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fresh export is evidence until you edit it. Read it as raw text first, inventory every column, prove or disprove the key, and save the result as the record of what arrived.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months from now someone will ask whether the August figure was always like that. There are two ways that conversation goes. Either you open a file saved on the day the export arrived and read the answer off it, or you reconstruct it from memory and a script that has been edited eleven times since. So the first thing you do with a new export is not clean it. It is profile it and write the profile down, before a single value changes. The profile is cheap — twenty lines — and it is the only artefact that can ever prove what the file looked like on arrival. This lesson builds that profile. The </a:t>
            </a:r>
            <a:r>
              <a:rPr i="1"/>
              <a:t>Foundations</a:t>
            </a:r>
            <a:r>
              <a:rPr/>
              <a:t> course taught the five checks that find defects; this one turns them into something you keep.</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reader guesses. </a:t>
            </a:r>
            <a:r>
              <a:rPr>
                <a:latin typeface="Courier"/>
              </a:rPr>
              <a:t>read_csv</a:t>
            </a:r>
            <a:r>
              <a:rPr/>
              <a:t> looks at the first few thousand rows and decides each column is a number, a date or a string, and every one of those guesses can destroy information you will never get back — a leading zero on a facility code, a sentinel </a:t>
            </a:r>
            <a:r>
              <a:rPr>
                <a:latin typeface="Courier"/>
              </a:rPr>
              <a:t>-99</a:t>
            </a:r>
            <a:r>
              <a:rPr/>
              <a:t> averaged into a mean, a date read as month-first. Read once with everything as a string. That read is for looking, not for computing.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arguments are doing real work in the Python call. </a:t>
            </a:r>
            <a:r>
              <a:rPr>
                <a:latin typeface="Courier"/>
              </a:rPr>
              <a:t>dtype="string"</a:t>
            </a:r>
            <a:r>
              <a:rPr/>
              <a:t> stops the type inference; </a:t>
            </a:r>
            <a:r>
              <a:rPr>
                <a:latin typeface="Courier"/>
              </a:rPr>
              <a:t>keep_default_na=False</a:t>
            </a:r>
            <a:r>
              <a:rPr/>
              <a:t> stops pandas turning the literal strings </a:t>
            </a:r>
            <a:r>
              <a:rPr>
                <a:latin typeface="Courier"/>
              </a:rPr>
              <a:t>NA</a:t>
            </a:r>
            <a:r>
              <a:rPr/>
              <a:t>, </a:t>
            </a:r>
            <a:r>
              <a:rPr>
                <a:latin typeface="Courier"/>
              </a:rPr>
              <a:t>N/A</a:t>
            </a:r>
            <a:r>
              <a:rPr/>
              <a:t>, </a:t>
            </a:r>
            <a:r>
              <a:rPr>
                <a:latin typeface="Courier"/>
              </a:rPr>
              <a:t>null</a:t>
            </a:r>
            <a:r>
              <a:rPr/>
              <a:t> and </a:t>
            </a:r>
            <a:r>
              <a:rPr>
                <a:latin typeface="Courier"/>
              </a:rPr>
              <a:t>nan</a:t>
            </a:r>
            <a:r>
              <a:rPr/>
              <a:t> into missing values before you have seen them. In this sector that matters more than it sounds — a column where an enumerator typed </a:t>
            </a:r>
            <a:r>
              <a:rPr>
                <a:latin typeface="Courier"/>
              </a:rPr>
              <a:t>NA</a:t>
            </a:r>
            <a:r>
              <a:rPr/>
              <a:t> for “not applicable” is not the same column as one where the field was skipped, and pandas conflates them by default. The R read is deliberately </a:t>
            </a:r>
            <a:r>
              <a:rPr>
                <a:latin typeface="Courier"/>
              </a:rPr>
              <a:t>col_character()</a:t>
            </a:r>
            <a:r>
              <a:rPr/>
              <a:t> for everything, which is also what </a:t>
            </a:r>
            <a:r>
              <a:rPr>
                <a:latin typeface="Courier"/>
              </a:rPr>
              <a:t>problems()</a:t>
            </a:r>
            <a:r>
              <a:rPr/>
              <a:t> needs to be useful: read strictly later and any value that would not convert is reported rather than silently made </a:t>
            </a:r>
            <a:r>
              <a:rPr>
                <a:latin typeface="Courier"/>
              </a:rPr>
              <a:t>NA</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questions, and a profile that does not answer all six is not one: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register has 4,218 rows and eight columns. The useful part is not the count; it is that you wrote down what you expected. A column that quietly disappeared between one export and the next is the most common breaking change a form platform ships, and it is invisible unless something is comparing against a list.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every column: how many rows are blank, how many distinct values, and the handful of most frequent ones. This one table replaces most of what people do by scrolling.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it on this register and two rows are worth stopping at.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distinct values in a boolean column is the finding. The register holds </a:t>
            </a:r>
            <a:r>
              <a:rPr>
                <a:latin typeface="Courier"/>
              </a:rPr>
              <a:t>true</a:t>
            </a:r>
            <a:r>
              <a:rPr/>
              <a:t>, </a:t>
            </a:r>
            <a:r>
              <a:rPr>
                <a:latin typeface="Courier"/>
              </a:rPr>
              <a:t>false</a:t>
            </a:r>
            <a:r>
              <a:rPr/>
              <a:t>, an empty string, and </a:t>
            </a:r>
            <a:r>
              <a:rPr>
                <a:latin typeface="Courier"/>
              </a:rPr>
              <a:t>N</a:t>
            </a:r>
            <a:r>
              <a:rPr/>
              <a:t> — twenty-five rows where an enumerator used </a:t>
            </a:r>
            <a:r>
              <a:rPr>
                <a:latin typeface="Courier"/>
              </a:rPr>
              <a:t>Y</a:t>
            </a:r>
            <a:r>
              <a:rPr/>
              <a:t>/</a:t>
            </a:r>
            <a:r>
              <a:rPr>
                <a:latin typeface="Courier"/>
              </a:rPr>
              <a:t>N</a:t>
            </a:r>
            <a:r>
              <a:rPr/>
              <a:t> conventions in a column the form expected </a:t>
            </a:r>
            <a:r>
              <a:rPr>
                <a:latin typeface="Courier"/>
              </a:rPr>
              <a:t>true</a:t>
            </a:r>
            <a:r>
              <a:rPr/>
              <a:t>/</a:t>
            </a:r>
            <a:r>
              <a:rPr>
                <a:latin typeface="Courier"/>
              </a:rPr>
              <a:t>false</a:t>
            </a:r>
            <a:r>
              <a:rPr/>
              <a:t> in. Cast that column to a boolean and the </a:t>
            </a:r>
            <a:r>
              <a:rPr>
                <a:latin typeface="Courier"/>
              </a:rPr>
              <a:t>N</a:t>
            </a:r>
            <a:r>
              <a:rPr/>
              <a:t> rows become missing, silently, and you have lost twenty-five recorded </a:t>
            </a:r>
            <a:r>
              <a:rPr i="1"/>
              <a:t>negatives</a:t>
            </a:r>
            <a:r>
              <a:rPr/>
              <a:t> by treating them as unrecorded. That is the whole argument for reading as text first. After the cast there is nothing to find.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muac_mm</a:t>
            </a:r>
            <a:r>
              <a:rPr/>
              <a:t> looks complete: no blanks at all. It is not.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Seventy-two rows carry </a:t>
            </a:r>
            <a:r>
              <a:rPr>
                <a:latin typeface="Courier"/>
              </a:rPr>
              <a:t>-99</a:t>
            </a:r>
            <a:r>
              <a:rPr/>
              <a:t>, the register’s code for “not measured”. Read the column as a number without declaring that code and the mean drops by about two millimetres and the caseload is understated, because you have averaged seventy-two children in at minus ninety-nine. Sentinel codes are documented in the data dictionary and nowhere else. Check the dictionary before the first numeric read, every time — </a:t>
            </a:r>
            <a:r>
              <a:rPr>
                <a:latin typeface="Courier"/>
              </a:rPr>
              <a:t>-99</a:t>
            </a:r>
            <a:r>
              <a:rPr/>
              <a:t>, </a:t>
            </a:r>
            <a:r>
              <a:rPr>
                <a:latin typeface="Courier"/>
              </a:rPr>
              <a:t>-1</a:t>
            </a:r>
            <a:r>
              <a:rPr/>
              <a:t>, </a:t>
            </a:r>
            <a:r>
              <a:rPr>
                <a:latin typeface="Courier"/>
              </a:rPr>
              <a:t>999</a:t>
            </a:r>
            <a:r>
              <a:rPr/>
              <a:t>, </a:t>
            </a:r>
            <a:r>
              <a:rPr>
                <a:latin typeface="Courier"/>
              </a:rPr>
              <a:t>9999</a:t>
            </a:r>
            <a:r>
              <a:rPr/>
              <a:t> and </a:t>
            </a:r>
            <a:r>
              <a:rPr>
                <a:latin typeface="Courier"/>
              </a:rPr>
              <a:t>88</a:t>
            </a:r>
            <a:r>
              <a:rPr/>
              <a:t> are all in live use in this sector, and none of them look wrong in a summary.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column called </a:t>
            </a:r>
            <a:r>
              <a:rPr>
                <a:latin typeface="Courier"/>
              </a:rPr>
              <a:t>child_id</a:t>
            </a:r>
            <a:r>
              <a:rPr/>
              <a:t> is an identifier. Whether it is </a:t>
            </a:r>
            <a:r>
              <a:rPr i="1"/>
              <a:t>unique</a:t>
            </a:r>
            <a:r>
              <a:rPr/>
              <a:t> is a separate question, and the answer here is no.</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Twenty-four rows across twelve identifiers. Every join you write from here on assumes something about this column, and the assumption is currently false. Unit 2 is about that; the profile’s job is only to surface it on day one rather than in the middle of a join that quietly doubles a caseload.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five-number summary hides exactly the values you are looking for, because one implausible row barely moves a quartile. Look at the extremes directly.</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ten smallest values run 13, 14, 14, 15, 16, 17, 18 and then jump to 92. The first seven are centimetres that were never converted — a MUAC of 13.4 cm typed as 13. The mean barely notices them. The tail names them immediately. Always look at the ten smallest and ten largest values of any measurement column. It costs one line and it is the single highest-yield check in this lesson.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profile is only worth writing if it survives the session.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JSON rather than a printed table, because the point of the next section is to compare two of them.</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exports are the same export again, one quarter later. The interesting question is therefore never “what is in this file” but “what changed”.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new value in a categorical column is the single most common way an analysis starts producing wrong answers without failing. A form gets a new response option, a thirteenth commune is added, an antigen is renamed — and every </a:t>
            </a:r>
            <a:r>
              <a:rPr>
                <a:latin typeface="Courier"/>
              </a:rPr>
              <a:t>case_when</a:t>
            </a:r>
            <a:r>
              <a:rPr/>
              <a:t> written before that day now sends the new value to its </a:t>
            </a:r>
            <a:r>
              <a:rPr>
                <a:latin typeface="Courier"/>
              </a:rPr>
              <a:t>else</a:t>
            </a:r>
            <a:r>
              <a:rPr/>
              <a:t> branch. Comparing profiles catches it on arrival, which is the only moment it is cheap.</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know this register is missing 5.4% of its ages. That figure on its own is almost meaningless — it matters enormously whether those 226 rows are scattered across twelve communes or concentrated in one. The next lesson breaks missingness down until it either stops looking like an accident or proves it is one, and puts a number on what dropping those rows would do to the ranking you publish.</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1-profile-on-arriv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profile you run before you touch 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fresh export is evidence until you edit it. Read it as raw text first, inventory every column, prove or disprove the key, and save the result as the record of what arrived.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file is evidence until you edit it</a:t>
            </a:r>
          </a:p>
          <a:p>
            <a:pPr lvl="0"/>
            <a:r>
              <a:rPr/>
              <a:t>Read it as text first</a:t>
            </a:r>
          </a:p>
          <a:p>
            <a:pPr lvl="0"/>
            <a:r>
              <a:rPr/>
              <a:t>What a profile has to answer</a:t>
            </a:r>
          </a:p>
          <a:p>
            <a:pPr lvl="0"/>
            <a:r>
              <a:rPr/>
              <a:t>Shape, against an expectation you write down</a:t>
            </a:r>
          </a:p>
          <a:p>
            <a:pPr lvl="0"/>
            <a:r>
              <a:rPr/>
              <a:t>The column inventory</a:t>
            </a:r>
          </a:p>
          <a:p>
            <a:pPr lvl="0"/>
            <a:r>
              <a:rPr/>
              <a:t>Sentinels are not missing values, yet</a:t>
            </a:r>
          </a:p>
          <a:p>
            <a:pPr lvl="0"/>
            <a:r>
              <a:rPr/>
              <a:t>Is the key a key?</a:t>
            </a:r>
          </a:p>
          <a:p>
            <a:pPr lvl="0"/>
            <a:r>
              <a:rPr/>
              <a:t>Ranges, before you trust a summary</a:t>
            </a:r>
          </a:p>
          <a:p>
            <a:pPr lvl="0"/>
            <a:r>
              <a:rPr/>
              <a:t>Save the profile next to the data</a:t>
            </a:r>
          </a:p>
          <a:p>
            <a:pPr lvl="0"/>
            <a:r>
              <a:rPr/>
              <a:t>Comparing this export against the last one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file is evidence until you edit it</a:t>
            </a:r>
          </a:p>
        </p:txBody>
      </p:sp>
      <p:sp>
        <p:nvSpPr>
          <p:cNvPr id="3" name="Content Placeholder 2"/>
          <p:cNvSpPr>
            <a:spLocks noGrp="1"/>
          </p:cNvSpPr>
          <p:nvPr>
            <p:ph idx="1"/>
          </p:nvPr>
        </p:nvSpPr>
        <p:spPr/>
        <p:txBody>
          <a:bodyPr/>
          <a:lstStyle/>
          <a:p>
            <a:pPr lvl="0"/>
            <a:r>
              <a:rPr/>
              <a:t>Six months from now someone will ask whether the August figure was always like that.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it as text first</a:t>
            </a:r>
          </a:p>
        </p:txBody>
      </p:sp>
      <p:sp>
        <p:nvSpPr>
          <p:cNvPr id="3" name="Content Placeholder 2"/>
          <p:cNvSpPr>
            <a:spLocks noGrp="1"/>
          </p:cNvSpPr>
          <p:nvPr>
            <p:ph idx="1"/>
          </p:nvPr>
        </p:nvSpPr>
        <p:spPr/>
        <p:txBody>
          <a:bodyPr/>
          <a:lstStyle/>
          <a:p>
            <a:pPr lvl="0"/>
            <a:r>
              <a:rPr/>
              <a:t>Read once with everything as a string — That read is for looking, not for computing</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it as text first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PATH </a:t>
            </a:r>
            <a:r>
              <a:rPr>
                <a:solidFill>
                  <a:srgbClr val="666666"/>
                </a:solidFill>
                <a:latin typeface="Courier"/>
              </a:rPr>
              <a:t>=</a:t>
            </a:r>
            <a:r>
              <a:rPr>
                <a:latin typeface="Courier"/>
              </a:rPr>
              <a:t> </a:t>
            </a:r>
            <a:r>
              <a:rPr>
                <a:solidFill>
                  <a:srgbClr val="4070A0"/>
                </a:solidFill>
                <a:latin typeface="Courier"/>
              </a:rPr>
              <a:t>"muac-screening-artibonite-2024.v1.csv"</a:t>
            </a:r>
            <a:br/>
            <a:r>
              <a:rPr>
                <a:latin typeface="Courier"/>
              </a:rPr>
              <a:t>raw </a:t>
            </a:r>
            <a:r>
              <a:rPr>
                <a:solidFill>
                  <a:srgbClr val="666666"/>
                </a:solidFill>
                <a:latin typeface="Courier"/>
              </a:rPr>
              <a:t>=</a:t>
            </a:r>
            <a:r>
              <a:rPr>
                <a:latin typeface="Courier"/>
              </a:rPr>
              <a:t> pd.read_csv(PATH, dtype</a:t>
            </a:r>
            <a:r>
              <a:rPr>
                <a:solidFill>
                  <a:srgbClr val="666666"/>
                </a:solidFill>
                <a:latin typeface="Courier"/>
              </a:rPr>
              <a:t>=</a:t>
            </a:r>
            <a:r>
              <a:rPr>
                <a:solidFill>
                  <a:srgbClr val="4070A0"/>
                </a:solidFill>
                <a:latin typeface="Courier"/>
              </a:rPr>
              <a:t>"string"</a:t>
            </a:r>
            <a:r>
              <a:rPr>
                <a:latin typeface="Courier"/>
              </a:rPr>
              <a:t>, keep_default_na</a:t>
            </a:r>
            <a:r>
              <a:rPr>
                <a:solidFill>
                  <a:srgbClr val="666666"/>
                </a:solidFill>
                <a:latin typeface="Courier"/>
              </a:rPr>
              <a:t>=</a:t>
            </a:r>
            <a:r>
              <a:rPr>
                <a:solidFill>
                  <a:srgbClr val="19177C"/>
                </a:solidFill>
                <a:latin typeface="Courier"/>
              </a:rPr>
              <a:t>False</a:t>
            </a:r>
            <a:r>
              <a:rPr>
                <a:latin typeface="Courier"/>
              </a:rPr>
              <a:t>)</a:t>
            </a:r>
            <a:br/>
            <a:br/>
            <a:r>
              <a:rPr>
                <a:solidFill>
                  <a:srgbClr val="008000"/>
                </a:solidFill>
                <a:latin typeface="Courier"/>
              </a:rPr>
              <a:t>print</a:t>
            </a:r>
            <a:r>
              <a:rPr>
                <a:latin typeface="Courier"/>
              </a:rPr>
              <a:t>(raw.shape)</a:t>
            </a:r>
            <a:br/>
            <a:r>
              <a:rPr>
                <a:solidFill>
                  <a:srgbClr val="008000"/>
                </a:solidFill>
                <a:latin typeface="Courier"/>
              </a:rPr>
              <a:t>print</a:t>
            </a:r>
            <a:r>
              <a:rPr>
                <a:latin typeface="Courier"/>
              </a:rPr>
              <a:t>(raw.dtypes)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it as text first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(dplyr)</a:t>
            </a:r>
            <a:br/>
            <a:br/>
            <a:r>
              <a:rPr>
                <a:latin typeface="Courier"/>
              </a:rPr>
              <a:t>PATH </a:t>
            </a:r>
            <a:r>
              <a:rPr>
                <a:solidFill>
                  <a:srgbClr val="007020"/>
                </a:solidFill>
                <a:latin typeface="Courier"/>
              </a:rPr>
              <a:t>&lt;-</a:t>
            </a:r>
            <a:r>
              <a:rPr>
                <a:latin typeface="Courier"/>
              </a:rPr>
              <a:t> </a:t>
            </a:r>
            <a:r>
              <a:rPr>
                <a:solidFill>
                  <a:srgbClr val="4070A0"/>
                </a:solidFill>
                <a:latin typeface="Courier"/>
              </a:rPr>
              <a:t>"muac-screening-artibonite-2024.v1.csv"</a:t>
            </a:r>
            <a:br/>
            <a:r>
              <a:rPr>
                <a:latin typeface="Courier"/>
              </a:rPr>
              <a:t>raw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r>
              <a:rPr>
                <a:solidFill>
                  <a:srgbClr val="7D9029"/>
                </a:solidFill>
                <a:latin typeface="Courier"/>
              </a:rPr>
              <a:t>.default =</a:t>
            </a:r>
            <a:r>
              <a:rPr>
                <a:latin typeface="Courier"/>
              </a:rPr>
              <a:t> </a:t>
            </a:r>
            <a:r>
              <a:rPr>
                <a:solidFill>
                  <a:srgbClr val="06287E"/>
                </a:solidFill>
                <a:latin typeface="Courier"/>
              </a:rPr>
              <a:t>col_character</a:t>
            </a:r>
            <a:r>
              <a:rPr>
                <a:latin typeface="Courier"/>
              </a:rPr>
              <a:t>()))</a:t>
            </a:r>
            <a:br/>
            <a:br/>
            <a:r>
              <a:rPr>
                <a:solidFill>
                  <a:srgbClr val="06287E"/>
                </a:solidFill>
                <a:latin typeface="Courier"/>
              </a:rPr>
              <a:t>dim</a:t>
            </a:r>
            <a:r>
              <a:rPr>
                <a:latin typeface="Courier"/>
              </a:rPr>
              <a:t>(raw)</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profile has to answer</a:t>
            </a:r>
          </a:p>
        </p:txBody>
      </p:sp>
      <p:sp>
        <p:nvSpPr>
          <p:cNvPr id="3" name="Content Placeholder 2"/>
          <p:cNvSpPr>
            <a:spLocks noGrp="1"/>
          </p:cNvSpPr>
          <p:nvPr>
            <p:ph idx="1"/>
          </p:nvPr>
        </p:nvSpPr>
        <p:spPr/>
        <p:txBody>
          <a:bodyPr/>
          <a:lstStyle/>
          <a:p>
            <a:pPr lvl="0"/>
            <a:r>
              <a:rPr b="1"/>
              <a:t>How much arrived?</a:t>
            </a:r>
            <a:r>
              <a:rPr/>
              <a:t> Rows and columns, against what you expected.</a:t>
            </a:r>
          </a:p>
          <a:p>
            <a:pPr lvl="0"/>
            <a:r>
              <a:rPr b="1"/>
              <a:t>What is each column really?</a:t>
            </a:r>
            <a:r>
              <a:rPr/>
              <a:t> Its raw values, not the type a reader guessed.</a:t>
            </a:r>
          </a:p>
          <a:p>
            <a:pPr lvl="0"/>
            <a:r>
              <a:rPr b="1"/>
              <a:t>Where are the holes?</a:t>
            </a:r>
            <a:r>
              <a:rPr/>
              <a:t> Per column, and per site — never one global figure.</a:t>
            </a:r>
          </a:p>
          <a:p>
            <a:pPr lvl="0"/>
            <a:r>
              <a:rPr b="1"/>
              <a:t>Is the key a key?</a:t>
            </a:r>
            <a:r>
              <a:rPr/>
              <a:t> Not “does the column exist” but “is it unique”.</a:t>
            </a:r>
          </a:p>
          <a:p>
            <a:pPr lvl="0"/>
            <a:r>
              <a:rPr b="1"/>
              <a:t>What is out of range?</a:t>
            </a:r>
            <a:r>
              <a:rPr/>
              <a:t> Against the sector’s limits, not against the data’s own.</a:t>
            </a:r>
          </a:p>
          <a:p>
            <a:pPr lvl="0"/>
            <a:r>
              <a:rPr b="1"/>
              <a:t>What codes are in use?</a:t>
            </a:r>
            <a:r>
              <a:rPr/>
              <a:t> Every distinct value of every categorical column.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Shape, against an expectation you write down — In Python</a:t>
            </a:r>
          </a:p>
        </p:txBody>
      </p:sp>
      <p:sp>
        <p:nvSpPr>
          <p:cNvPr id="3" name="Content Placeholder 2"/>
          <p:cNvSpPr>
            <a:spLocks noGrp="1"/>
          </p:cNvSpPr>
          <p:nvPr>
            <p:ph idx="1"/>
          </p:nvPr>
        </p:nvSpPr>
        <p:spPr/>
        <p:txBody>
          <a:bodyPr/>
          <a:lstStyle/>
          <a:p>
            <a:pPr lvl="0" indent="0">
              <a:buNone/>
            </a:pPr>
            <a:r>
              <a:rPr>
                <a:latin typeface="Courier"/>
              </a:rPr>
              <a:t>EXPECTED_COLUMNS </a:t>
            </a:r>
            <a:r>
              <a:rPr>
                <a:solidFill>
                  <a:srgbClr val="666666"/>
                </a:solidFill>
                <a:latin typeface="Courier"/>
              </a:rPr>
              <a:t>=</a:t>
            </a:r>
            <a:r>
              <a:rPr>
                <a:latin typeface="Courier"/>
              </a:rPr>
              <a:t> [</a:t>
            </a:r>
            <a:b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(raw)</a:t>
            </a:r>
            <a:r>
              <a:rPr>
                <a:solidFill>
                  <a:srgbClr val="4070A0"/>
                </a:solidFill>
                <a:latin typeface="Courier"/>
              </a:rPr>
              <a:t>}</a:t>
            </a:r>
            <a:r>
              <a:rPr>
                <a:solidFill>
                  <a:srgbClr val="BB6688"/>
                </a:solidFill>
                <a:latin typeface="Courier"/>
              </a:rPr>
              <a:t> rows, </a:t>
            </a:r>
            <a:r>
              <a:rPr>
                <a:solidFill>
                  <a:srgbClr val="4070A0"/>
                </a:solidFill>
                <a:latin typeface="Courier"/>
              </a:rPr>
              <a:t>{</a:t>
            </a:r>
            <a:r>
              <a:rPr>
                <a:latin typeface="Courier"/>
              </a:rPr>
              <a:t>raw</a:t>
            </a:r>
            <a:r>
              <a:rPr>
                <a:solidFill>
                  <a:srgbClr val="4070A0"/>
                </a:solidFill>
                <a:latin typeface="Courier"/>
              </a:rPr>
              <a:t>.</a:t>
            </a:r>
            <a:r>
              <a:rPr>
                <a:latin typeface="Courier"/>
              </a:rPr>
              <a:t>shape[</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 columns"</a:t>
            </a:r>
            <a:r>
              <a:rPr>
                <a:latin typeface="Courier"/>
              </a:rPr>
              <a:t>)</a:t>
            </a:r>
            <a:br/>
            <a:r>
              <a:rPr>
                <a:solidFill>
                  <a:srgbClr val="008000"/>
                </a:solidFill>
                <a:latin typeface="Courier"/>
              </a:rPr>
              <a:t>print</a:t>
            </a:r>
            <a:r>
              <a:rPr>
                <a:latin typeface="Courier"/>
              </a:rPr>
              <a:t>(</a:t>
            </a:r>
            <a:r>
              <a:rPr>
                <a:solidFill>
                  <a:srgbClr val="4070A0"/>
                </a:solidFill>
                <a:latin typeface="Courier"/>
              </a:rPr>
              <a:t>"missing columns:"</a:t>
            </a:r>
            <a:r>
              <a:rPr>
                <a:latin typeface="Courier"/>
              </a:rPr>
              <a:t>, </a:t>
            </a:r>
            <a:r>
              <a:rPr>
                <a:solidFill>
                  <a:srgbClr val="008000"/>
                </a:solidFill>
                <a:latin typeface="Courier"/>
              </a:rPr>
              <a:t>set</a:t>
            </a:r>
            <a:r>
              <a:rPr>
                <a:latin typeface="Courier"/>
              </a:rPr>
              <a:t>(EXPECTED_COLUMNS) </a:t>
            </a:r>
            <a:r>
              <a:rPr>
                <a:solidFill>
                  <a:srgbClr val="666666"/>
                </a:solidFill>
                <a:latin typeface="Courier"/>
              </a:rPr>
              <a:t>-</a:t>
            </a:r>
            <a:r>
              <a:rPr>
                <a:latin typeface="Courier"/>
              </a:rPr>
              <a:t> </a:t>
            </a:r>
            <a:r>
              <a:rPr>
                <a:solidFill>
                  <a:srgbClr val="008000"/>
                </a:solidFill>
                <a:latin typeface="Courier"/>
              </a:rPr>
              <a:t>set</a:t>
            </a:r>
            <a:r>
              <a:rPr>
                <a:latin typeface="Courier"/>
              </a:rPr>
              <a:t>(raw.columns))</a:t>
            </a:r>
            <a:br/>
            <a:r>
              <a:rPr>
                <a:solidFill>
                  <a:srgbClr val="008000"/>
                </a:solidFill>
                <a:latin typeface="Courier"/>
              </a:rPr>
              <a:t>print</a:t>
            </a:r>
            <a:r>
              <a:rPr>
                <a:latin typeface="Courier"/>
              </a:rPr>
              <a:t>(</a:t>
            </a:r>
            <a:r>
              <a:rPr>
                <a:solidFill>
                  <a:srgbClr val="4070A0"/>
                </a:solidFill>
                <a:latin typeface="Courier"/>
              </a:rPr>
              <a:t>"unexpected columns:"</a:t>
            </a:r>
            <a:r>
              <a:rPr>
                <a:latin typeface="Courier"/>
              </a:rPr>
              <a:t>, </a:t>
            </a:r>
            <a:r>
              <a:rPr>
                <a:solidFill>
                  <a:srgbClr val="008000"/>
                </a:solidFill>
                <a:latin typeface="Courier"/>
              </a:rPr>
              <a:t>set</a:t>
            </a:r>
            <a:r>
              <a:rPr>
                <a:latin typeface="Courier"/>
              </a:rPr>
              <a:t>(raw.columns) </a:t>
            </a:r>
            <a:r>
              <a:rPr>
                <a:solidFill>
                  <a:srgbClr val="666666"/>
                </a:solidFill>
                <a:latin typeface="Courier"/>
              </a:rPr>
              <a:t>-</a:t>
            </a:r>
            <a:r>
              <a:rPr>
                <a:latin typeface="Courier"/>
              </a:rPr>
              <a:t> </a:t>
            </a:r>
            <a:r>
              <a:rPr>
                <a:solidFill>
                  <a:srgbClr val="008000"/>
                </a:solidFill>
                <a:latin typeface="Courier"/>
              </a:rPr>
              <a:t>set</a:t>
            </a:r>
            <a:r>
              <a:rPr>
                <a:latin typeface="Courier"/>
              </a:rPr>
              <a:t>(EXPECTED_COLUMNS))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Shape, against an expectation you write down — In R</a:t>
            </a:r>
          </a:p>
        </p:txBody>
      </p:sp>
      <p:sp>
        <p:nvSpPr>
          <p:cNvPr id="3" name="Content Placeholder 2"/>
          <p:cNvSpPr>
            <a:spLocks noGrp="1"/>
          </p:cNvSpPr>
          <p:nvPr>
            <p:ph idx="1"/>
          </p:nvPr>
        </p:nvSpPr>
        <p:spPr/>
        <p:txBody>
          <a:bodyPr/>
          <a:lstStyle/>
          <a:p>
            <a:pPr lvl="0" indent="0">
              <a:buNone/>
            </a:pPr>
            <a:r>
              <a:rPr>
                <a:latin typeface="Courier"/>
              </a:rPr>
              <a:t>EXPECTED_COLUMNS </a:t>
            </a:r>
            <a:r>
              <a:rPr>
                <a:solidFill>
                  <a:srgbClr val="007020"/>
                </a:solidFill>
                <a:latin typeface="Courier"/>
              </a:rPr>
              <a:t>&lt;-</a:t>
            </a:r>
            <a:r>
              <a:rPr>
                <a:latin typeface="Courier"/>
              </a:rPr>
              <a:t> </a:t>
            </a:r>
            <a:r>
              <a:rPr>
                <a:solidFill>
                  <a:srgbClr val="06287E"/>
                </a:solidFill>
                <a:latin typeface="Courier"/>
              </a:rPr>
              <a:t>c</a:t>
            </a:r>
            <a:r>
              <a:rPr>
                <a:latin typeface="Courier"/>
              </a:rPr>
              <a:t>(</a:t>
            </a:r>
            <a:b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"age_months"</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br/>
            <a:r>
              <a:rPr>
                <a:latin typeface="Courier"/>
              </a:rPr>
              <a:t>)</a:t>
            </a:r>
            <a:br/>
            <a:br/>
            <a:r>
              <a:rPr>
                <a:solidFill>
                  <a:srgbClr val="06287E"/>
                </a:solidFill>
                <a:latin typeface="Courier"/>
              </a:rPr>
              <a:t>cat</a:t>
            </a:r>
            <a:r>
              <a:rPr>
                <a:latin typeface="Courier"/>
              </a:rPr>
              <a:t>(</a:t>
            </a:r>
            <a:r>
              <a:rPr>
                <a:solidFill>
                  <a:srgbClr val="06287E"/>
                </a:solidFill>
                <a:latin typeface="Courier"/>
              </a:rPr>
              <a:t>nrow</a:t>
            </a:r>
            <a:r>
              <a:rPr>
                <a:latin typeface="Courier"/>
              </a:rPr>
              <a:t>(raw), </a:t>
            </a:r>
            <a:r>
              <a:rPr>
                <a:solidFill>
                  <a:srgbClr val="4070A0"/>
                </a:solidFill>
                <a:latin typeface="Courier"/>
              </a:rPr>
              <a:t>"rows,"</a:t>
            </a:r>
            <a:r>
              <a:rPr>
                <a:latin typeface="Courier"/>
              </a:rPr>
              <a:t>, </a:t>
            </a:r>
            <a:r>
              <a:rPr>
                <a:solidFill>
                  <a:srgbClr val="06287E"/>
                </a:solidFill>
                <a:latin typeface="Courier"/>
              </a:rPr>
              <a:t>ncol</a:t>
            </a:r>
            <a:r>
              <a:rPr>
                <a:latin typeface="Courier"/>
              </a:rPr>
              <a:t>(raw), </a:t>
            </a:r>
            <a:r>
              <a:rPr>
                <a:solidFill>
                  <a:srgbClr val="4070A0"/>
                </a:solidFill>
                <a:latin typeface="Courier"/>
              </a:rPr>
              <a:t>"columns\n"</a:t>
            </a:r>
            <a:r>
              <a:rPr>
                <a:latin typeface="Courier"/>
              </a:rPr>
              <a:t>)</a:t>
            </a:r>
            <a:br/>
            <a:r>
              <a:rPr>
                <a:solidFill>
                  <a:srgbClr val="06287E"/>
                </a:solidFill>
                <a:latin typeface="Courier"/>
              </a:rPr>
              <a:t>setdiff</a:t>
            </a:r>
            <a:r>
              <a:rPr>
                <a:latin typeface="Courier"/>
              </a:rPr>
              <a:t>(EXPECTED_COLUMNS, </a:t>
            </a:r>
            <a:r>
              <a:rPr>
                <a:solidFill>
                  <a:srgbClr val="06287E"/>
                </a:solidFill>
                <a:latin typeface="Courier"/>
              </a:rPr>
              <a:t>names</a:t>
            </a:r>
            <a:r>
              <a:rPr>
                <a:latin typeface="Courier"/>
              </a:rPr>
              <a:t>(raw))</a:t>
            </a:r>
            <a:br/>
            <a:r>
              <a:rPr>
                <a:solidFill>
                  <a:srgbClr val="06287E"/>
                </a:solidFill>
                <a:latin typeface="Courier"/>
              </a:rPr>
              <a:t>setdiff</a:t>
            </a:r>
            <a:r>
              <a:rPr>
                <a:latin typeface="Courier"/>
              </a:rPr>
              <a:t>(</a:t>
            </a:r>
            <a:r>
              <a:rPr>
                <a:solidFill>
                  <a:srgbClr val="06287E"/>
                </a:solidFill>
                <a:latin typeface="Courier"/>
              </a:rPr>
              <a:t>names</a:t>
            </a:r>
            <a:r>
              <a:rPr>
                <a:latin typeface="Courier"/>
              </a:rPr>
              <a:t>(raw), EXPECTED_COLUMNS)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column inventory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inventory(df):</a:t>
            </a:r>
            <a:br/>
            <a:r>
              <a:rPr>
                <a:latin typeface="Courier"/>
              </a:rPr>
              <a:t>    rows </a:t>
            </a:r>
            <a:r>
              <a:rPr>
                <a:solidFill>
                  <a:srgbClr val="666666"/>
                </a:solidFill>
                <a:latin typeface="Courier"/>
              </a:rPr>
              <a:t>=</a:t>
            </a:r>
            <a:r>
              <a:rPr>
                <a:latin typeface="Courier"/>
              </a:rPr>
              <a:t> []</a:t>
            </a: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df.columns:</a:t>
            </a:r>
            <a:br/>
            <a:r>
              <a:rPr>
                <a:latin typeface="Courier"/>
              </a:rPr>
              <a:t>        values </a:t>
            </a:r>
            <a:r>
              <a:rPr>
                <a:solidFill>
                  <a:srgbClr val="666666"/>
                </a:solidFill>
                <a:latin typeface="Courier"/>
              </a:rPr>
              <a:t>=</a:t>
            </a:r>
            <a:r>
              <a:rPr>
                <a:latin typeface="Courier"/>
              </a:rPr>
              <a:t> df[column]</a:t>
            </a:r>
            <a:br/>
            <a:r>
              <a:rPr>
                <a:latin typeface="Courier"/>
              </a:rPr>
              <a:t>        counts </a:t>
            </a:r>
            <a:r>
              <a:rPr>
                <a:solidFill>
                  <a:srgbClr val="666666"/>
                </a:solidFill>
                <a:latin typeface="Courier"/>
              </a:rPr>
              <a:t>=</a:t>
            </a:r>
            <a:r>
              <a:rPr>
                <a:latin typeface="Courier"/>
              </a:rPr>
              <a:t> values.value_counts(dropna</a:t>
            </a:r>
            <a:r>
              <a:rPr>
                <a:solidFill>
                  <a:srgbClr val="666666"/>
                </a:solidFill>
                <a:latin typeface="Courier"/>
              </a:rPr>
              <a:t>=</a:t>
            </a:r>
            <a:r>
              <a:rPr>
                <a:solidFill>
                  <a:srgbClr val="19177C"/>
                </a:solidFill>
                <a:latin typeface="Courier"/>
              </a:rPr>
              <a:t>False</a:t>
            </a:r>
            <a:r>
              <a:rPr>
                <a:latin typeface="Courier"/>
              </a:rPr>
              <a:t>)</a:t>
            </a:r>
            <a:br/>
            <a:r>
              <a:rPr>
                <a:latin typeface="Courier"/>
              </a:rPr>
              <a:t>        rows.append({</a:t>
            </a:r>
            <a:br/>
            <a:r>
              <a:rPr>
                <a:latin typeface="Courier"/>
              </a:rPr>
              <a:t>            </a:t>
            </a:r>
            <a:r>
              <a:rPr>
                <a:solidFill>
                  <a:srgbClr val="4070A0"/>
                </a:solidFill>
                <a:latin typeface="Courier"/>
              </a:rPr>
              <a:t>"column"</a:t>
            </a:r>
            <a:r>
              <a:rPr>
                <a:latin typeface="Courier"/>
              </a:rPr>
              <a:t>: column,</a:t>
            </a:r>
            <a:br/>
            <a:r>
              <a:rPr>
                <a:latin typeface="Courier"/>
              </a:rPr>
              <a:t>            </a:t>
            </a:r>
            <a:r>
              <a:rPr>
                <a:solidFill>
                  <a:srgbClr val="4070A0"/>
                </a:solidFill>
                <a:latin typeface="Courier"/>
              </a:rPr>
              <a:t>"blank"</a:t>
            </a:r>
            <a:r>
              <a:rPr>
                <a:latin typeface="Courier"/>
              </a:rPr>
              <a:t>: </a:t>
            </a:r>
            <a:r>
              <a:rPr>
                <a:solidFill>
                  <a:srgbClr val="008000"/>
                </a:solidFill>
                <a:latin typeface="Courier"/>
              </a:rPr>
              <a:t>int</a:t>
            </a:r>
            <a:r>
              <a:rPr>
                <a:latin typeface="Courier"/>
              </a:rPr>
              <a:t>((values </a:t>
            </a:r>
            <a:r>
              <a:rPr>
                <a:solidFill>
                  <a:srgbClr val="666666"/>
                </a:solidFill>
                <a:latin typeface="Courier"/>
              </a:rPr>
              <a:t>==</a:t>
            </a:r>
            <a:r>
              <a:rPr>
                <a:latin typeface="Courier"/>
              </a:rPr>
              <a:t> </a:t>
            </a:r>
            <a:r>
              <a:rPr>
                <a:solidFill>
                  <a:srgbClr val="4070A0"/>
                </a:solidFill>
                <a:latin typeface="Courier"/>
              </a:rPr>
              <a:t>""</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"distinct"</a:t>
            </a:r>
            <a:r>
              <a:rPr>
                <a:latin typeface="Courier"/>
              </a:rPr>
              <a:t>: </a:t>
            </a:r>
            <a:r>
              <a:rPr>
                <a:solidFill>
                  <a:srgbClr val="008000"/>
                </a:solidFill>
                <a:latin typeface="Courier"/>
              </a:rPr>
              <a:t>int</a:t>
            </a:r>
            <a:r>
              <a:rPr>
                <a:latin typeface="Courier"/>
              </a:rPr>
              <a:t>(values.nunique(dropna</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a:solidFill>
                  <a:srgbClr val="4070A0"/>
                </a:solidFill>
                <a:latin typeface="Courier"/>
              </a:rPr>
              <a:t>"top"</a:t>
            </a:r>
            <a:r>
              <a:rPr>
                <a:latin typeface="Courier"/>
              </a:rPr>
              <a:t>: counts.index[</a:t>
            </a:r>
            <a:r>
              <a:rPr>
                <a:solidFill>
                  <a:srgbClr val="40A070"/>
                </a:solidFill>
                <a:latin typeface="Courier"/>
              </a:rPr>
              <a:t>0</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b="1">
                <a:solidFill>
                  <a:srgbClr val="007020"/>
                </a:solidFill>
                <a:latin typeface="Courier"/>
              </a:rPr>
              <a:t>else</a:t>
            </a:r>
            <a:r>
              <a:rPr>
                <a:latin typeface="Courier"/>
              </a:rPr>
              <a:t> </a:t>
            </a:r>
            <a:r>
              <a:rPr>
                <a:solidFill>
                  <a:srgbClr val="19177C"/>
                </a:solidFill>
                <a:latin typeface="Courier"/>
              </a:rPr>
              <a:t>None</a:t>
            </a:r>
            <a:r>
              <a:rPr>
                <a:latin typeface="Courier"/>
              </a:rPr>
              <a:t>,</a:t>
            </a:r>
            <a:br/>
            <a:r>
              <a:rPr>
                <a:latin typeface="Courier"/>
              </a:rPr>
              <a:t>            </a:t>
            </a:r>
            <a:r>
              <a:rPr>
                <a:solidFill>
                  <a:srgbClr val="4070A0"/>
                </a:solidFill>
                <a:latin typeface="Courier"/>
              </a:rPr>
              <a:t>"top_n"</a:t>
            </a:r>
            <a:r>
              <a:rPr>
                <a:latin typeface="Courier"/>
              </a:rPr>
              <a:t>: </a:t>
            </a:r>
            <a:r>
              <a:rPr>
                <a:solidFill>
                  <a:srgbClr val="008000"/>
                </a:solidFill>
                <a:latin typeface="Courier"/>
              </a:rPr>
              <a:t>int</a:t>
            </a:r>
            <a:r>
              <a:rPr>
                <a:latin typeface="Courier"/>
              </a:rPr>
              <a:t>(counts.iloc[</a:t>
            </a:r>
            <a:r>
              <a:rPr>
                <a:solidFill>
                  <a:srgbClr val="40A070"/>
                </a:solidFill>
                <a:latin typeface="Courier"/>
              </a:rPr>
              <a:t>0</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b="1">
                <a:solidFill>
                  <a:srgbClr val="007020"/>
                </a:solidFill>
                <a:latin typeface="Courier"/>
              </a:rPr>
              <a:t>else</a:t>
            </a:r>
            <a:r>
              <a:rPr>
                <a:latin typeface="Courier"/>
              </a:rPr>
              <a:t> </a:t>
            </a:r>
            <a:r>
              <a:rPr>
                <a:solidFill>
                  <a:srgbClr val="40A070"/>
                </a:solidFill>
                <a:latin typeface="Courier"/>
              </a:rPr>
              <a:t>0</a:t>
            </a:r>
            <a:r>
              <a:rPr>
                <a:latin typeface="Courier"/>
              </a:rPr>
              <a:t>,</a:t>
            </a:r>
            <a:br/>
            <a:r>
              <a:rPr>
                <a:latin typeface="Courier"/>
              </a:rPr>
              <a:t>        })</a:t>
            </a:r>
            <a:br/>
            <a:r>
              <a:rPr>
                <a:latin typeface="Courier"/>
              </a:rPr>
              <a:t>    </a:t>
            </a:r>
            <a:r>
              <a:rPr b="1">
                <a:solidFill>
                  <a:srgbClr val="007020"/>
                </a:solidFill>
                <a:latin typeface="Courier"/>
              </a:rPr>
              <a:t>return</a:t>
            </a:r>
            <a:r>
              <a:rPr>
                <a:latin typeface="Courier"/>
              </a:rPr>
              <a:t> pd.DataFrame(rows)</a:t>
            </a:r>
            <a:br/>
            <a:br/>
            <a:br/>
            <a:r>
              <a:rPr>
                <a:solidFill>
                  <a:srgbClr val="008000"/>
                </a:solidFill>
                <a:latin typeface="Courier"/>
              </a:rPr>
              <a:t>print</a:t>
            </a:r>
            <a:r>
              <a:rPr>
                <a:latin typeface="Courier"/>
              </a:rPr>
              <a:t>(inventory(raw).to_string(index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column inventory — In R</a:t>
            </a:r>
          </a:p>
        </p:txBody>
      </p:sp>
      <p:sp>
        <p:nvSpPr>
          <p:cNvPr id="3" name="Content Placeholder 2"/>
          <p:cNvSpPr>
            <a:spLocks noGrp="1"/>
          </p:cNvSpPr>
          <p:nvPr>
            <p:ph idx="1"/>
          </p:nvPr>
        </p:nvSpPr>
        <p:spPr/>
        <p:txBody>
          <a:bodyPr/>
          <a:lstStyle/>
          <a:p>
            <a:pPr lvl="0" indent="0">
              <a:buNone/>
            </a:pPr>
            <a:r>
              <a:rPr>
                <a:latin typeface="Courier"/>
              </a:rPr>
              <a:t>inventory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br/>
            <a:r>
              <a:rPr>
                <a:latin typeface="Courier"/>
              </a:rPr>
              <a:t>  purrr</a:t>
            </a:r>
            <a:r>
              <a:rPr>
                <a:solidFill>
                  <a:srgbClr val="4070A0"/>
                </a:solidFill>
                <a:latin typeface="Courier"/>
              </a:rPr>
              <a:t>::</a:t>
            </a:r>
            <a:r>
              <a:rPr>
                <a:solidFill>
                  <a:srgbClr val="06287E"/>
                </a:solidFill>
                <a:latin typeface="Courier"/>
              </a:rPr>
              <a:t>map_dfr</a:t>
            </a:r>
            <a:r>
              <a:rPr>
                <a:latin typeface="Courier"/>
              </a:rPr>
              <a:t>(</a:t>
            </a:r>
            <a:r>
              <a:rPr>
                <a:solidFill>
                  <a:srgbClr val="06287E"/>
                </a:solidFill>
                <a:latin typeface="Courier"/>
              </a:rPr>
              <a:t>names</a:t>
            </a:r>
            <a:r>
              <a:rPr>
                <a:latin typeface="Courier"/>
              </a:rPr>
              <a:t>(df), </a:t>
            </a:r>
            <a:r>
              <a:rPr b="1">
                <a:solidFill>
                  <a:srgbClr val="007020"/>
                </a:solidFill>
                <a:latin typeface="Courier"/>
              </a:rPr>
              <a:t>function</a:t>
            </a:r>
            <a:r>
              <a:rPr>
                <a:latin typeface="Courier"/>
              </a:rPr>
              <a:t>(column) {</a:t>
            </a:r>
            <a:br/>
            <a:r>
              <a:rPr>
                <a:latin typeface="Courier"/>
              </a:rPr>
              <a:t>    values </a:t>
            </a:r>
            <a:r>
              <a:rPr>
                <a:solidFill>
                  <a:srgbClr val="007020"/>
                </a:solidFill>
                <a:latin typeface="Courier"/>
              </a:rPr>
              <a:t>&lt;-</a:t>
            </a:r>
            <a:r>
              <a:rPr>
                <a:latin typeface="Courier"/>
              </a:rPr>
              <a:t> df[[column]]</a:t>
            </a:r>
            <a:br/>
            <a:r>
              <a:rPr>
                <a:latin typeface="Courier"/>
              </a:rPr>
              <a:t>    counts </a:t>
            </a:r>
            <a:r>
              <a:rPr>
                <a:solidFill>
                  <a:srgbClr val="007020"/>
                </a:solidFill>
                <a:latin typeface="Courier"/>
              </a:rPr>
              <a:t>&lt;-</a:t>
            </a:r>
            <a:r>
              <a:rPr>
                <a:latin typeface="Courier"/>
              </a:rPr>
              <a:t> </a:t>
            </a:r>
            <a:r>
              <a:rPr>
                <a:solidFill>
                  <a:srgbClr val="06287E"/>
                </a:solidFill>
                <a:latin typeface="Courier"/>
              </a:rPr>
              <a:t>sort</a:t>
            </a:r>
            <a:r>
              <a:rPr>
                <a:latin typeface="Courier"/>
              </a:rPr>
              <a:t>(</a:t>
            </a:r>
            <a:r>
              <a:rPr>
                <a:solidFill>
                  <a:srgbClr val="06287E"/>
                </a:solidFill>
                <a:latin typeface="Courier"/>
              </a:rPr>
              <a:t>table</a:t>
            </a:r>
            <a:r>
              <a:rPr>
                <a:latin typeface="Courier"/>
              </a:rPr>
              <a:t>(values, </a:t>
            </a:r>
            <a:r>
              <a:rPr>
                <a:solidFill>
                  <a:srgbClr val="7D9029"/>
                </a:solidFill>
                <a:latin typeface="Courier"/>
              </a:rPr>
              <a:t>useNA =</a:t>
            </a:r>
            <a:r>
              <a:rPr>
                <a:latin typeface="Courier"/>
              </a:rPr>
              <a:t> </a:t>
            </a:r>
            <a:r>
              <a:rPr>
                <a:solidFill>
                  <a:srgbClr val="4070A0"/>
                </a:solidFill>
                <a:latin typeface="Courier"/>
              </a:rPr>
              <a:t>"ifany"</a:t>
            </a:r>
            <a:r>
              <a:rPr>
                <a:latin typeface="Courier"/>
              </a:rPr>
              <a:t>), </a:t>
            </a:r>
            <a:r>
              <a:rPr>
                <a:solidFill>
                  <a:srgbClr val="7D9029"/>
                </a:solidFill>
                <a:latin typeface="Courier"/>
              </a:rPr>
              <a:t>decreasing =</a:t>
            </a:r>
            <a:r>
              <a:rPr>
                <a:latin typeface="Courier"/>
              </a:rPr>
              <a:t> </a:t>
            </a:r>
            <a:r>
              <a:rPr>
                <a:solidFill>
                  <a:srgbClr val="880000"/>
                </a:solidFill>
                <a:latin typeface="Courier"/>
              </a:rPr>
              <a:t>TRUE</a:t>
            </a:r>
            <a:r>
              <a:rPr>
                <a:latin typeface="Courier"/>
              </a:rPr>
              <a:t>)</a:t>
            </a:r>
            <a:b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column   =</a:t>
            </a:r>
            <a:r>
              <a:rPr>
                <a:latin typeface="Courier"/>
              </a:rPr>
              <a:t> column,</a:t>
            </a:r>
            <a:br/>
            <a:r>
              <a:rPr>
                <a:latin typeface="Courier"/>
              </a:rPr>
              <a:t>      </a:t>
            </a:r>
            <a:r>
              <a:rPr>
                <a:solidFill>
                  <a:srgbClr val="7D9029"/>
                </a:solidFill>
                <a:latin typeface="Courier"/>
              </a:rPr>
              <a:t>blank    =</a:t>
            </a:r>
            <a:r>
              <a:rPr>
                <a:latin typeface="Courier"/>
              </a:rPr>
              <a:t> </a:t>
            </a:r>
            <a:r>
              <a:rPr>
                <a:solidFill>
                  <a:srgbClr val="06287E"/>
                </a:solidFill>
                <a:latin typeface="Courier"/>
              </a:rPr>
              <a:t>sum</a:t>
            </a:r>
            <a:r>
              <a:rPr>
                <a:latin typeface="Courier"/>
              </a:rPr>
              <a:t>(values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(values)),</a:t>
            </a:r>
            <a:br/>
            <a:r>
              <a:rPr>
                <a:latin typeface="Courier"/>
              </a:rPr>
              <a:t>      </a:t>
            </a:r>
            <a:r>
              <a:rPr>
                <a:solidFill>
                  <a:srgbClr val="7D9029"/>
                </a:solidFill>
                <a:latin typeface="Courier"/>
              </a:rPr>
              <a:t>distinct =</a:t>
            </a:r>
            <a:r>
              <a:rPr>
                <a:latin typeface="Courier"/>
              </a:rPr>
              <a:t> dplyr</a:t>
            </a:r>
            <a:r>
              <a:rPr>
                <a:solidFill>
                  <a:srgbClr val="4070A0"/>
                </a:solidFill>
                <a:latin typeface="Courier"/>
              </a:rPr>
              <a:t>::</a:t>
            </a:r>
            <a:r>
              <a:rPr>
                <a:solidFill>
                  <a:srgbClr val="06287E"/>
                </a:solidFill>
                <a:latin typeface="Courier"/>
              </a:rPr>
              <a:t>n_distinct</a:t>
            </a:r>
            <a:r>
              <a:rPr>
                <a:latin typeface="Courier"/>
              </a:rPr>
              <a:t>(values),</a:t>
            </a:r>
            <a:br/>
            <a:r>
              <a:rPr>
                <a:latin typeface="Courier"/>
              </a:rPr>
              <a:t>      </a:t>
            </a:r>
            <a:r>
              <a:rPr>
                <a:solidFill>
                  <a:srgbClr val="7D9029"/>
                </a:solidFill>
                <a:latin typeface="Courier"/>
              </a:rPr>
              <a:t>top      =</a:t>
            </a:r>
            <a:r>
              <a:rPr>
                <a:latin typeface="Courier"/>
              </a:rPr>
              <a:t> </a:t>
            </a:r>
            <a:r>
              <a:rPr>
                <a:solidFill>
                  <a:srgbClr val="06287E"/>
                </a:solidFill>
                <a:latin typeface="Courier"/>
              </a:rPr>
              <a:t>names</a:t>
            </a:r>
            <a:r>
              <a:rPr>
                <a:latin typeface="Courier"/>
              </a:rPr>
              <a:t>(counts)[</a:t>
            </a:r>
            <a:r>
              <a:rPr>
                <a:solidFill>
                  <a:srgbClr val="40A070"/>
                </a:solidFill>
                <a:latin typeface="Courier"/>
              </a:rPr>
              <a:t>1</a:t>
            </a:r>
            <a:r>
              <a:rPr>
                <a:latin typeface="Courier"/>
              </a:rPr>
              <a:t>],</a:t>
            </a:r>
            <a:br/>
            <a:r>
              <a:rPr>
                <a:latin typeface="Courier"/>
              </a:rPr>
              <a:t>      </a:t>
            </a:r>
            <a:r>
              <a:rPr>
                <a:solidFill>
                  <a:srgbClr val="7D9029"/>
                </a:solidFill>
                <a:latin typeface="Courier"/>
              </a:rPr>
              <a:t>top_n    =</a:t>
            </a:r>
            <a:r>
              <a:rPr>
                <a:latin typeface="Courier"/>
              </a:rPr>
              <a:t> </a:t>
            </a:r>
            <a:r>
              <a:rPr>
                <a:solidFill>
                  <a:srgbClr val="06287E"/>
                </a:solidFill>
                <a:latin typeface="Courier"/>
              </a:rPr>
              <a:t>as.integer</a:t>
            </a:r>
            <a:r>
              <a:rPr>
                <a:latin typeface="Courier"/>
              </a:rPr>
              <a:t>(counts[</a:t>
            </a:r>
            <a:r>
              <a:rPr>
                <a:solidFill>
                  <a:srgbClr val="40A070"/>
                </a:solidFill>
                <a:latin typeface="Courier"/>
              </a:rPr>
              <a:t>1</a:t>
            </a:r>
            <a:r>
              <a:rPr>
                <a:latin typeface="Courier"/>
              </a:rPr>
              <a:t>])</a:t>
            </a:r>
            <a:br/>
            <a:r>
              <a:rPr>
                <a:latin typeface="Courier"/>
              </a:rPr>
              <a:t>    )</a:t>
            </a:r>
            <a:br/>
            <a:r>
              <a:rPr>
                <a:latin typeface="Courier"/>
              </a:rPr>
              <a:t>  })</a:t>
            </a:r>
            <a:br/>
            <a:r>
              <a:rPr>
                <a:latin typeface="Courier"/>
              </a:rPr>
              <a:t>}</a:t>
            </a:r>
            <a:br/>
            <a:br/>
            <a:r>
              <a:rPr>
                <a:solidFill>
                  <a:srgbClr val="06287E"/>
                </a:solidFill>
                <a:latin typeface="Courier"/>
              </a:rPr>
              <a:t>print</a:t>
            </a:r>
            <a:r>
              <a:rPr>
                <a:latin typeface="Courier"/>
              </a:rPr>
              <a:t>(</a:t>
            </a:r>
            <a:r>
              <a:rPr>
                <a:solidFill>
                  <a:srgbClr val="06287E"/>
                </a:solidFill>
                <a:latin typeface="Courier"/>
              </a:rPr>
              <a:t>inventory</a:t>
            </a:r>
            <a:r>
              <a:rPr>
                <a:latin typeface="Courier"/>
              </a:rPr>
              <a:t>(raw), </a:t>
            </a:r>
            <a:r>
              <a:rPr>
                <a:solidFill>
                  <a:srgbClr val="7D9029"/>
                </a:solidFill>
                <a:latin typeface="Courier"/>
              </a:rPr>
              <a:t>n =</a:t>
            </a:r>
            <a:r>
              <a:rPr>
                <a:latin typeface="Courier"/>
              </a:rPr>
              <a:t> </a:t>
            </a:r>
            <a:r>
              <a:rPr>
                <a:solidFill>
                  <a:srgbClr val="880000"/>
                </a:solidFill>
                <a:latin typeface="Courier"/>
              </a:rPr>
              <a:t>Inf</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column inventory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Column</a:t>
                      </a:r>
                    </a:p>
                  </a:txBody>
                  <a:tcPr/>
                </a:tc>
                <a:tc>
                  <a:txBody>
                    <a:bodyPr/>
                    <a:lstStyle/>
                    <a:p>
                      <a:pPr lvl="0" indent="0" marL="0">
                        <a:buNone/>
                      </a:pPr>
                      <a:r>
                        <a:rPr/>
                        <a:t>Blank</a:t>
                      </a:r>
                    </a:p>
                  </a:txBody>
                  <a:tcPr/>
                </a:tc>
                <a:tc>
                  <a:txBody>
                    <a:bodyPr/>
                    <a:lstStyle/>
                    <a:p>
                      <a:pPr lvl="0" indent="0" marL="0">
                        <a:buNone/>
                      </a:pPr>
                      <a:r>
                        <a:rPr/>
                        <a:t>Distinct</a:t>
                      </a:r>
                    </a:p>
                  </a:txBody>
                  <a:tcPr/>
                </a:tc>
                <a:tc>
                  <a:txBody>
                    <a:bodyPr/>
                    <a:lstStyle/>
                    <a:p>
                      <a:pPr lvl="0" indent="0" marL="0">
                        <a:buNone/>
                      </a:pPr>
                      <a:r>
                        <a:rPr/>
                        <a:t>Note</a:t>
                      </a:r>
                    </a:p>
                  </a:txBody>
                  <a:tcPr/>
                </a:tc>
              </a:tr>
              <a:tr h="0">
                <a:tc>
                  <a:txBody>
                    <a:bodyPr/>
                    <a:lstStyle/>
                    <a:p>
                      <a:pPr lvl="0" indent="0" marL="0">
                        <a:buNone/>
                      </a:pPr>
                      <a:r>
                        <a:rPr/>
                        <a:t>age_months</a:t>
                      </a:r>
                    </a:p>
                  </a:txBody>
                </a:tc>
                <a:tc>
                  <a:txBody>
                    <a:bodyPr/>
                    <a:lstStyle/>
                    <a:p>
                      <a:pPr lvl="0" indent="0" marL="0">
                        <a:buNone/>
                      </a:pPr>
                      <a:r>
                        <a:rPr/>
                        <a:t>226</a:t>
                      </a:r>
                    </a:p>
                  </a:txBody>
                </a:tc>
                <a:tc>
                  <a:txBody>
                    <a:bodyPr/>
                    <a:lstStyle/>
                    <a:p>
                      <a:pPr lvl="0" indent="0" marL="0">
                        <a:buNone/>
                      </a:pPr>
                      <a:r>
                        <a:rPr/>
                        <a:t>55</a:t>
                      </a:r>
                    </a:p>
                  </a:txBody>
                </a:tc>
                <a:tc>
                  <a:txBody>
                    <a:bodyPr/>
                    <a:lstStyle/>
                    <a:p>
                      <a:pPr lvl="0" indent="0" marL="0">
                        <a:buNone/>
                      </a:pPr>
                      <a:r>
                        <a:rPr/>
                        <a:t>5.4% blank — lesson 2 asks where</a:t>
                      </a:r>
                    </a:p>
                  </a:txBody>
                </a:tc>
              </a:tr>
              <a:tr h="0">
                <a:tc>
                  <a:txBody>
                    <a:bodyPr/>
                    <a:lstStyle/>
                    <a:p>
                      <a:pPr lvl="0" indent="0" marL="0">
                        <a:buNone/>
                      </a:pPr>
                      <a:r>
                        <a:rPr/>
                        <a:t>oedema</a:t>
                      </a:r>
                    </a:p>
                  </a:txBody>
                </a:tc>
                <a:tc>
                  <a:txBody>
                    <a:bodyPr/>
                    <a:lstStyle/>
                    <a:p>
                      <a:pPr lvl="0" indent="0" marL="0">
                        <a:buNone/>
                      </a:pPr>
                      <a:r>
                        <a:rPr/>
                        <a:t>44</a:t>
                      </a:r>
                    </a:p>
                  </a:txBody>
                </a:tc>
                <a:tc>
                  <a:txBody>
                    <a:bodyPr/>
                    <a:lstStyle/>
                    <a:p>
                      <a:pPr lvl="0" indent="0" marL="0">
                        <a:buNone/>
                      </a:pPr>
                      <a:r>
                        <a:rPr/>
                        <a:t>4</a:t>
                      </a:r>
                    </a:p>
                  </a:txBody>
                </a:tc>
                <a:tc>
                  <a:txBody>
                    <a:bodyPr/>
                    <a:lstStyle/>
                    <a:p>
                      <a:pPr lvl="0" indent="0" marL="0">
                        <a:buNone/>
                      </a:pPr>
                      <a:r>
                        <a:rPr/>
                        <a:t>four distinct values in a boolean column</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column inventory</a:t>
            </a:r>
          </a:p>
        </p:txBody>
      </p:sp>
      <p:sp>
        <p:nvSpPr>
          <p:cNvPr id="3" name="Content Placeholder 2"/>
          <p:cNvSpPr>
            <a:spLocks noGrp="1"/>
          </p:cNvSpPr>
          <p:nvPr>
            <p:ph idx="1"/>
          </p:nvPr>
        </p:nvSpPr>
        <p:spPr/>
        <p:txBody>
          <a:bodyPr/>
          <a:lstStyle/>
          <a:p>
            <a:pPr lvl="0"/>
            <a:r>
              <a:rPr/>
              <a:t>Four distinct values in a boolean column — is the finding</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Sentinels are not missing values, yet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(raw[</a:t>
            </a:r>
            <a:r>
              <a:rPr>
                <a:solidFill>
                  <a:srgbClr val="4070A0"/>
                </a:solidFill>
                <a:latin typeface="Courier"/>
              </a:rPr>
              <a:t>"muac_mm"</a:t>
            </a:r>
            <a:r>
              <a:rPr>
                <a:latin typeface="Courier"/>
              </a:rPr>
              <a:t>].value_counts().head())</a:t>
            </a:r>
            <a:br/>
            <a:r>
              <a:rPr>
                <a:solidFill>
                  <a:srgbClr val="008000"/>
                </a:solidFill>
                <a:latin typeface="Courier"/>
              </a:rPr>
              <a:t>print</a:t>
            </a:r>
            <a:r>
              <a:rPr>
                <a:latin typeface="Courier"/>
              </a:rPr>
              <a:t>(</a:t>
            </a:r>
            <a:r>
              <a:rPr>
                <a:solidFill>
                  <a:srgbClr val="4070A0"/>
                </a:solidFill>
                <a:latin typeface="Courier"/>
              </a:rPr>
              <a:t>"rows coded -99:"</a:t>
            </a:r>
            <a:r>
              <a:rPr>
                <a:latin typeface="Courier"/>
              </a:rPr>
              <a:t>, </a:t>
            </a:r>
            <a:r>
              <a:rPr>
                <a:solidFill>
                  <a:srgbClr val="008000"/>
                </a:solidFill>
                <a:latin typeface="Courier"/>
              </a:rPr>
              <a:t>int</a:t>
            </a:r>
            <a:r>
              <a:rPr>
                <a:latin typeface="Courier"/>
              </a:rPr>
              <a:t>((raw[</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70A0"/>
                </a:solidFill>
                <a:latin typeface="Courier"/>
              </a:rPr>
              <a:t>"-99"</a:t>
            </a:r>
            <a:r>
              <a:rPr>
                <a:latin typeface="Courier"/>
              </a:rPr>
              <a:t>).</a:t>
            </a:r>
            <a:r>
              <a:rPr>
                <a:solidFill>
                  <a:srgbClr val="008000"/>
                </a:solidFill>
                <a:latin typeface="Courier"/>
              </a:rPr>
              <a:t>sum</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Sentinels are not missing values, yet — In R</a:t>
            </a:r>
          </a:p>
        </p:txBody>
      </p:sp>
      <p:sp>
        <p:nvSpPr>
          <p:cNvPr id="3" name="Content Placeholder 2"/>
          <p:cNvSpPr>
            <a:spLocks noGrp="1"/>
          </p:cNvSpPr>
          <p:nvPr>
            <p:ph idx="1"/>
          </p:nvPr>
        </p:nvSpPr>
        <p:spPr/>
        <p:txBody>
          <a:bodyPr/>
          <a:lstStyle/>
          <a:p>
            <a:pPr lvl="0" indent="0">
              <a:buNone/>
            </a:pPr>
            <a:r>
              <a:rPr>
                <a:latin typeface="Courier"/>
              </a:rPr>
              <a:t>raw </a:t>
            </a:r>
            <a:r>
              <a:rPr>
                <a:solidFill>
                  <a:srgbClr val="4070A0"/>
                </a:solidFill>
                <a:latin typeface="Courier"/>
              </a:rPr>
              <a:t>|&gt;</a:t>
            </a:r>
            <a:r>
              <a:rPr>
                <a:latin typeface="Courier"/>
              </a:rPr>
              <a:t> </a:t>
            </a:r>
            <a:r>
              <a:rPr>
                <a:solidFill>
                  <a:srgbClr val="06287E"/>
                </a:solidFill>
                <a:latin typeface="Courier"/>
              </a:rPr>
              <a:t>count</a:t>
            </a:r>
            <a:r>
              <a:rPr>
                <a:latin typeface="Courier"/>
              </a:rPr>
              <a:t>(muac_mm, </a:t>
            </a:r>
            <a:r>
              <a:rPr>
                <a:solidFill>
                  <a:srgbClr val="7D9029"/>
                </a:solidFill>
                <a:latin typeface="Courier"/>
              </a:rPr>
              <a:t>sort =</a:t>
            </a:r>
            <a:r>
              <a:rPr>
                <a:latin typeface="Courier"/>
              </a:rPr>
              <a:t> </a:t>
            </a:r>
            <a:r>
              <a:rPr>
                <a:solidFill>
                  <a:srgbClr val="880000"/>
                </a:solidFill>
                <a:latin typeface="Courier"/>
              </a:rPr>
              <a:t>TRUE</a:t>
            </a:r>
            <a:r>
              <a:rPr>
                <a:latin typeface="Courier"/>
              </a:rPr>
              <a:t>) </a:t>
            </a:r>
            <a:r>
              <a:rPr>
                <a:solidFill>
                  <a:srgbClr val="4070A0"/>
                </a:solidFill>
                <a:latin typeface="Courier"/>
              </a:rPr>
              <a:t>|&gt;</a:t>
            </a:r>
            <a:r>
              <a:rPr>
                <a:latin typeface="Courier"/>
              </a:rPr>
              <a:t> </a:t>
            </a:r>
            <a:r>
              <a:rPr>
                <a:solidFill>
                  <a:srgbClr val="06287E"/>
                </a:solidFill>
                <a:latin typeface="Courier"/>
              </a:rPr>
              <a:t>head</a:t>
            </a:r>
            <a:r>
              <a:rPr>
                <a:latin typeface="Courier"/>
              </a:rPr>
              <a:t>()</a:t>
            </a:r>
            <a:br/>
            <a:r>
              <a:rPr>
                <a:solidFill>
                  <a:srgbClr val="06287E"/>
                </a:solidFill>
                <a:latin typeface="Courier"/>
              </a:rPr>
              <a:t>sum</a:t>
            </a:r>
            <a:r>
              <a:rPr>
                <a:latin typeface="Courier"/>
              </a:rPr>
              <a:t>(raw</a:t>
            </a:r>
            <a:r>
              <a:rPr>
                <a:solidFill>
                  <a:srgbClr val="4070A0"/>
                </a:solidFill>
                <a:latin typeface="Courier"/>
              </a:rPr>
              <a:t>$</a:t>
            </a:r>
            <a:r>
              <a:rPr>
                <a:latin typeface="Courier"/>
              </a:rPr>
              <a:t>muac_mm </a:t>
            </a:r>
            <a:r>
              <a:rPr>
                <a:solidFill>
                  <a:srgbClr val="4070A0"/>
                </a:solidFill>
                <a:latin typeface="Courier"/>
              </a:rPr>
              <a:t>==</a:t>
            </a:r>
            <a:r>
              <a:rPr>
                <a:latin typeface="Courier"/>
              </a:rPr>
              <a:t> </a:t>
            </a:r>
            <a:r>
              <a:rPr>
                <a:solidFill>
                  <a:srgbClr val="4070A0"/>
                </a:solidFill>
                <a:latin typeface="Courier"/>
              </a:rPr>
              <a:t>"-99"</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the key a key? — In Python</a:t>
            </a:r>
          </a:p>
        </p:txBody>
      </p:sp>
      <p:sp>
        <p:nvSpPr>
          <p:cNvPr id="3" name="Content Placeholder 2"/>
          <p:cNvSpPr>
            <a:spLocks noGrp="1"/>
          </p:cNvSpPr>
          <p:nvPr>
            <p:ph idx="1"/>
          </p:nvPr>
        </p:nvSpPr>
        <p:spPr/>
        <p:txBody>
          <a:bodyPr/>
          <a:lstStyle/>
          <a:p>
            <a:pPr lvl="0" indent="0">
              <a:buNone/>
            </a:pPr>
            <a:r>
              <a:rPr>
                <a:latin typeface="Courier"/>
              </a:rPr>
              <a:t>duplicated_ids </a:t>
            </a:r>
            <a:r>
              <a:rPr>
                <a:solidFill>
                  <a:srgbClr val="666666"/>
                </a:solidFill>
                <a:latin typeface="Courier"/>
              </a:rPr>
              <a:t>=</a:t>
            </a:r>
            <a:r>
              <a:rPr>
                <a:latin typeface="Courier"/>
              </a:rPr>
              <a:t> raw[</a:t>
            </a:r>
            <a:r>
              <a:rPr>
                <a:solidFill>
                  <a:srgbClr val="4070A0"/>
                </a:solidFill>
                <a:latin typeface="Courier"/>
              </a:rPr>
              <a:t>"child_id"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4070A0"/>
                </a:solidFill>
                <a:latin typeface="Courier"/>
              </a:rPr>
              <a:t>"rows sharing a child_id:"</a:t>
            </a:r>
            <a:r>
              <a:rPr>
                <a:latin typeface="Courier"/>
              </a:rPr>
              <a:t>, </a:t>
            </a:r>
            <a:r>
              <a:rPr>
                <a:solidFill>
                  <a:srgbClr val="008000"/>
                </a:solidFill>
                <a:latin typeface="Courier"/>
              </a:rPr>
              <a:t>int</a:t>
            </a:r>
            <a:r>
              <a:rPr>
                <a:latin typeface="Courier"/>
              </a:rPr>
              <a:t>(duplicated_ids.</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4070A0"/>
                </a:solidFill>
                <a:latin typeface="Courier"/>
              </a:rPr>
              <a:t>"distinct ids involved:"</a:t>
            </a:r>
            <a:r>
              <a:rPr>
                <a:latin typeface="Courier"/>
              </a:rPr>
              <a:t>, raw.loc[duplicated_ids, </a:t>
            </a:r>
            <a:r>
              <a:rPr>
                <a:solidFill>
                  <a:srgbClr val="4070A0"/>
                </a:solidFill>
                <a:latin typeface="Courier"/>
              </a:rPr>
              <a:t>"child_id"</a:t>
            </a:r>
            <a:r>
              <a:rPr>
                <a:latin typeface="Courier"/>
              </a:rPr>
              <a:t>].nunique())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Is the key a key? — In R</a:t>
            </a:r>
          </a:p>
        </p:txBody>
      </p:sp>
      <p:sp>
        <p:nvSpPr>
          <p:cNvPr id="3" name="Content Placeholder 2"/>
          <p:cNvSpPr>
            <a:spLocks noGrp="1"/>
          </p:cNvSpPr>
          <p:nvPr>
            <p:ph idx="1"/>
          </p:nvPr>
        </p:nvSpPr>
        <p:spPr/>
        <p:txBody>
          <a:bodyPr/>
          <a:lstStyle/>
          <a:p>
            <a:pPr lvl="0" indent="0">
              <a:buNone/>
            </a:pPr>
            <a:r>
              <a:rPr>
                <a:latin typeface="Courier"/>
              </a:rPr>
              <a:t>raw </a:t>
            </a:r>
            <a:r>
              <a:rPr>
                <a:solidFill>
                  <a:srgbClr val="4070A0"/>
                </a:solidFill>
                <a:latin typeface="Courier"/>
              </a:rPr>
              <a:t>|&gt;</a:t>
            </a:r>
            <a:br/>
            <a:r>
              <a:rPr>
                <a:latin typeface="Courier"/>
              </a:rPr>
              <a:t>  </a:t>
            </a:r>
            <a:r>
              <a:rPr>
                <a:solidFill>
                  <a:srgbClr val="06287E"/>
                </a:solidFill>
                <a:latin typeface="Courier"/>
              </a:rPr>
              <a:t>group_by</a:t>
            </a:r>
            <a:r>
              <a:rPr>
                <a:latin typeface="Courier"/>
              </a:rPr>
              <a:t>(child_id)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ungroup</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rows =</a:t>
            </a:r>
            <a:r>
              <a:rPr>
                <a:latin typeface="Courier"/>
              </a:rPr>
              <a:t> </a:t>
            </a:r>
            <a:r>
              <a:rPr>
                <a:solidFill>
                  <a:srgbClr val="06287E"/>
                </a:solidFill>
                <a:latin typeface="Courier"/>
              </a:rPr>
              <a:t>n</a:t>
            </a:r>
            <a:r>
              <a:rPr>
                <a:latin typeface="Courier"/>
              </a:rPr>
              <a:t>(), </a:t>
            </a:r>
            <a:r>
              <a:rPr>
                <a:solidFill>
                  <a:srgbClr val="7D9029"/>
                </a:solidFill>
                <a:latin typeface="Courier"/>
              </a:rPr>
              <a:t>ids =</a:t>
            </a:r>
            <a:r>
              <a:rPr>
                <a:latin typeface="Courier"/>
              </a:rPr>
              <a:t> </a:t>
            </a:r>
            <a:r>
              <a:rPr>
                <a:solidFill>
                  <a:srgbClr val="06287E"/>
                </a:solidFill>
                <a:latin typeface="Courier"/>
              </a:rPr>
              <a:t>n_distinct</a:t>
            </a:r>
            <a:r>
              <a:rPr>
                <a:latin typeface="Courier"/>
              </a:rPr>
              <a:t>(child_id))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Ranges, before you trust a summary — In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pd.to_numeric(raw[</a:t>
            </a:r>
            <a:r>
              <a:rPr>
                <a:solidFill>
                  <a:srgbClr val="4070A0"/>
                </a:solidFill>
                <a:latin typeface="Courier"/>
              </a:rPr>
              <a:t>"muac_mm"</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muac </a:t>
            </a:r>
            <a:r>
              <a:rPr>
                <a:solidFill>
                  <a:srgbClr val="666666"/>
                </a:solidFill>
                <a:latin typeface="Courier"/>
              </a:rPr>
              <a:t>=</a:t>
            </a:r>
            <a:r>
              <a:rPr>
                <a:latin typeface="Courier"/>
              </a:rPr>
              <a:t> muac.where(muac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99</a:t>
            </a:r>
            <a:r>
              <a:rPr>
                <a:latin typeface="Courier"/>
              </a:rPr>
              <a:t>)</a:t>
            </a:r>
            <a:br/>
            <a:br/>
            <a:r>
              <a:rPr>
                <a:solidFill>
                  <a:srgbClr val="008000"/>
                </a:solidFill>
                <a:latin typeface="Courier"/>
              </a:rPr>
              <a:t>print</a:t>
            </a:r>
            <a:r>
              <a:rPr>
                <a:latin typeface="Courier"/>
              </a:rPr>
              <a:t>(muac.describe())</a:t>
            </a:r>
            <a:br/>
            <a:r>
              <a:rPr>
                <a:solidFill>
                  <a:srgbClr val="008000"/>
                </a:solidFill>
                <a:latin typeface="Courier"/>
              </a:rPr>
              <a:t>print</a:t>
            </a:r>
            <a:r>
              <a:rPr>
                <a:latin typeface="Courier"/>
              </a:rPr>
              <a:t>(muac.nsmallest(</a:t>
            </a:r>
            <a:r>
              <a:rPr>
                <a:solidFill>
                  <a:srgbClr val="40A070"/>
                </a:solidFill>
                <a:latin typeface="Courier"/>
              </a:rPr>
              <a:t>10</a:t>
            </a:r>
            <a:r>
              <a:rPr>
                <a:latin typeface="Courier"/>
              </a:rPr>
              <a:t>).tolist())</a:t>
            </a:r>
            <a:br/>
            <a:r>
              <a:rPr>
                <a:solidFill>
                  <a:srgbClr val="008000"/>
                </a:solidFill>
                <a:latin typeface="Courier"/>
              </a:rPr>
              <a:t>print</a:t>
            </a:r>
            <a:r>
              <a:rPr>
                <a:latin typeface="Courier"/>
              </a:rPr>
              <a:t>(muac.nlargest(</a:t>
            </a:r>
            <a:r>
              <a:rPr>
                <a:solidFill>
                  <a:srgbClr val="40A070"/>
                </a:solidFill>
                <a:latin typeface="Courier"/>
              </a:rPr>
              <a:t>10</a:t>
            </a:r>
            <a:r>
              <a:rPr>
                <a:latin typeface="Courier"/>
              </a:rPr>
              <a:t>).tolist())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Ranges, before you trust a summary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suppressWarnings</a:t>
            </a:r>
            <a:r>
              <a:rPr>
                <a:latin typeface="Courier"/>
              </a:rPr>
              <a:t>(</a:t>
            </a:r>
            <a:r>
              <a:rPr>
                <a:solidFill>
                  <a:srgbClr val="06287E"/>
                </a:solidFill>
                <a:latin typeface="Courier"/>
              </a:rPr>
              <a:t>as.numeric</a:t>
            </a:r>
            <a:r>
              <a:rPr>
                <a:latin typeface="Courier"/>
              </a:rPr>
              <a:t>(raw</a:t>
            </a:r>
            <a:r>
              <a:rPr>
                <a:solidFill>
                  <a:srgbClr val="4070A0"/>
                </a:solidFill>
                <a:latin typeface="Courier"/>
              </a:rPr>
              <a:t>$</a:t>
            </a:r>
            <a:r>
              <a:rPr>
                <a:latin typeface="Courier"/>
              </a:rPr>
              <a:t>muac_mm))</a:t>
            </a:r>
            <a:br/>
            <a:r>
              <a:rPr>
                <a:latin typeface="Courier"/>
              </a:rPr>
              <a:t>muac[muac </a:t>
            </a:r>
            <a:r>
              <a:rPr>
                <a:solidFill>
                  <a:srgbClr val="4070A0"/>
                </a:solidFill>
                <a:latin typeface="Courier"/>
              </a:rPr>
              <a:t>==</a:t>
            </a:r>
            <a:r>
              <a:rPr>
                <a:latin typeface="Courier"/>
              </a:rPr>
              <a:t> </a:t>
            </a:r>
            <a:r>
              <a:rPr>
                <a:solidFill>
                  <a:srgbClr val="4070A0"/>
                </a:solidFill>
                <a:latin typeface="Courier"/>
              </a:rPr>
              <a:t>-</a:t>
            </a:r>
            <a:r>
              <a:rPr>
                <a:solidFill>
                  <a:srgbClr val="40A070"/>
                </a:solidFill>
                <a:latin typeface="Courier"/>
              </a:rPr>
              <a:t>99</a:t>
            </a:r>
            <a:r>
              <a:rPr>
                <a:latin typeface="Courier"/>
              </a:rPr>
              <a:t>] </a:t>
            </a:r>
            <a:r>
              <a:rPr>
                <a:solidFill>
                  <a:srgbClr val="007020"/>
                </a:solidFill>
                <a:latin typeface="Courier"/>
              </a:rPr>
              <a:t>&lt;-</a:t>
            </a:r>
            <a:r>
              <a:rPr>
                <a:latin typeface="Courier"/>
              </a:rPr>
              <a:t> </a:t>
            </a:r>
            <a:r>
              <a:rPr>
                <a:solidFill>
                  <a:srgbClr val="880000"/>
                </a:solidFill>
                <a:latin typeface="Courier"/>
              </a:rPr>
              <a:t>NA</a:t>
            </a:r>
            <a:br/>
            <a:br/>
            <a:r>
              <a:rPr>
                <a:solidFill>
                  <a:srgbClr val="06287E"/>
                </a:solidFill>
                <a:latin typeface="Courier"/>
              </a:rPr>
              <a:t>summary</a:t>
            </a:r>
            <a:r>
              <a:rPr>
                <a:latin typeface="Courier"/>
              </a:rPr>
              <a:t>(muac)</a:t>
            </a:r>
            <a:br/>
            <a:r>
              <a:rPr>
                <a:solidFill>
                  <a:srgbClr val="06287E"/>
                </a:solidFill>
                <a:latin typeface="Courier"/>
              </a:rPr>
              <a:t>head</a:t>
            </a:r>
            <a:r>
              <a:rPr>
                <a:latin typeface="Courier"/>
              </a:rPr>
              <a:t>(</a:t>
            </a:r>
            <a:r>
              <a:rPr>
                <a:solidFill>
                  <a:srgbClr val="06287E"/>
                </a:solidFill>
                <a:latin typeface="Courier"/>
              </a:rPr>
              <a:t>sort</a:t>
            </a:r>
            <a:r>
              <a:rPr>
                <a:latin typeface="Courier"/>
              </a:rPr>
              <a:t>(muac), </a:t>
            </a:r>
            <a:r>
              <a:rPr>
                <a:solidFill>
                  <a:srgbClr val="40A070"/>
                </a:solidFill>
                <a:latin typeface="Courier"/>
              </a:rPr>
              <a:t>10</a:t>
            </a:r>
            <a:r>
              <a:rPr>
                <a:latin typeface="Courier"/>
              </a:rPr>
              <a:t>)</a:t>
            </a:r>
            <a:br/>
            <a:r>
              <a:rPr>
                <a:solidFill>
                  <a:srgbClr val="06287E"/>
                </a:solidFill>
                <a:latin typeface="Courier"/>
              </a:rPr>
              <a:t>head</a:t>
            </a:r>
            <a:r>
              <a:rPr>
                <a:latin typeface="Courier"/>
              </a:rPr>
              <a:t>(</a:t>
            </a:r>
            <a:r>
              <a:rPr>
                <a:solidFill>
                  <a:srgbClr val="06287E"/>
                </a:solidFill>
                <a:latin typeface="Courier"/>
              </a:rPr>
              <a:t>sort</a:t>
            </a:r>
            <a:r>
              <a:rPr>
                <a:latin typeface="Courier"/>
              </a:rPr>
              <a:t>(muac, </a:t>
            </a:r>
            <a:r>
              <a:rPr>
                <a:solidFill>
                  <a:srgbClr val="7D9029"/>
                </a:solidFill>
                <a:latin typeface="Courier"/>
              </a:rPr>
              <a:t>decreasing =</a:t>
            </a:r>
            <a:r>
              <a:rPr>
                <a:latin typeface="Courier"/>
              </a:rPr>
              <a:t> </a:t>
            </a:r>
            <a:r>
              <a:rPr>
                <a:solidFill>
                  <a:srgbClr val="880000"/>
                </a:solidFill>
                <a:latin typeface="Courier"/>
              </a:rPr>
              <a:t>TRUE</a:t>
            </a:r>
            <a:r>
              <a:rPr>
                <a:latin typeface="Courier"/>
              </a:rPr>
              <a:t>), </a:t>
            </a:r>
            <a:r>
              <a:rPr>
                <a:solidFill>
                  <a:srgbClr val="40A070"/>
                </a:solidFill>
                <a:latin typeface="Courier"/>
              </a:rPr>
              <a:t>10</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Ranges, before you trust a summary</a:t>
            </a:r>
          </a:p>
        </p:txBody>
      </p:sp>
      <p:sp>
        <p:nvSpPr>
          <p:cNvPr id="3" name="Content Placeholder 2"/>
          <p:cNvSpPr>
            <a:spLocks noGrp="1"/>
          </p:cNvSpPr>
          <p:nvPr>
            <p:ph idx="1"/>
          </p:nvPr>
        </p:nvSpPr>
        <p:spPr/>
        <p:txBody>
          <a:bodyPr/>
          <a:lstStyle/>
          <a:p>
            <a:pPr lvl="0"/>
            <a:r>
              <a:rPr/>
              <a:t>Always look at the ten smallest and ten largest values of any measurement column — It costs one line and it is the…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profile next to the data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json</a:t>
            </a:r>
            <a:br/>
            <a:br/>
            <a:r>
              <a:rPr>
                <a:latin typeface="Courier"/>
              </a:rPr>
              <a:t>profile </a:t>
            </a:r>
            <a:r>
              <a:rPr>
                <a:solidFill>
                  <a:srgbClr val="666666"/>
                </a:solidFill>
                <a:latin typeface="Courier"/>
              </a:rPr>
              <a:t>=</a:t>
            </a:r>
            <a:r>
              <a:rPr>
                <a:latin typeface="Courier"/>
              </a:rPr>
              <a:t> {</a:t>
            </a:r>
            <a:br/>
            <a:r>
              <a:rPr>
                <a:latin typeface="Courier"/>
              </a:rPr>
              <a:t>    </a:t>
            </a:r>
            <a:r>
              <a:rPr>
                <a:solidFill>
                  <a:srgbClr val="4070A0"/>
                </a:solidFill>
                <a:latin typeface="Courier"/>
              </a:rPr>
              <a:t>"file"</a:t>
            </a:r>
            <a:r>
              <a:rPr>
                <a:latin typeface="Courier"/>
              </a:rPr>
              <a:t>: PATH,</a:t>
            </a:r>
            <a:br/>
            <a:r>
              <a:rPr>
                <a:latin typeface="Courier"/>
              </a:rPr>
              <a:t>    </a:t>
            </a:r>
            <a:r>
              <a:rPr>
                <a:solidFill>
                  <a:srgbClr val="4070A0"/>
                </a:solidFill>
                <a:latin typeface="Courier"/>
              </a:rPr>
              <a:t>"rows"</a:t>
            </a:r>
            <a:r>
              <a:rPr>
                <a:latin typeface="Courier"/>
              </a:rPr>
              <a:t>: </a:t>
            </a:r>
            <a:r>
              <a:rPr>
                <a:solidFill>
                  <a:srgbClr val="008000"/>
                </a:solidFill>
                <a:latin typeface="Courier"/>
              </a:rPr>
              <a:t>len</a:t>
            </a:r>
            <a:r>
              <a:rPr>
                <a:latin typeface="Courier"/>
              </a:rPr>
              <a:t>(raw),</a:t>
            </a:r>
            <a:br/>
            <a:r>
              <a:rPr>
                <a:latin typeface="Courier"/>
              </a:rPr>
              <a:t>    </a:t>
            </a:r>
            <a:r>
              <a:rPr>
                <a:solidFill>
                  <a:srgbClr val="4070A0"/>
                </a:solidFill>
                <a:latin typeface="Courier"/>
              </a:rPr>
              <a:t>"columns"</a:t>
            </a:r>
            <a:r>
              <a:rPr>
                <a:latin typeface="Courier"/>
              </a:rPr>
              <a:t>: </a:t>
            </a:r>
            <a:r>
              <a:rPr>
                <a:solidFill>
                  <a:srgbClr val="008000"/>
                </a:solidFill>
                <a:latin typeface="Courier"/>
              </a:rPr>
              <a:t>list</a:t>
            </a:r>
            <a:r>
              <a:rPr>
                <a:latin typeface="Courier"/>
              </a:rPr>
              <a:t>(raw.columns),</a:t>
            </a:r>
            <a:br/>
            <a:r>
              <a:rPr>
                <a:latin typeface="Courier"/>
              </a:rPr>
              <a:t>    </a:t>
            </a:r>
            <a:r>
              <a:rPr>
                <a:solidFill>
                  <a:srgbClr val="4070A0"/>
                </a:solidFill>
                <a:latin typeface="Courier"/>
              </a:rPr>
              <a:t>"blank_by_column"</a:t>
            </a:r>
            <a:r>
              <a:rPr>
                <a:latin typeface="Courier"/>
              </a:rPr>
              <a:t>: {c: </a:t>
            </a:r>
            <a:r>
              <a:rPr>
                <a:solidFill>
                  <a:srgbClr val="008000"/>
                </a:solidFill>
                <a:latin typeface="Courier"/>
              </a:rPr>
              <a:t>int</a:t>
            </a:r>
            <a:r>
              <a:rPr>
                <a:latin typeface="Courier"/>
              </a:rPr>
              <a:t>((raw[c] </a:t>
            </a:r>
            <a:r>
              <a:rPr>
                <a:solidFill>
                  <a:srgbClr val="666666"/>
                </a:solidFill>
                <a:latin typeface="Courier"/>
              </a:rPr>
              <a:t>==</a:t>
            </a:r>
            <a:r>
              <a:rPr>
                <a:latin typeface="Courier"/>
              </a:rPr>
              <a:t> </a:t>
            </a:r>
            <a:r>
              <a:rPr>
                <a:solidFill>
                  <a:srgbClr val="4070A0"/>
                </a:solidFill>
                <a:latin typeface="Courier"/>
              </a:rPr>
              <a:t>""</a:t>
            </a:r>
            <a:r>
              <a:rPr>
                <a:latin typeface="Courier"/>
              </a:rPr>
              <a:t>).</a:t>
            </a:r>
            <a:r>
              <a:rPr>
                <a:solidFill>
                  <a:srgbClr val="008000"/>
                </a:solidFill>
                <a:latin typeface="Courier"/>
              </a:rPr>
              <a:t>sum</a:t>
            </a: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raw.columns},</a:t>
            </a:r>
            <a:br/>
            <a:r>
              <a:rPr>
                <a:latin typeface="Courier"/>
              </a:rPr>
              <a:t>    </a:t>
            </a:r>
            <a:r>
              <a:rPr>
                <a:solidFill>
                  <a:srgbClr val="4070A0"/>
                </a:solidFill>
                <a:latin typeface="Courier"/>
              </a:rPr>
              <a:t>"distinct_by_column"</a:t>
            </a:r>
            <a:r>
              <a:rPr>
                <a:latin typeface="Courier"/>
              </a:rPr>
              <a:t>: {c: </a:t>
            </a:r>
            <a:r>
              <a:rPr>
                <a:solidFill>
                  <a:srgbClr val="008000"/>
                </a:solidFill>
                <a:latin typeface="Courier"/>
              </a:rPr>
              <a:t>int</a:t>
            </a:r>
            <a:r>
              <a:rPr>
                <a:latin typeface="Courier"/>
              </a:rPr>
              <a:t>(raw[c].nunique()) </a:t>
            </a:r>
            <a:r>
              <a:rPr b="1">
                <a:solidFill>
                  <a:srgbClr val="007020"/>
                </a:solidFill>
                <a:latin typeface="Courier"/>
              </a:rPr>
              <a:t>for</a:t>
            </a:r>
            <a:r>
              <a:rPr>
                <a:latin typeface="Courier"/>
              </a:rPr>
              <a:t> c </a:t>
            </a:r>
            <a:r>
              <a:rPr b="1">
                <a:solidFill>
                  <a:srgbClr val="007020"/>
                </a:solidFill>
                <a:latin typeface="Courier"/>
              </a:rPr>
              <a:t>in</a:t>
            </a:r>
            <a:r>
              <a:rPr>
                <a:latin typeface="Courier"/>
              </a:rPr>
              <a:t> raw.columns},</a:t>
            </a:r>
            <a:br/>
            <a:r>
              <a:rPr>
                <a:latin typeface="Courier"/>
              </a:rPr>
              <a:t>    </a:t>
            </a:r>
            <a:r>
              <a:rPr>
                <a:solidFill>
                  <a:srgbClr val="4070A0"/>
                </a:solidFill>
                <a:latin typeface="Courier"/>
              </a:rPr>
              <a:t>"duplicate_key_rows"</a:t>
            </a:r>
            <a:r>
              <a:rPr>
                <a:latin typeface="Courier"/>
              </a:rPr>
              <a:t>: </a:t>
            </a:r>
            <a:r>
              <a:rPr>
                <a:solidFill>
                  <a:srgbClr val="008000"/>
                </a:solidFill>
                <a:latin typeface="Courier"/>
              </a:rPr>
              <a:t>int</a:t>
            </a:r>
            <a:r>
              <a:rPr>
                <a:latin typeface="Courier"/>
              </a:rPr>
              <a:t>(raw[</a:t>
            </a:r>
            <a:r>
              <a:rPr>
                <a:solidFill>
                  <a:srgbClr val="4070A0"/>
                </a:solidFill>
                <a:latin typeface="Courier"/>
              </a:rPr>
              <a:t>"child_id"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"categorical_values"</a:t>
            </a:r>
            <a:r>
              <a:rPr>
                <a:latin typeface="Courier"/>
              </a:rPr>
              <a:t>: {</a:t>
            </a:r>
            <a:br/>
            <a:r>
              <a:rPr>
                <a:latin typeface="Courier"/>
              </a:rPr>
              <a:t>        c: </a:t>
            </a:r>
            <a:r>
              <a:rPr>
                <a:solidFill>
                  <a:srgbClr val="008000"/>
                </a:solidFill>
                <a:latin typeface="Courier"/>
              </a:rPr>
              <a:t>sorted</a:t>
            </a:r>
            <a:r>
              <a:rPr>
                <a:latin typeface="Courier"/>
              </a:rPr>
              <a:t>(raw[c].unique().tolist())</a:t>
            </a:r>
            <a:b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a:t>
            </a:r>
            <a:r>
              <a:rPr>
                <a:solidFill>
                  <a:srgbClr val="4070A0"/>
                </a:solidFill>
                <a:latin typeface="Courier"/>
              </a:rPr>
              <a:t>"commune"</a:t>
            </a:r>
            <a:r>
              <a:rPr>
                <a:latin typeface="Courier"/>
              </a:rPr>
              <a:t>, </a:t>
            </a:r>
            <a:r>
              <a:rPr>
                <a:solidFill>
                  <a:srgbClr val="4070A0"/>
                </a:solidFill>
                <a:latin typeface="Courier"/>
              </a:rPr>
              <a:t>"sex"</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    },</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profile next to the data — In Python (cont.)</a:t>
            </a:r>
          </a:p>
        </p:txBody>
      </p:sp>
      <p:sp>
        <p:nvSpPr>
          <p:cNvPr id="3" name="Content Placeholder 2"/>
          <p:cNvSpPr>
            <a:spLocks noGrp="1"/>
          </p:cNvSpPr>
          <p:nvPr>
            <p:ph idx="1"/>
          </p:nvPr>
        </p:nvSpPr>
        <p:spPr/>
        <p:txBody>
          <a:bodyPr/>
          <a:lstStyle/>
          <a:p>
            <a:pPr lvl="0" indent="0">
              <a:buNone/>
            </a:pPr>
            <a:r>
              <a:rPr>
                <a:latin typeface="Courier"/>
              </a:rPr>
              <a:t>Path(</a:t>
            </a:r>
            <a:r>
              <a:rPr>
                <a:solidFill>
                  <a:srgbClr val="4070A0"/>
                </a:solidFill>
                <a:latin typeface="Courier"/>
              </a:rPr>
              <a:t>"outputs/profiles"</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Path(</a:t>
            </a:r>
            <a:r>
              <a:rPr>
                <a:solidFill>
                  <a:srgbClr val="4070A0"/>
                </a:solidFill>
                <a:latin typeface="Courier"/>
              </a:rPr>
              <a:t>"outputs/profiles/muac-2024-q4.json"</a:t>
            </a:r>
            <a:r>
              <a:rPr>
                <a:latin typeface="Courier"/>
              </a:rPr>
              <a:t>).write_text(json.dumps(profile, indent</a:t>
            </a:r>
            <a:r>
              <a:rPr>
                <a:solidFill>
                  <a:srgbClr val="666666"/>
                </a:solidFill>
                <a:latin typeface="Courier"/>
              </a:rPr>
              <a:t>=</a:t>
            </a:r>
            <a:r>
              <a:rPr>
                <a:solidFill>
                  <a:srgbClr val="40A070"/>
                </a:solidFill>
                <a:latin typeface="Courier"/>
              </a:rPr>
              <a:t>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profile next to the data — In R (cont.)</a:t>
            </a:r>
          </a:p>
        </p:txBody>
      </p:sp>
      <p:sp>
        <p:nvSpPr>
          <p:cNvPr id="3" name="Content Placeholder 2"/>
          <p:cNvSpPr>
            <a:spLocks noGrp="1"/>
          </p:cNvSpPr>
          <p:nvPr>
            <p:ph idx="1"/>
          </p:nvPr>
        </p:nvSpPr>
        <p:spPr/>
        <p:txBody>
          <a:bodyPr/>
          <a:lstStyle/>
          <a:p>
            <a:pPr lvl="0" indent="0">
              <a:buNone/>
            </a:pPr>
            <a:r>
              <a:rPr>
                <a:latin typeface="Courier"/>
              </a:rPr>
              <a:t>profile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file    =</a:t>
            </a:r>
            <a:r>
              <a:rPr>
                <a:latin typeface="Courier"/>
              </a:rPr>
              <a:t> PATH,</a:t>
            </a:r>
            <a:br/>
            <a:r>
              <a:rPr>
                <a:latin typeface="Courier"/>
              </a:rPr>
              <a:t>  </a:t>
            </a:r>
            <a:r>
              <a:rPr>
                <a:solidFill>
                  <a:srgbClr val="7D9029"/>
                </a:solidFill>
                <a:latin typeface="Courier"/>
              </a:rPr>
              <a:t>rows    =</a:t>
            </a:r>
            <a:r>
              <a:rPr>
                <a:latin typeface="Courier"/>
              </a:rPr>
              <a:t> </a:t>
            </a:r>
            <a:r>
              <a:rPr>
                <a:solidFill>
                  <a:srgbClr val="06287E"/>
                </a:solidFill>
                <a:latin typeface="Courier"/>
              </a:rPr>
              <a:t>nrow</a:t>
            </a:r>
            <a:r>
              <a:rPr>
                <a:latin typeface="Courier"/>
              </a:rPr>
              <a:t>(raw),</a:t>
            </a:r>
            <a:br/>
            <a:r>
              <a:rPr>
                <a:latin typeface="Courier"/>
              </a:rPr>
              <a:t>  </a:t>
            </a:r>
            <a:r>
              <a:rPr>
                <a:solidFill>
                  <a:srgbClr val="7D9029"/>
                </a:solidFill>
                <a:latin typeface="Courier"/>
              </a:rPr>
              <a:t>columns =</a:t>
            </a:r>
            <a:r>
              <a:rPr>
                <a:latin typeface="Courier"/>
              </a:rPr>
              <a:t> </a:t>
            </a:r>
            <a:r>
              <a:rPr>
                <a:solidFill>
                  <a:srgbClr val="06287E"/>
                </a:solidFill>
                <a:latin typeface="Courier"/>
              </a:rPr>
              <a:t>names</a:t>
            </a:r>
            <a:r>
              <a:rPr>
                <a:latin typeface="Courier"/>
              </a:rPr>
              <a:t>(raw),</a:t>
            </a:r>
            <a:br/>
            <a:r>
              <a:rPr>
                <a:latin typeface="Courier"/>
              </a:rPr>
              <a:t>  </a:t>
            </a:r>
            <a:r>
              <a:rPr>
                <a:solidFill>
                  <a:srgbClr val="7D9029"/>
                </a:solidFill>
                <a:latin typeface="Courier"/>
              </a:rPr>
              <a:t>blank_by_column    =</a:t>
            </a:r>
            <a:r>
              <a:rPr>
                <a:latin typeface="Courier"/>
              </a:rPr>
              <a:t> </a:t>
            </a:r>
            <a:r>
              <a:rPr>
                <a:solidFill>
                  <a:srgbClr val="06287E"/>
                </a:solidFill>
                <a:latin typeface="Courier"/>
              </a:rPr>
              <a:t>sapply</a:t>
            </a:r>
            <a:r>
              <a:rPr>
                <a:latin typeface="Courier"/>
              </a:rPr>
              <a:t>(raw, </a:t>
            </a:r>
            <a:r>
              <a:rPr b="1">
                <a:solidFill>
                  <a:srgbClr val="007020"/>
                </a:solidFill>
                <a:latin typeface="Courier"/>
              </a:rPr>
              <a:t>function</a:t>
            </a:r>
            <a:r>
              <a:rPr>
                <a:latin typeface="Courier"/>
              </a:rPr>
              <a:t>(x) </a:t>
            </a:r>
            <a:r>
              <a:rPr>
                <a:solidFill>
                  <a:srgbClr val="06287E"/>
                </a:solidFill>
                <a:latin typeface="Courier"/>
              </a:rPr>
              <a:t>sum</a:t>
            </a:r>
            <a:r>
              <a:rPr>
                <a:latin typeface="Courier"/>
              </a:rPr>
              <a:t>(x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(x))),</a:t>
            </a:r>
            <a:br/>
            <a:r>
              <a:rPr>
                <a:latin typeface="Courier"/>
              </a:rPr>
              <a:t>  </a:t>
            </a:r>
            <a:r>
              <a:rPr>
                <a:solidFill>
                  <a:srgbClr val="7D9029"/>
                </a:solidFill>
                <a:latin typeface="Courier"/>
              </a:rPr>
              <a:t>distinct_by_column =</a:t>
            </a:r>
            <a:r>
              <a:rPr>
                <a:latin typeface="Courier"/>
              </a:rPr>
              <a:t> </a:t>
            </a:r>
            <a:r>
              <a:rPr>
                <a:solidFill>
                  <a:srgbClr val="06287E"/>
                </a:solidFill>
                <a:latin typeface="Courier"/>
              </a:rPr>
              <a:t>sapply</a:t>
            </a:r>
            <a:r>
              <a:rPr>
                <a:latin typeface="Courier"/>
              </a:rPr>
              <a:t>(raw, dplyr</a:t>
            </a:r>
            <a:r>
              <a:rPr>
                <a:solidFill>
                  <a:srgbClr val="4070A0"/>
                </a:solidFill>
                <a:latin typeface="Courier"/>
              </a:rPr>
              <a:t>::</a:t>
            </a:r>
            <a:r>
              <a:rPr>
                <a:latin typeface="Courier"/>
              </a:rPr>
              <a:t>n_distinct),</a:t>
            </a:r>
            <a:br/>
            <a:r>
              <a:rPr>
                <a:latin typeface="Courier"/>
              </a:rPr>
              <a:t>  </a:t>
            </a:r>
            <a:r>
              <a:rPr>
                <a:solidFill>
                  <a:srgbClr val="7D9029"/>
                </a:solidFill>
                <a:latin typeface="Courier"/>
              </a:rPr>
              <a:t>duplicate_key_rows =</a:t>
            </a:r>
            <a:r>
              <a:rPr>
                <a:latin typeface="Courier"/>
              </a:rPr>
              <a:t> </a:t>
            </a:r>
            <a:r>
              <a:rPr>
                <a:solidFill>
                  <a:srgbClr val="06287E"/>
                </a:solidFill>
                <a:latin typeface="Courier"/>
              </a:rPr>
              <a:t>sum</a:t>
            </a:r>
            <a:r>
              <a:rPr>
                <a:latin typeface="Courier"/>
              </a:rPr>
              <a:t>(</a:t>
            </a:r>
            <a:r>
              <a:rPr>
                <a:solidFill>
                  <a:srgbClr val="06287E"/>
                </a:solidFill>
                <a:latin typeface="Courier"/>
              </a:rPr>
              <a:t>duplicated</a:t>
            </a:r>
            <a:r>
              <a:rPr>
                <a:latin typeface="Courier"/>
              </a:rPr>
              <a:t>(raw</a:t>
            </a:r>
            <a:r>
              <a:rPr>
                <a:solidFill>
                  <a:srgbClr val="4070A0"/>
                </a:solidFill>
                <a:latin typeface="Courier"/>
              </a:rPr>
              <a:t>$</a:t>
            </a:r>
            <a:r>
              <a:rPr>
                <a:latin typeface="Courier"/>
              </a:rPr>
              <a:t>child_id) </a:t>
            </a:r>
            <a:r>
              <a:rPr>
                <a:solidFill>
                  <a:srgbClr val="4070A0"/>
                </a:solidFill>
                <a:latin typeface="Courier"/>
              </a:rPr>
              <a:t>|</a:t>
            </a:r>
            <a:r>
              <a:rPr>
                <a:latin typeface="Courier"/>
              </a:rPr>
              <a:t> </a:t>
            </a:r>
            <a:r>
              <a:rPr>
                <a:solidFill>
                  <a:srgbClr val="06287E"/>
                </a:solidFill>
                <a:latin typeface="Courier"/>
              </a:rPr>
              <a:t>duplicated</a:t>
            </a:r>
            <a:r>
              <a:rPr>
                <a:latin typeface="Courier"/>
              </a:rPr>
              <a:t>(raw</a:t>
            </a:r>
            <a:r>
              <a:rPr>
                <a:solidFill>
                  <a:srgbClr val="4070A0"/>
                </a:solidFill>
                <a:latin typeface="Courier"/>
              </a:rPr>
              <a:t>$</a:t>
            </a:r>
            <a:r>
              <a:rPr>
                <a:latin typeface="Courier"/>
              </a:rPr>
              <a:t>child_id,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categorical_values =</a:t>
            </a:r>
            <a:r>
              <a:rPr>
                <a:latin typeface="Courier"/>
              </a:rPr>
              <a:t> </a:t>
            </a:r>
            <a:r>
              <a:rPr>
                <a:solidFill>
                  <a:srgbClr val="06287E"/>
                </a:solidFill>
                <a:latin typeface="Courier"/>
              </a:rPr>
              <a:t>lapply</a:t>
            </a:r>
            <a:r>
              <a:rPr>
                <a:latin typeface="Courier"/>
              </a:rPr>
              <a:t>(</a:t>
            </a:r>
            <a:br/>
            <a:r>
              <a:rPr>
                <a:latin typeface="Courier"/>
              </a:rPr>
              <a:t>    raw[</a:t>
            </a:r>
            <a:r>
              <a:rPr>
                <a:solidFill>
                  <a:srgbClr val="06287E"/>
                </a:solidFill>
                <a:latin typeface="Courier"/>
              </a:rPr>
              <a:t>c</a:t>
            </a:r>
            <a:r>
              <a:rPr>
                <a:latin typeface="Courier"/>
              </a:rPr>
              <a:t>(</a:t>
            </a:r>
            <a:r>
              <a:rPr>
                <a:solidFill>
                  <a:srgbClr val="4070A0"/>
                </a:solidFill>
                <a:latin typeface="Courier"/>
              </a:rPr>
              <a:t>"commune"</a:t>
            </a:r>
            <a:r>
              <a:rPr>
                <a:latin typeface="Courier"/>
              </a:rPr>
              <a:t>, </a:t>
            </a:r>
            <a:r>
              <a:rPr>
                <a:solidFill>
                  <a:srgbClr val="4070A0"/>
                </a:solidFill>
                <a:latin typeface="Courier"/>
              </a:rPr>
              <a:t>"sex"</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    </a:t>
            </a:r>
            <a:r>
              <a:rPr b="1">
                <a:solidFill>
                  <a:srgbClr val="007020"/>
                </a:solidFill>
                <a:latin typeface="Courier"/>
              </a:rPr>
              <a:t>function</a:t>
            </a:r>
            <a:r>
              <a:rPr>
                <a:latin typeface="Courier"/>
              </a:rPr>
              <a:t>(x) </a:t>
            </a:r>
            <a:r>
              <a:rPr>
                <a:solidFill>
                  <a:srgbClr val="06287E"/>
                </a:solidFill>
                <a:latin typeface="Courier"/>
              </a:rPr>
              <a:t>sort</a:t>
            </a:r>
            <a:r>
              <a:rPr>
                <a:latin typeface="Courier"/>
              </a:rPr>
              <a:t>(</a:t>
            </a:r>
            <a:r>
              <a:rPr>
                <a:solidFill>
                  <a:srgbClr val="06287E"/>
                </a:solidFill>
                <a:latin typeface="Courier"/>
              </a:rPr>
              <a:t>unique</a:t>
            </a:r>
            <a:r>
              <a:rPr>
                <a:latin typeface="Courier"/>
              </a:rPr>
              <a:t>(x))</a:t>
            </a:r>
            <a:br/>
            <a:r>
              <a:rPr>
                <a:latin typeface="Courier"/>
              </a:rPr>
              <a:t>  )</a:t>
            </a:r>
            <a:br/>
            <a:r>
              <a:rPr>
                <a:latin typeface="Courier"/>
              </a:rPr>
              <a:t>)</a:t>
            </a:r>
            <a:br/>
            <a:br/>
            <a:r>
              <a:rPr>
                <a:solidFill>
                  <a:srgbClr val="06287E"/>
                </a:solidFill>
                <a:latin typeface="Courier"/>
              </a:rPr>
              <a:t>dir.create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jsonlite</a:t>
            </a:r>
            <a:r>
              <a:rPr>
                <a:solidFill>
                  <a:srgbClr val="4070A0"/>
                </a:solidFill>
                <a:latin typeface="Courier"/>
              </a:rPr>
              <a:t>::</a:t>
            </a:r>
            <a:r>
              <a:rPr>
                <a:solidFill>
                  <a:srgbClr val="06287E"/>
                </a:solidFill>
                <a:latin typeface="Courier"/>
              </a:rPr>
              <a:t>write_json</a:t>
            </a:r>
            <a:r>
              <a:rPr>
                <a:latin typeface="Courier"/>
              </a:rPr>
              <a:t>(</a:t>
            </a:r>
            <a:br/>
            <a:r>
              <a:rPr>
                <a:latin typeface="Courier"/>
              </a:rPr>
              <a:t>  profile,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profile next to the data — In R (cont.)</a:t>
            </a:r>
          </a:p>
        </p:txBody>
      </p:sp>
      <p:sp>
        <p:nvSpPr>
          <p:cNvPr id="3" name="Content Placeholder 2"/>
          <p:cNvSpPr>
            <a:spLocks noGrp="1"/>
          </p:cNvSpPr>
          <p:nvPr>
            <p:ph idx="1"/>
          </p:nvPr>
        </p:nvSpPr>
        <p:spPr/>
        <p:txBody>
          <a:bodyPr/>
          <a:lstStyle/>
          <a:p>
            <a:pPr lvl="0" indent="0">
              <a:buNone/>
            </a:pP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4070A0"/>
                </a:solidFill>
                <a:latin typeface="Courier"/>
              </a:rPr>
              <a:t>"muac-2024-q4.json"</a:t>
            </a:r>
            <a:r>
              <a:rPr>
                <a:latin typeface="Courier"/>
              </a:rPr>
              <a:t>),</a:t>
            </a:r>
            <a:br/>
            <a:r>
              <a:rPr>
                <a:latin typeface="Courier"/>
              </a:rPr>
              <a:t>  pretty </a:t>
            </a:r>
            <a:r>
              <a:rPr>
                <a:solidFill>
                  <a:srgbClr val="007020"/>
                </a:solidFill>
                <a:latin typeface="Courier"/>
              </a:rPr>
              <a:t>=</a:t>
            </a:r>
            <a:r>
              <a:rPr>
                <a:latin typeface="Courier"/>
              </a:rPr>
              <a:t> </a:t>
            </a:r>
            <a:r>
              <a:rPr>
                <a:solidFill>
                  <a:srgbClr val="880000"/>
                </a:solidFill>
                <a:latin typeface="Courier"/>
              </a:rPr>
              <a:t>TRUE</a:t>
            </a:r>
            <a:r>
              <a:rPr>
                <a:latin typeface="Courier"/>
              </a:rPr>
              <a:t>, auto_unbox </a:t>
            </a:r>
            <a:r>
              <a:rPr>
                <a:solidFill>
                  <a:srgbClr val="007020"/>
                </a:solidFill>
                <a:latin typeface="Courier"/>
              </a:rPr>
              <a:t>=</a:t>
            </a:r>
            <a:r>
              <a:rPr>
                <a:latin typeface="Courier"/>
              </a:rPr>
              <a:t> </a:t>
            </a:r>
            <a:r>
              <a:rPr>
                <a:solidFill>
                  <a:srgbClr val="880000"/>
                </a:solidFill>
                <a:latin typeface="Courier"/>
              </a:rPr>
              <a:t>TRUE</a:t>
            </a:r>
            <a:br/>
            <a:r>
              <a:rPr b="1">
                <a:solidFill>
                  <a:srgbClr val="FF0000"/>
                </a:solidFill>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this export against the last one — In Python</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666666"/>
                </a:solidFill>
                <a:latin typeface="Courier"/>
              </a:rPr>
              <a:t>=</a:t>
            </a:r>
            <a:r>
              <a:rPr>
                <a:latin typeface="Courier"/>
              </a:rPr>
              <a:t> json.loads(Path(</a:t>
            </a:r>
            <a:r>
              <a:rPr>
                <a:solidFill>
                  <a:srgbClr val="4070A0"/>
                </a:solidFill>
                <a:latin typeface="Courier"/>
              </a:rPr>
              <a:t>"outputs/profiles/muac-2024-q3.json"</a:t>
            </a:r>
            <a:r>
              <a:rPr>
                <a:latin typeface="Courier"/>
              </a:rPr>
              <a:t>).read_text())</a:t>
            </a:r>
            <a:br/>
            <a:br/>
            <a:r>
              <a:rPr b="1">
                <a:solidFill>
                  <a:srgbClr val="007020"/>
                </a:solidFill>
                <a:latin typeface="Courier"/>
              </a:rPr>
              <a:t>for</a:t>
            </a:r>
            <a:r>
              <a:rPr>
                <a:latin typeface="Courier"/>
              </a:rPr>
              <a:t> column, values </a:t>
            </a:r>
            <a:r>
              <a:rPr b="1">
                <a:solidFill>
                  <a:srgbClr val="007020"/>
                </a:solidFill>
                <a:latin typeface="Courier"/>
              </a:rPr>
              <a:t>in</a:t>
            </a:r>
            <a:r>
              <a:rPr>
                <a:latin typeface="Courier"/>
              </a:rPr>
              <a:t> profile[</a:t>
            </a:r>
            <a:r>
              <a:rPr>
                <a:solidFill>
                  <a:srgbClr val="4070A0"/>
                </a:solidFill>
                <a:latin typeface="Courier"/>
              </a:rPr>
              <a:t>"categorical_values"</a:t>
            </a:r>
            <a:r>
              <a:rPr>
                <a:latin typeface="Courier"/>
              </a:rPr>
              <a:t>].items():</a:t>
            </a:r>
            <a:br/>
            <a:r>
              <a:rPr>
                <a:latin typeface="Courier"/>
              </a:rPr>
              <a:t>    was, now </a:t>
            </a:r>
            <a:r>
              <a:rPr>
                <a:solidFill>
                  <a:srgbClr val="666666"/>
                </a:solidFill>
                <a:latin typeface="Courier"/>
              </a:rPr>
              <a:t>=</a:t>
            </a:r>
            <a:r>
              <a:rPr>
                <a:latin typeface="Courier"/>
              </a:rPr>
              <a:t> </a:t>
            </a:r>
            <a:r>
              <a:rPr>
                <a:solidFill>
                  <a:srgbClr val="008000"/>
                </a:solidFill>
                <a:latin typeface="Courier"/>
              </a:rPr>
              <a:t>set</a:t>
            </a:r>
            <a:r>
              <a:rPr>
                <a:latin typeface="Courier"/>
              </a:rPr>
              <a:t>(previous[</a:t>
            </a:r>
            <a:r>
              <a:rPr>
                <a:solidFill>
                  <a:srgbClr val="4070A0"/>
                </a:solidFill>
                <a:latin typeface="Courier"/>
              </a:rPr>
              <a:t>"categorical_values"</a:t>
            </a:r>
            <a:r>
              <a:rPr>
                <a:latin typeface="Courier"/>
              </a:rPr>
              <a:t>][column]), </a:t>
            </a:r>
            <a:r>
              <a:rPr>
                <a:solidFill>
                  <a:srgbClr val="008000"/>
                </a:solidFill>
                <a:latin typeface="Courier"/>
              </a:rPr>
              <a:t>set</a:t>
            </a:r>
            <a:r>
              <a:rPr>
                <a:latin typeface="Courier"/>
              </a:rPr>
              <a:t>(values)</a:t>
            </a:r>
            <a:br/>
            <a:r>
              <a:rPr>
                <a:latin typeface="Courier"/>
              </a:rPr>
              <a:t>    </a:t>
            </a:r>
            <a:r>
              <a:rPr b="1">
                <a:solidFill>
                  <a:srgbClr val="007020"/>
                </a:solidFill>
                <a:latin typeface="Courier"/>
              </a:rPr>
              <a:t>if</a:t>
            </a:r>
            <a:r>
              <a:rPr>
                <a:latin typeface="Courier"/>
              </a:rPr>
              <a:t> was </a:t>
            </a:r>
            <a:r>
              <a:rPr>
                <a:solidFill>
                  <a:srgbClr val="666666"/>
                </a:solidFill>
                <a:latin typeface="Courier"/>
              </a:rPr>
              <a:t>!=</a:t>
            </a:r>
            <a:r>
              <a:rPr>
                <a:latin typeface="Courier"/>
              </a:rPr>
              <a:t> now:</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 new </a:t>
            </a:r>
            <a:r>
              <a:rPr>
                <a:solidFill>
                  <a:srgbClr val="4070A0"/>
                </a:solidFill>
                <a:latin typeface="Courier"/>
              </a:rPr>
              <a:t>{</a:t>
            </a:r>
            <a:r>
              <a:rPr>
                <a:solidFill>
                  <a:srgbClr val="008000"/>
                </a:solidFill>
                <a:latin typeface="Courier"/>
              </a:rPr>
              <a:t>sorted</a:t>
            </a:r>
            <a:r>
              <a:rPr>
                <a:latin typeface="Courier"/>
              </a:rPr>
              <a:t>(now </a:t>
            </a:r>
            <a:r>
              <a:rPr>
                <a:solidFill>
                  <a:srgbClr val="666666"/>
                </a:solidFill>
                <a:latin typeface="Courier"/>
              </a:rPr>
              <a:t>-</a:t>
            </a:r>
            <a:r>
              <a:rPr>
                <a:latin typeface="Courier"/>
              </a:rPr>
              <a:t> was)</a:t>
            </a:r>
            <a:r>
              <a:rPr>
                <a:solidFill>
                  <a:srgbClr val="4070A0"/>
                </a:solidFill>
                <a:latin typeface="Courier"/>
              </a:rPr>
              <a:t>}</a:t>
            </a:r>
            <a:r>
              <a:rPr>
                <a:solidFill>
                  <a:srgbClr val="BB6688"/>
                </a:solidFill>
                <a:latin typeface="Courier"/>
              </a:rPr>
              <a:t>, gone </a:t>
            </a:r>
            <a:r>
              <a:rPr>
                <a:solidFill>
                  <a:srgbClr val="4070A0"/>
                </a:solidFill>
                <a:latin typeface="Courier"/>
              </a:rPr>
              <a:t>{</a:t>
            </a:r>
            <a:r>
              <a:rPr>
                <a:solidFill>
                  <a:srgbClr val="008000"/>
                </a:solidFill>
                <a:latin typeface="Courier"/>
              </a:rPr>
              <a:t>sorted</a:t>
            </a:r>
            <a:r>
              <a:rPr>
                <a:latin typeface="Courier"/>
              </a:rPr>
              <a:t>(was </a:t>
            </a:r>
            <a:r>
              <a:rPr>
                <a:solidFill>
                  <a:srgbClr val="666666"/>
                </a:solidFill>
                <a:latin typeface="Courier"/>
              </a:rPr>
              <a:t>-</a:t>
            </a:r>
            <a:r>
              <a:rPr>
                <a:latin typeface="Courier"/>
              </a:rPr>
              <a:t> now)</a:t>
            </a:r>
            <a:r>
              <a:rPr>
                <a:solidFill>
                  <a:srgbClr val="4070A0"/>
                </a:solidFill>
                <a:latin typeface="Courier"/>
              </a:rPr>
              <a:t>}</a:t>
            </a:r>
            <a:r>
              <a:rPr>
                <a:solidFill>
                  <a:srgbClr val="BB6688"/>
                </a:solidFill>
                <a:latin typeface="Courier"/>
              </a:rPr>
              <a:t>"</a:t>
            </a:r>
            <a:r>
              <a:rPr>
                <a:latin typeface="Courier"/>
              </a:rPr>
              <a:t>)</a:t>
            </a:r>
            <a:br/>
            <a:br/>
            <a:r>
              <a:rPr>
                <a:latin typeface="Courier"/>
              </a:rPr>
              <a:t>growth </a:t>
            </a:r>
            <a:r>
              <a:rPr>
                <a:solidFill>
                  <a:srgbClr val="666666"/>
                </a:solidFill>
                <a:latin typeface="Courier"/>
              </a:rPr>
              <a:t>=</a:t>
            </a:r>
            <a:r>
              <a:rPr>
                <a:latin typeface="Courier"/>
              </a:rPr>
              <a:t> (profile[</a:t>
            </a:r>
            <a:r>
              <a:rPr>
                <a:solidFill>
                  <a:srgbClr val="4070A0"/>
                </a:solidFill>
                <a:latin typeface="Courier"/>
              </a:rPr>
              <a:t>"rows"</a:t>
            </a:r>
            <a:r>
              <a:rPr>
                <a:latin typeface="Courier"/>
              </a:rPr>
              <a:t>] </a:t>
            </a:r>
            <a:r>
              <a:rPr>
                <a:solidFill>
                  <a:srgbClr val="666666"/>
                </a:solidFill>
                <a:latin typeface="Courier"/>
              </a:rPr>
              <a:t>-</a:t>
            </a:r>
            <a:r>
              <a:rPr>
                <a:latin typeface="Courier"/>
              </a:rPr>
              <a:t> previous[</a:t>
            </a:r>
            <a:r>
              <a:rPr>
                <a:solidFill>
                  <a:srgbClr val="4070A0"/>
                </a:solidFill>
                <a:latin typeface="Courier"/>
              </a:rPr>
              <a:t>"rows"</a:t>
            </a:r>
            <a:r>
              <a:rPr>
                <a:latin typeface="Courier"/>
              </a:rPr>
              <a:t>]) </a:t>
            </a:r>
            <a:r>
              <a:rPr>
                <a:solidFill>
                  <a:srgbClr val="666666"/>
                </a:solidFill>
                <a:latin typeface="Courier"/>
              </a:rPr>
              <a:t>/</a:t>
            </a:r>
            <a:r>
              <a:rPr>
                <a:latin typeface="Courier"/>
              </a:rPr>
              <a:t> previous[</a:t>
            </a:r>
            <a:r>
              <a:rPr>
                <a:solidFill>
                  <a:srgbClr val="4070A0"/>
                </a:solidFill>
                <a:latin typeface="Courier"/>
              </a:rPr>
              <a:t>"rows"</a:t>
            </a:r>
            <a:r>
              <a:rPr>
                <a:latin typeface="Courier"/>
              </a:rPr>
              <a:t>]</a:t>
            </a:r>
            <a:br/>
            <a:r>
              <a:rPr>
                <a:solidFill>
                  <a:srgbClr val="008000"/>
                </a:solidFill>
                <a:latin typeface="Courier"/>
              </a:rPr>
              <a:t>print</a:t>
            </a:r>
            <a:r>
              <a:rPr>
                <a:latin typeface="Courier"/>
              </a:rPr>
              <a:t>(</a:t>
            </a:r>
            <a:r>
              <a:rPr>
                <a:solidFill>
                  <a:srgbClr val="BB6688"/>
                </a:solidFill>
                <a:latin typeface="Courier"/>
              </a:rPr>
              <a:t>f"row count moved </a:t>
            </a:r>
            <a:r>
              <a:rPr>
                <a:solidFill>
                  <a:srgbClr val="4070A0"/>
                </a:solidFill>
                <a:latin typeface="Courier"/>
              </a:rPr>
              <a:t>{</a:t>
            </a:r>
            <a:r>
              <a:rPr>
                <a:latin typeface="Courier"/>
              </a:rPr>
              <a:t>growth</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this export against the last one — In R</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007020"/>
                </a:solidFill>
                <a:latin typeface="Courier"/>
              </a:rPr>
              <a:t>&lt;-</a:t>
            </a:r>
            <a:r>
              <a:rPr>
                <a:latin typeface="Courier"/>
              </a:rPr>
              <a:t> jsonlite</a:t>
            </a:r>
            <a:r>
              <a:rPr>
                <a:solidFill>
                  <a:srgbClr val="4070A0"/>
                </a:solidFill>
                <a:latin typeface="Courier"/>
              </a:rPr>
              <a:t>::</a:t>
            </a:r>
            <a:r>
              <a:rPr>
                <a:solidFill>
                  <a:srgbClr val="06287E"/>
                </a:solidFill>
                <a:latin typeface="Courier"/>
              </a:rPr>
              <a:t>read_json</a:t>
            </a:r>
            <a:r>
              <a:rPr>
                <a:latin typeface="Courier"/>
              </a:rPr>
              <a:t>(</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"profiles"</a:t>
            </a:r>
            <a:r>
              <a:rPr>
                <a:latin typeface="Courier"/>
              </a:rPr>
              <a:t>, </a:t>
            </a:r>
            <a:r>
              <a:rPr>
                <a:solidFill>
                  <a:srgbClr val="4070A0"/>
                </a:solidFill>
                <a:latin typeface="Courier"/>
              </a:rPr>
              <a:t>"muac-2024-q3.json"</a:t>
            </a:r>
            <a:r>
              <a:rPr>
                <a:latin typeface="Courier"/>
              </a:rPr>
              <a:t>),</a:t>
            </a:r>
            <a:br/>
            <a:r>
              <a:rPr>
                <a:latin typeface="Courier"/>
              </a:rPr>
              <a:t>  </a:t>
            </a:r>
            <a:r>
              <a:rPr>
                <a:solidFill>
                  <a:srgbClr val="7D9029"/>
                </a:solidFill>
                <a:latin typeface="Courier"/>
              </a:rPr>
              <a:t>simplifyVector =</a:t>
            </a:r>
            <a:r>
              <a:rPr>
                <a:latin typeface="Courier"/>
              </a:rPr>
              <a:t> </a:t>
            </a:r>
            <a:r>
              <a:rPr>
                <a:solidFill>
                  <a:srgbClr val="880000"/>
                </a:solidFill>
                <a:latin typeface="Courier"/>
              </a:rPr>
              <a:t>TRUE</a:t>
            </a:r>
            <a:br/>
            <a:r>
              <a:rPr>
                <a:latin typeface="Courier"/>
              </a:rPr>
              <a:t>)</a:t>
            </a:r>
            <a:b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06287E"/>
                </a:solidFill>
                <a:latin typeface="Courier"/>
              </a:rPr>
              <a:t>names</a:t>
            </a:r>
            <a:r>
              <a:rPr>
                <a:latin typeface="Courier"/>
              </a:rPr>
              <a:t>(profile</a:t>
            </a:r>
            <a:r>
              <a:rPr>
                <a:solidFill>
                  <a:srgbClr val="4070A0"/>
                </a:solidFill>
                <a:latin typeface="Courier"/>
              </a:rPr>
              <a:t>$</a:t>
            </a:r>
            <a:r>
              <a:rPr>
                <a:latin typeface="Courier"/>
              </a:rPr>
              <a:t>categorical_values)) {</a:t>
            </a:r>
            <a:br/>
            <a:r>
              <a:rPr>
                <a:latin typeface="Courier"/>
              </a:rPr>
              <a:t>  was </a:t>
            </a:r>
            <a:r>
              <a:rPr>
                <a:solidFill>
                  <a:srgbClr val="007020"/>
                </a:solidFill>
                <a:latin typeface="Courier"/>
              </a:rPr>
              <a:t>&lt;-</a:t>
            </a:r>
            <a:r>
              <a:rPr>
                <a:latin typeface="Courier"/>
              </a:rPr>
              <a:t> previous</a:t>
            </a:r>
            <a:r>
              <a:rPr>
                <a:solidFill>
                  <a:srgbClr val="4070A0"/>
                </a:solidFill>
                <a:latin typeface="Courier"/>
              </a:rPr>
              <a:t>$</a:t>
            </a:r>
            <a:r>
              <a:rPr>
                <a:latin typeface="Courier"/>
              </a:rPr>
              <a:t>categorical_values[[column]]</a:t>
            </a:r>
            <a:br/>
            <a:r>
              <a:rPr>
                <a:latin typeface="Courier"/>
              </a:rPr>
              <a:t>  now </a:t>
            </a:r>
            <a:r>
              <a:rPr>
                <a:solidFill>
                  <a:srgbClr val="007020"/>
                </a:solidFill>
                <a:latin typeface="Courier"/>
              </a:rPr>
              <a:t>&lt;-</a:t>
            </a:r>
            <a:r>
              <a:rPr>
                <a:latin typeface="Courier"/>
              </a:rPr>
              <a:t> profile</a:t>
            </a:r>
            <a:r>
              <a:rPr>
                <a:solidFill>
                  <a:srgbClr val="4070A0"/>
                </a:solidFill>
                <a:latin typeface="Courier"/>
              </a:rPr>
              <a:t>$</a:t>
            </a:r>
            <a:r>
              <a:rPr>
                <a:latin typeface="Courier"/>
              </a:rPr>
              <a:t>categorical_values[[column]]</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setequal</a:t>
            </a:r>
            <a:r>
              <a:rPr>
                <a:latin typeface="Courier"/>
              </a:rPr>
              <a:t>(was, now)) {</a:t>
            </a:r>
            <a:br/>
            <a:r>
              <a:rPr>
                <a:latin typeface="Courier"/>
              </a:rPr>
              <a:t>    </a:t>
            </a:r>
            <a:r>
              <a:rPr>
                <a:solidFill>
                  <a:srgbClr val="06287E"/>
                </a:solidFill>
                <a:latin typeface="Courier"/>
              </a:rPr>
              <a:t>cat</a:t>
            </a:r>
            <a:r>
              <a:rPr>
                <a:latin typeface="Courier"/>
              </a:rPr>
              <a:t>(column, </a:t>
            </a:r>
            <a:r>
              <a:rPr>
                <a:solidFill>
                  <a:srgbClr val="4070A0"/>
                </a:solidFill>
                <a:latin typeface="Courier"/>
              </a:rPr>
              <a:t>": new"</a:t>
            </a:r>
            <a:r>
              <a:rPr>
                <a:latin typeface="Courier"/>
              </a:rPr>
              <a:t>, </a:t>
            </a:r>
            <a:r>
              <a:rPr>
                <a:solidFill>
                  <a:srgbClr val="06287E"/>
                </a:solidFill>
                <a:latin typeface="Courier"/>
              </a:rPr>
              <a:t>setdiff</a:t>
            </a:r>
            <a:r>
              <a:rPr>
                <a:latin typeface="Courier"/>
              </a:rPr>
              <a:t>(now, was), </a:t>
            </a:r>
            <a:r>
              <a:rPr>
                <a:solidFill>
                  <a:srgbClr val="4070A0"/>
                </a:solidFill>
                <a:latin typeface="Courier"/>
              </a:rPr>
              <a:t>"| gone"</a:t>
            </a:r>
            <a:r>
              <a:rPr>
                <a:latin typeface="Courier"/>
              </a:rPr>
              <a:t>, </a:t>
            </a:r>
            <a:r>
              <a:rPr>
                <a:solidFill>
                  <a:srgbClr val="06287E"/>
                </a:solidFill>
                <a:latin typeface="Courier"/>
              </a:rPr>
              <a:t>setdiff</a:t>
            </a:r>
            <a:r>
              <a:rPr>
                <a:latin typeface="Courier"/>
              </a:rPr>
              <a:t>(was, now), </a:t>
            </a:r>
            <a:r>
              <a:rPr>
                <a:solidFill>
                  <a:srgbClr val="4070A0"/>
                </a:solidFill>
                <a:latin typeface="Courier"/>
              </a:rPr>
              <a:t>"\n"</a:t>
            </a:r>
            <a:r>
              <a:rPr>
                <a:latin typeface="Courier"/>
              </a:rPr>
              <a:t>)</a:t>
            </a:r>
            <a:br/>
            <a:r>
              <a:rPr>
                <a:latin typeface="Courier"/>
              </a:rPr>
              <a:t>  }</a:t>
            </a:r>
            <a:br/>
            <a:r>
              <a:rPr>
                <a:latin typeface="Courier"/>
              </a:rPr>
              <a:t>}</a:t>
            </a:r>
            <a:br/>
            <a:br/>
            <a:r>
              <a:rPr>
                <a:solidFill>
                  <a:srgbClr val="06287E"/>
                </a:solidFill>
                <a:latin typeface="Courier"/>
              </a:rPr>
              <a:t>sprintf</a:t>
            </a:r>
            <a:r>
              <a:rPr>
                <a:latin typeface="Courier"/>
              </a:rPr>
              <a:t>(</a:t>
            </a:r>
            <a:r>
              <a:rPr>
                <a:solidFill>
                  <a:srgbClr val="4070A0"/>
                </a:solidFill>
                <a:latin typeface="Courier"/>
              </a:rPr>
              <a:t>"row count moved %.1f%%"</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(profile</a:t>
            </a:r>
            <a:r>
              <a:rPr>
                <a:solidFill>
                  <a:srgbClr val="4070A0"/>
                </a:solidFill>
                <a:latin typeface="Courier"/>
              </a:rPr>
              <a:t>$</a:t>
            </a:r>
            <a:r>
              <a:rPr>
                <a:latin typeface="Courier"/>
              </a:rPr>
              <a:t>rows </a:t>
            </a:r>
            <a:r>
              <a:rPr>
                <a:solidFill>
                  <a:srgbClr val="4070A0"/>
                </a:solidFill>
                <a:latin typeface="Courier"/>
              </a:rPr>
              <a:t>-</a:t>
            </a:r>
            <a:r>
              <a:rPr>
                <a:latin typeface="Courier"/>
              </a:rPr>
              <a:t> previous</a:t>
            </a:r>
            <a:r>
              <a:rPr>
                <a:solidFill>
                  <a:srgbClr val="4070A0"/>
                </a:solidFill>
                <a:latin typeface="Courier"/>
              </a:rPr>
              <a:t>$</a:t>
            </a:r>
            <a:r>
              <a:rPr>
                <a:latin typeface="Courier"/>
              </a:rPr>
              <a:t>rows) </a:t>
            </a:r>
            <a:r>
              <a:rPr>
                <a:solidFill>
                  <a:srgbClr val="4070A0"/>
                </a:solidFill>
                <a:latin typeface="Courier"/>
              </a:rPr>
              <a:t>/</a:t>
            </a:r>
            <a:r>
              <a:rPr>
                <a:latin typeface="Courier"/>
              </a:rPr>
              <a:t> previous</a:t>
            </a:r>
            <a:r>
              <a:rPr>
                <a:solidFill>
                  <a:srgbClr val="4070A0"/>
                </a:solidFill>
                <a:latin typeface="Courier"/>
              </a:rPr>
              <a:t>$</a:t>
            </a:r>
            <a:r>
              <a:rPr>
                <a:latin typeface="Courier"/>
              </a:rPr>
              <a:t>rows)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Comparing this export against the last one</a:t>
            </a:r>
          </a:p>
        </p:txBody>
      </p:sp>
      <p:sp>
        <p:nvSpPr>
          <p:cNvPr id="3" name="Content Placeholder 2"/>
          <p:cNvSpPr>
            <a:spLocks noGrp="1"/>
          </p:cNvSpPr>
          <p:nvPr>
            <p:ph idx="1"/>
          </p:nvPr>
        </p:nvSpPr>
        <p:spPr/>
        <p:txBody>
          <a:bodyPr/>
          <a:lstStyle/>
          <a:p>
            <a:pPr lvl="0" indent="0" marL="1270000">
              <a:buNone/>
            </a:pPr>
            <a:r>
              <a:rPr sz="2000"/>
              <a:t>A profile you did not save is a profile you did not run. The value is entirely in being able to open it later.</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know this register is missing 5.4% of its ages.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https://data-analysis.cassion.dev/courses/data-cleaning-and-validation/cleaning-01-profile-on-arrival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profile you run before you touch it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A fresh export is evidence until you edit it. Read it as raw text first, inventory every column, prove or disprove the key, and save the result as the record of what arrived.</vt:lpwstr>
  </property>
</Properties>
</file>