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export neuf est une pièce à conviction tant que vous n’y touchez pas. Le lire d’abord comme du texte brut, inventorier chaque colonne, prouver ou réfuter la clé, et enregistrer le résultat comme trace de ce qui est arrivé.</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Dans six mois, quelqu’un vous demandera si le chiffre d’août a toujours été ainsi. Cette conversation a deux issues possibles. Soit vous ouvrez un fichier enregistré le jour de l’arrivée de l’export et vous y lisez la réponse, soit vous la reconstituez de mémoire, à partir d’un script modifié onze fois depuis. La première chose à faire d’un export neuf n’est donc pas de le nettoyer. C’est de le profiler et d’écrire ce profil, avant qu’une seule valeur ne change. Le profil coûte vingt lignes, et c’est le seul artefact capable de prouver un jour l’état du fichier à son arrivée. Cette leçon construit ce profil. Le cours </a:t>
            </a:r>
            <a:r>
              <a:rPr i="1"/>
              <a:t>Fondamentaux</a:t>
            </a:r>
            <a:r>
              <a:rPr/>
              <a:t> enseignait les cinq contrôles qui repèrent les défauts ; celui-ci en fait quelque chose que l’on conserve.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lecteur de fichier devine. </a:t>
            </a:r>
            <a:r>
              <a:rPr>
                <a:latin typeface="Courier"/>
              </a:rPr>
              <a:t>read_csv</a:t>
            </a:r>
            <a:r>
              <a:rPr/>
              <a:t> regarde les premiers milliers de lignes et décide que chaque colonne est un nombre, une date ou une chaîne, et chacune de ces suppositions peut détruire une information irrécupérable — un zéro initial sur un code de formation sanitaire, une sentinelle </a:t>
            </a:r>
            <a:r>
              <a:rPr>
                <a:latin typeface="Courier"/>
              </a:rPr>
              <a:t>-99</a:t>
            </a:r>
            <a:r>
              <a:rPr/>
              <a:t> moyennée, une date lue à l’américaine. Lisez une première fois avec tout en chaîne de caractères. Cette lecture sert à regarder, pas à calculer.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arguments travaillent réellement dans l’appel Python. </a:t>
            </a:r>
            <a:r>
              <a:rPr>
                <a:latin typeface="Courier"/>
              </a:rPr>
              <a:t>dtype="string"</a:t>
            </a:r>
            <a:r>
              <a:rPr/>
              <a:t> désactive l’inférence de type ; </a:t>
            </a:r>
            <a:r>
              <a:rPr>
                <a:latin typeface="Courier"/>
              </a:rPr>
              <a:t>keep_default_na=False</a:t>
            </a:r>
            <a:r>
              <a:rPr/>
              <a:t> empêche pandas de transformer les chaînes littérales </a:t>
            </a:r>
            <a:r>
              <a:rPr>
                <a:latin typeface="Courier"/>
              </a:rPr>
              <a:t>NA</a:t>
            </a:r>
            <a:r>
              <a:rPr/>
              <a:t>, </a:t>
            </a:r>
            <a:r>
              <a:rPr>
                <a:latin typeface="Courier"/>
              </a:rPr>
              <a:t>N/A</a:t>
            </a:r>
            <a:r>
              <a:rPr/>
              <a:t>, </a:t>
            </a:r>
            <a:r>
              <a:rPr>
                <a:latin typeface="Courier"/>
              </a:rPr>
              <a:t>null</a:t>
            </a:r>
            <a:r>
              <a:rPr/>
              <a:t> et </a:t>
            </a:r>
            <a:r>
              <a:rPr>
                <a:latin typeface="Courier"/>
              </a:rPr>
              <a:t>nan</a:t>
            </a:r>
            <a:r>
              <a:rPr/>
              <a:t> en valeurs manquantes avant que vous ne les ayez vues. Dans ce secteur, cela compte plus qu’il n’y paraît — une colonne où un enquêteur a tapé </a:t>
            </a:r>
            <a:r>
              <a:rPr>
                <a:latin typeface="Courier"/>
              </a:rPr>
              <a:t>NA</a:t>
            </a:r>
            <a:r>
              <a:rPr/>
              <a:t> pour « sans objet » n’est pas la même colonne que celle où le champ a été sauté, et pandas confond les deux par défaut. La lecture R impose délibérément </a:t>
            </a:r>
            <a:r>
              <a:rPr>
                <a:latin typeface="Courier"/>
              </a:rPr>
              <a:t>col_character()</a:t>
            </a:r>
            <a:r>
              <a:rPr/>
              <a:t> partout, ce dont </a:t>
            </a:r>
            <a:r>
              <a:rPr>
                <a:latin typeface="Courier"/>
              </a:rPr>
              <a:t>problems()</a:t>
            </a:r>
            <a:r>
              <a:rPr/>
              <a:t> a besoin pour être utile — en lisant strictement plus tard, toute valeur non convertible est signalée au lieu d’être silencieusement transformée en </a:t>
            </a:r>
            <a:r>
              <a:rPr>
                <a:latin typeface="Courier"/>
              </a:rPr>
              <a:t>NA</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questions, et un profil qui ne répond pas aux six n’en est pas un.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registre compte 4 218 lignes et huit colonnes. L’intérêt n’est pas le décompte, c’est que vous ayez écrit ce que vous attendiez. Une colonne qui disparaît discrètement d’un export à l’autre est la rupture la plus fréquente que livrent les plateformes de collecte, et elle reste invisible tant que rien ne compare à une liste.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chaque colonne — combien de lignes vides, combien de valeurs distinctes, et les quelques plus fréquentes. Ce seul tableau remplace l’essentiel de ce que l’on fait en faisant défiler le fichier.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Exécutez-le sur ce registre et deux lignes méritent qu’on s’y arrête.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valeurs distinctes dans une colonne booléenne, voilà le constat. Le registre contient </a:t>
            </a:r>
            <a:r>
              <a:rPr>
                <a:latin typeface="Courier"/>
              </a:rPr>
              <a:t>true</a:t>
            </a:r>
            <a:r>
              <a:rPr/>
              <a:t>, </a:t>
            </a:r>
            <a:r>
              <a:rPr>
                <a:latin typeface="Courier"/>
              </a:rPr>
              <a:t>false</a:t>
            </a:r>
            <a:r>
              <a:rPr/>
              <a:t>, une chaîne vide et </a:t>
            </a:r>
            <a:r>
              <a:rPr>
                <a:latin typeface="Courier"/>
              </a:rPr>
              <a:t>N</a:t>
            </a:r>
            <a:r>
              <a:rPr/>
              <a:t> — vingt-cinq lignes où un enquêteur a utilisé les conventions </a:t>
            </a:r>
            <a:r>
              <a:rPr>
                <a:latin typeface="Courier"/>
              </a:rPr>
              <a:t>Y</a:t>
            </a:r>
            <a:r>
              <a:rPr/>
              <a:t>/</a:t>
            </a:r>
            <a:r>
              <a:rPr>
                <a:latin typeface="Courier"/>
              </a:rPr>
              <a:t>N</a:t>
            </a:r>
            <a:r>
              <a:rPr/>
              <a:t> dans une colonne que le formulaire attendait en </a:t>
            </a:r>
            <a:r>
              <a:rPr>
                <a:latin typeface="Courier"/>
              </a:rPr>
              <a:t>true</a:t>
            </a:r>
            <a:r>
              <a:rPr/>
              <a:t>/</a:t>
            </a:r>
            <a:r>
              <a:rPr>
                <a:latin typeface="Courier"/>
              </a:rPr>
              <a:t>false</a:t>
            </a:r>
            <a:r>
              <a:rPr/>
              <a:t>. Convertissez cette colonne en booléen et les lignes </a:t>
            </a:r>
            <a:r>
              <a:rPr>
                <a:latin typeface="Courier"/>
              </a:rPr>
              <a:t>N</a:t>
            </a:r>
            <a:r>
              <a:rPr/>
              <a:t> deviennent manquantes, silencieusement, et vous avez perdu vingt-cinq </a:t>
            </a:r>
            <a:r>
              <a:rPr i="1"/>
              <a:t>négatifs</a:t>
            </a:r>
            <a:r>
              <a:rPr/>
              <a:t> enregistrés en les traitant comme non renseignés. C’est tout l’argument en faveur d’une première lecture en texte. Après la conversion, il n’y a plus rien à trouver.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muac_mm</a:t>
            </a:r>
            <a:r>
              <a:rPr/>
              <a:t> a l’air complète — aucune case vide. Elle ne l’est pas.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Soixante-douze lignes portent </a:t>
            </a:r>
            <a:r>
              <a:rPr>
                <a:latin typeface="Courier"/>
              </a:rPr>
              <a:t>-99</a:t>
            </a:r>
            <a:r>
              <a:rPr/>
              <a:t>, le code du registre pour « non mesuré ». Lisez la colonne comme un nombre sans déclarer ce code et la moyenne perd environ deux millimètres, la charge de cas est sous-estimée, parce que vous avez moyenné soixante-douze enfants à moins quatre-vingt-dix-neuf. Les codes sentinelles sont documentés dans le dictionnaire des données et nulle part ailleurs. Consultez le dictionnaire avant la première lecture numérique, à chaque fois — </a:t>
            </a:r>
            <a:r>
              <a:rPr>
                <a:latin typeface="Courier"/>
              </a:rPr>
              <a:t>-99</a:t>
            </a:r>
            <a:r>
              <a:rPr/>
              <a:t>, </a:t>
            </a:r>
            <a:r>
              <a:rPr>
                <a:latin typeface="Courier"/>
              </a:rPr>
              <a:t>-1</a:t>
            </a:r>
            <a:r>
              <a:rPr/>
              <a:t>, </a:t>
            </a:r>
            <a:r>
              <a:rPr>
                <a:latin typeface="Courier"/>
              </a:rPr>
              <a:t>999</a:t>
            </a:r>
            <a:r>
              <a:rPr/>
              <a:t>, </a:t>
            </a:r>
            <a:r>
              <a:rPr>
                <a:latin typeface="Courier"/>
              </a:rPr>
              <a:t>9999</a:t>
            </a:r>
            <a:r>
              <a:rPr/>
              <a:t> et </a:t>
            </a:r>
            <a:r>
              <a:rPr>
                <a:latin typeface="Courier"/>
              </a:rPr>
              <a:t>88</a:t>
            </a:r>
            <a:r>
              <a:rPr/>
              <a:t> sont tous en usage dans ce secteur, et aucun n’a l’air faux dans un résumé.</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nommée </a:t>
            </a:r>
            <a:r>
              <a:rPr>
                <a:latin typeface="Courier"/>
              </a:rPr>
              <a:t>child_id</a:t>
            </a:r>
            <a:r>
              <a:rPr/>
              <a:t> est un identifiant. Savoir si elle est </a:t>
            </a:r>
            <a:r>
              <a:rPr i="1"/>
              <a:t>unique</a:t>
            </a:r>
            <a:r>
              <a:rPr/>
              <a:t> est une autre question, et la réponse est ici non.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Vingt-quatre lignes réparties sur douze identifiants. Toute jointure que vous écrirez désormais fait une hypothèse sur cette colonne, et cette hypothèse est actuellement fausse. L’unité 2 traite de cela ; le rôle du profil se borne à le faire apparaître dès le premier jour plutôt qu’au milieu d’une jointure qui double discrètement une charge de cas.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résumé en cinq nombres masque précisément les valeurs que vous cherchez, car une ligne aberrante déplace à peine un quartile. Regardez les extrêmes directement.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dix plus petites valeurs donnent 13, 14, 14, 15, 16, 17, 18 puis sautent à saisi 13. La moyenne ne les remarque pas. La queue de distribution les nomme immédiatement. Regardez toujours les dix plus petites et les dix plus grandes valeurs de toute colonne de mesure. Cela coûte une ligne, et c’est le contrôle le plus rentable de cette leçon.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profil ne vaut d’être écrit que s’il survit à la session.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Du JSON plutôt qu’un tableau imprimé, parce que toute la section suivante consiste à en comparer deux.</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plupart des exports sont le même export, un trimestre plus tard. La question intéressante n’est donc jamais « qu’y a-t-il dans ce fichier » mais « qu’est-ce qui a changé ».</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valeur nouvelle dans une colonne catégorielle est le moyen le plus courant pour qu’une analyse se mette à produire des réponses fausses sans jamais échouer. Un formulaire gagne une modalité de réponse, une treizième commune est ajoutée, un antigène est renommé — et tout </a:t>
            </a:r>
            <a:r>
              <a:rPr>
                <a:latin typeface="Courier"/>
              </a:rPr>
              <a:t>case_when</a:t>
            </a:r>
            <a:r>
              <a:rPr/>
              <a:t> écrit avant ce jour envoie désormais la valeur nouvelle dans sa branche par défaut. Comparer les profils l’attrape à l’arrivée, le seul moment où c’est bon marché.</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désormais que ce registre a perdu 5,4 % de ses âges. Ce chiffre seul ne veut presque rien dire — il importe énormément de savoir si ces 226 lignes sont dispersées sur douze communes ou concentrées sur une seule. La leçon suivante décompose la non-réponse jusqu’à ce qu’elle cesse d’avoir l’air d’un accident ou qu’elle prouve qu’elle en est un, et chiffre ce que la suppression de ces lignes ferait au classement que vous publiez.</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cleaning-and-validation/cleaning-01-profile-on-arriva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profil que l’on exécute avant d’y toucher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export neuf est une pièce à conviction tant que vous n’y touchez pas. Le lire d’abord comme du texte brut, inventorier chaque colonne, prouver ou réfuter la clé, et enregistrer le résultat comme trace de ce qui est arrivé.</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fichier est une pièce à conviction tant que vous ne l’éditez pas</a:t>
            </a:r>
          </a:p>
          <a:p>
            <a:pPr lvl="0"/>
            <a:r>
              <a:rPr/>
              <a:t>Lisez-le d’abord comme du texte</a:t>
            </a:r>
          </a:p>
          <a:p>
            <a:pPr lvl="0"/>
            <a:r>
              <a:rPr/>
              <a:t>Ce à quoi un profil doit répondre</a:t>
            </a:r>
          </a:p>
          <a:p>
            <a:pPr lvl="0"/>
            <a:r>
              <a:rPr/>
              <a:t>La forme, face à une attente que vous écrivez</a:t>
            </a:r>
          </a:p>
          <a:p>
            <a:pPr lvl="0"/>
            <a:r>
              <a:rPr/>
              <a:t>L’inventaire des colonnes</a:t>
            </a:r>
          </a:p>
          <a:p>
            <a:pPr lvl="0"/>
            <a:r>
              <a:rPr/>
              <a:t>Les sentinelles ne sont pas encore des valeurs manquantes</a:t>
            </a:r>
          </a:p>
          <a:p>
            <a:pPr lvl="0"/>
            <a:r>
              <a:rPr/>
              <a:t>La clé en est-elle une ?</a:t>
            </a:r>
          </a:p>
          <a:p>
            <a:pPr lvl="0"/>
            <a:r>
              <a:rPr/>
              <a:t>Les bornes, avant de croire un résumé</a:t>
            </a:r>
          </a:p>
          <a:p>
            <a:pPr lvl="0"/>
            <a:r>
              <a:rPr/>
              <a:t>Enregistrez le profil à côté des données</a:t>
            </a:r>
          </a:p>
          <a:p>
            <a:pPr lvl="0"/>
            <a:r>
              <a:rPr/>
              <a:t>Comparer cet export au précédent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fichier est une pièce à conviction tant que vous ne l’éditez pas</a:t>
            </a:r>
          </a:p>
        </p:txBody>
      </p:sp>
      <p:sp>
        <p:nvSpPr>
          <p:cNvPr id="3" name="Content Placeholder 2"/>
          <p:cNvSpPr>
            <a:spLocks noGrp="1"/>
          </p:cNvSpPr>
          <p:nvPr>
            <p:ph idx="1"/>
          </p:nvPr>
        </p:nvSpPr>
        <p:spPr/>
        <p:txBody>
          <a:bodyPr/>
          <a:lstStyle/>
          <a:p>
            <a:pPr lvl="0"/>
            <a:r>
              <a:rPr/>
              <a:t>Dans six mois, quelqu’un vous demandera si le chiffre d’août a toujours été ainsi.</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Lisez-le d’abord comme du texte</a:t>
            </a:r>
          </a:p>
        </p:txBody>
      </p:sp>
      <p:sp>
        <p:nvSpPr>
          <p:cNvPr id="3" name="Content Placeholder 2"/>
          <p:cNvSpPr>
            <a:spLocks noGrp="1"/>
          </p:cNvSpPr>
          <p:nvPr>
            <p:ph idx="1"/>
          </p:nvPr>
        </p:nvSpPr>
        <p:spPr/>
        <p:txBody>
          <a:bodyPr/>
          <a:lstStyle/>
          <a:p>
            <a:pPr lvl="0"/>
            <a:r>
              <a:rPr/>
              <a:t>Lisez une première fois avec tout en chaîne de caractères — Cette lecture sert à regarder, pas à calculer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Lisez-le d’abord comme du texte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PATH </a:t>
            </a:r>
            <a:r>
              <a:rPr>
                <a:solidFill>
                  <a:srgbClr val="666666"/>
                </a:solidFill>
                <a:latin typeface="Courier"/>
              </a:rPr>
              <a:t>=</a:t>
            </a:r>
            <a:r>
              <a:rPr>
                <a:latin typeface="Courier"/>
              </a:rPr>
              <a:t> </a:t>
            </a:r>
            <a:r>
              <a:rPr>
                <a:solidFill>
                  <a:srgbClr val="4070A0"/>
                </a:solidFill>
                <a:latin typeface="Courier"/>
              </a:rPr>
              <a:t>"muac-screening-artibonite-2024.v1.csv"</a:t>
            </a:r>
            <a:br/>
            <a:r>
              <a:rPr>
                <a:latin typeface="Courier"/>
              </a:rPr>
              <a:t>raw </a:t>
            </a:r>
            <a:r>
              <a:rPr>
                <a:solidFill>
                  <a:srgbClr val="666666"/>
                </a:solidFill>
                <a:latin typeface="Courier"/>
              </a:rPr>
              <a:t>=</a:t>
            </a:r>
            <a:r>
              <a:rPr>
                <a:latin typeface="Courier"/>
              </a:rPr>
              <a:t> pd.read_csv(PATH, dtype</a:t>
            </a:r>
            <a:r>
              <a:rPr>
                <a:solidFill>
                  <a:srgbClr val="666666"/>
                </a:solidFill>
                <a:latin typeface="Courier"/>
              </a:rPr>
              <a:t>=</a:t>
            </a:r>
            <a:r>
              <a:rPr>
                <a:solidFill>
                  <a:srgbClr val="4070A0"/>
                </a:solidFill>
                <a:latin typeface="Courier"/>
              </a:rPr>
              <a:t>"string"</a:t>
            </a:r>
            <a:r>
              <a:rPr>
                <a:latin typeface="Courier"/>
              </a:rPr>
              <a:t>, keep_default_na</a:t>
            </a:r>
            <a:r>
              <a:rPr>
                <a:solidFill>
                  <a:srgbClr val="666666"/>
                </a:solidFill>
                <a:latin typeface="Courier"/>
              </a:rPr>
              <a:t>=</a:t>
            </a:r>
            <a:r>
              <a:rPr>
                <a:solidFill>
                  <a:srgbClr val="19177C"/>
                </a:solidFill>
                <a:latin typeface="Courier"/>
              </a:rPr>
              <a:t>False</a:t>
            </a:r>
            <a:r>
              <a:rPr>
                <a:latin typeface="Courier"/>
              </a:rPr>
              <a:t>)</a:t>
            </a:r>
            <a:br/>
            <a:br/>
            <a:r>
              <a:rPr>
                <a:solidFill>
                  <a:srgbClr val="008000"/>
                </a:solidFill>
                <a:latin typeface="Courier"/>
              </a:rPr>
              <a:t>print</a:t>
            </a:r>
            <a:r>
              <a:rPr>
                <a:latin typeface="Courier"/>
              </a:rPr>
              <a:t>(raw.shape)</a:t>
            </a:r>
            <a:br/>
            <a:r>
              <a:rPr>
                <a:solidFill>
                  <a:srgbClr val="008000"/>
                </a:solidFill>
                <a:latin typeface="Courier"/>
              </a:rPr>
              <a:t>print</a:t>
            </a:r>
            <a:r>
              <a:rPr>
                <a:latin typeface="Courier"/>
              </a:rPr>
              <a:t>(raw.dtypes)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Lisez-le d’abord comme du texte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(readr)</a:t>
            </a:r>
            <a:br/>
            <a:r>
              <a:rPr>
                <a:solidFill>
                  <a:srgbClr val="06287E"/>
                </a:solidFill>
                <a:latin typeface="Courier"/>
              </a:rPr>
              <a:t>library</a:t>
            </a:r>
            <a:r>
              <a:rPr>
                <a:latin typeface="Courier"/>
              </a:rPr>
              <a:t>(dplyr)</a:t>
            </a:r>
            <a:br/>
            <a:br/>
            <a:r>
              <a:rPr>
                <a:latin typeface="Courier"/>
              </a:rPr>
              <a:t>PATH </a:t>
            </a:r>
            <a:r>
              <a:rPr>
                <a:solidFill>
                  <a:srgbClr val="007020"/>
                </a:solidFill>
                <a:latin typeface="Courier"/>
              </a:rPr>
              <a:t>&lt;-</a:t>
            </a:r>
            <a:r>
              <a:rPr>
                <a:latin typeface="Courier"/>
              </a:rPr>
              <a:t> </a:t>
            </a:r>
            <a:r>
              <a:rPr>
                <a:solidFill>
                  <a:srgbClr val="4070A0"/>
                </a:solidFill>
                <a:latin typeface="Courier"/>
              </a:rPr>
              <a:t>"muac-screening-artibonite-2024.v1.csv"</a:t>
            </a:r>
            <a:br/>
            <a:r>
              <a:rPr>
                <a:latin typeface="Courier"/>
              </a:rPr>
              <a:t>raw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col_types =</a:t>
            </a:r>
            <a:r>
              <a:rPr>
                <a:latin typeface="Courier"/>
              </a:rPr>
              <a:t> </a:t>
            </a:r>
            <a:r>
              <a:rPr>
                <a:solidFill>
                  <a:srgbClr val="06287E"/>
                </a:solidFill>
                <a:latin typeface="Courier"/>
              </a:rPr>
              <a:t>cols</a:t>
            </a:r>
            <a:r>
              <a:rPr>
                <a:latin typeface="Courier"/>
              </a:rPr>
              <a:t>(</a:t>
            </a:r>
            <a:r>
              <a:rPr>
                <a:solidFill>
                  <a:srgbClr val="7D9029"/>
                </a:solidFill>
                <a:latin typeface="Courier"/>
              </a:rPr>
              <a:t>.default =</a:t>
            </a:r>
            <a:r>
              <a:rPr>
                <a:latin typeface="Courier"/>
              </a:rPr>
              <a:t> </a:t>
            </a:r>
            <a:r>
              <a:rPr>
                <a:solidFill>
                  <a:srgbClr val="06287E"/>
                </a:solidFill>
                <a:latin typeface="Courier"/>
              </a:rPr>
              <a:t>col_character</a:t>
            </a:r>
            <a:r>
              <a:rPr>
                <a:latin typeface="Courier"/>
              </a:rPr>
              <a:t>()))</a:t>
            </a:r>
            <a:br/>
            <a:br/>
            <a:r>
              <a:rPr>
                <a:solidFill>
                  <a:srgbClr val="06287E"/>
                </a:solidFill>
                <a:latin typeface="Courier"/>
              </a:rPr>
              <a:t>dim</a:t>
            </a:r>
            <a:r>
              <a:rPr>
                <a:latin typeface="Courier"/>
              </a:rPr>
              <a:t>(raw)</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à quoi un profil doit répondre</a:t>
            </a:r>
          </a:p>
        </p:txBody>
      </p:sp>
      <p:sp>
        <p:nvSpPr>
          <p:cNvPr id="3" name="Content Placeholder 2"/>
          <p:cNvSpPr>
            <a:spLocks noGrp="1"/>
          </p:cNvSpPr>
          <p:nvPr>
            <p:ph idx="1"/>
          </p:nvPr>
        </p:nvSpPr>
        <p:spPr/>
        <p:txBody>
          <a:bodyPr/>
          <a:lstStyle/>
          <a:p>
            <a:pPr lvl="0"/>
            <a:r>
              <a:rPr b="1"/>
              <a:t>Combien est arrivé ?</a:t>
            </a:r>
            <a:r>
              <a:rPr/>
              <a:t> Lignes et colonnes, face à ce que vous attendiez.</a:t>
            </a:r>
          </a:p>
          <a:p>
            <a:pPr lvl="0"/>
            <a:r>
              <a:rPr b="1"/>
              <a:t>Qu’est réellement chaque colonne ?</a:t>
            </a:r>
            <a:r>
              <a:rPr/>
              <a:t> Ses valeurs brutes, pas le type deviné.</a:t>
            </a:r>
          </a:p>
          <a:p>
            <a:pPr lvl="0"/>
            <a:r>
              <a:rPr b="1"/>
              <a:t>Où sont les trous ?</a:t>
            </a:r>
            <a:r>
              <a:rPr/>
              <a:t> Par colonne et par site — jamais un chiffre global.</a:t>
            </a:r>
          </a:p>
          <a:p>
            <a:pPr lvl="0"/>
            <a:r>
              <a:rPr b="1"/>
              <a:t>La clé en est-elle une ?</a:t>
            </a:r>
            <a:r>
              <a:rPr/>
              <a:t> Non pas « la colonne existe-t-elle » mais « est-elle unique ».</a:t>
            </a:r>
          </a:p>
          <a:p>
            <a:pPr lvl="0"/>
            <a:r>
              <a:rPr b="1"/>
              <a:t>Qu’est-ce qui sort des bornes ?</a:t>
            </a:r>
            <a:r>
              <a:rPr/>
              <a:t> Face aux limites du secteur, pas à celles des données.</a:t>
            </a:r>
          </a:p>
          <a:p>
            <a:pPr lvl="0"/>
            <a:r>
              <a:rPr b="1"/>
              <a:t>Quels codes circulent ?</a:t>
            </a:r>
            <a:r>
              <a:rPr/>
              <a:t> Chaque valeur distincte de chaque colonne catégorielle.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face à une attente que vous écrivez — En Python</a:t>
            </a:r>
          </a:p>
        </p:txBody>
      </p:sp>
      <p:sp>
        <p:nvSpPr>
          <p:cNvPr id="3" name="Content Placeholder 2"/>
          <p:cNvSpPr>
            <a:spLocks noGrp="1"/>
          </p:cNvSpPr>
          <p:nvPr>
            <p:ph idx="1"/>
          </p:nvPr>
        </p:nvSpPr>
        <p:spPr/>
        <p:txBody>
          <a:bodyPr/>
          <a:lstStyle/>
          <a:p>
            <a:pPr lvl="0" indent="0">
              <a:buNone/>
            </a:pPr>
            <a:r>
              <a:rPr>
                <a:latin typeface="Courier"/>
              </a:rPr>
              <a:t>EXPECTED_COLUMNS </a:t>
            </a:r>
            <a:r>
              <a:rPr>
                <a:solidFill>
                  <a:srgbClr val="666666"/>
                </a:solidFill>
                <a:latin typeface="Courier"/>
              </a:rPr>
              <a:t>=</a:t>
            </a:r>
            <a:r>
              <a:rPr>
                <a:latin typeface="Courier"/>
              </a:rPr>
              <a:t> [</a:t>
            </a:r>
            <a:br/>
            <a:r>
              <a:rPr>
                <a:latin typeface="Courier"/>
              </a:rPr>
              <a:t>    </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"age_months"</a:t>
            </a:r>
            <a:r>
              <a:rPr>
                <a:latin typeface="Courier"/>
              </a:rPr>
              <a:t>,</a:t>
            </a:r>
            <a:br/>
            <a:r>
              <a:rPr>
                <a:latin typeface="Courier"/>
              </a:rPr>
              <a:t>    </a:t>
            </a:r>
            <a:r>
              <a:rPr>
                <a:solidFill>
                  <a:srgbClr val="4070A0"/>
                </a:solidFill>
                <a:latin typeface="Courier"/>
              </a:rPr>
              <a:t>"sex"</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latin typeface="Courier"/>
              </a:rPr>
              <a:t>]</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(raw)</a:t>
            </a:r>
            <a:r>
              <a:rPr>
                <a:solidFill>
                  <a:srgbClr val="4070A0"/>
                </a:solidFill>
                <a:latin typeface="Courier"/>
              </a:rPr>
              <a:t>}</a:t>
            </a:r>
            <a:r>
              <a:rPr>
                <a:solidFill>
                  <a:srgbClr val="BB6688"/>
                </a:solidFill>
                <a:latin typeface="Courier"/>
              </a:rPr>
              <a:t> rows, </a:t>
            </a:r>
            <a:r>
              <a:rPr>
                <a:solidFill>
                  <a:srgbClr val="4070A0"/>
                </a:solidFill>
                <a:latin typeface="Courier"/>
              </a:rPr>
              <a:t>{</a:t>
            </a:r>
            <a:r>
              <a:rPr>
                <a:latin typeface="Courier"/>
              </a:rPr>
              <a:t>raw</a:t>
            </a:r>
            <a:r>
              <a:rPr>
                <a:solidFill>
                  <a:srgbClr val="4070A0"/>
                </a:solidFill>
                <a:latin typeface="Courier"/>
              </a:rPr>
              <a:t>.</a:t>
            </a:r>
            <a:r>
              <a:rPr>
                <a:latin typeface="Courier"/>
              </a:rPr>
              <a:t>shape[</a:t>
            </a:r>
            <a:r>
              <a:rPr>
                <a:solidFill>
                  <a:srgbClr val="40A070"/>
                </a:solidFill>
                <a:latin typeface="Courier"/>
              </a:rPr>
              <a:t>1</a:t>
            </a:r>
            <a:r>
              <a:rPr>
                <a:latin typeface="Courier"/>
              </a:rPr>
              <a:t>]</a:t>
            </a:r>
            <a:r>
              <a:rPr>
                <a:solidFill>
                  <a:srgbClr val="4070A0"/>
                </a:solidFill>
                <a:latin typeface="Courier"/>
              </a:rPr>
              <a:t>}</a:t>
            </a:r>
            <a:r>
              <a:rPr>
                <a:solidFill>
                  <a:srgbClr val="BB6688"/>
                </a:solidFill>
                <a:latin typeface="Courier"/>
              </a:rPr>
              <a:t> columns"</a:t>
            </a:r>
            <a:r>
              <a:rPr>
                <a:latin typeface="Courier"/>
              </a:rPr>
              <a:t>)</a:t>
            </a:r>
            <a:br/>
            <a:r>
              <a:rPr>
                <a:solidFill>
                  <a:srgbClr val="008000"/>
                </a:solidFill>
                <a:latin typeface="Courier"/>
              </a:rPr>
              <a:t>print</a:t>
            </a:r>
            <a:r>
              <a:rPr>
                <a:latin typeface="Courier"/>
              </a:rPr>
              <a:t>(</a:t>
            </a:r>
            <a:r>
              <a:rPr>
                <a:solidFill>
                  <a:srgbClr val="4070A0"/>
                </a:solidFill>
                <a:latin typeface="Courier"/>
              </a:rPr>
              <a:t>"missing columns:"</a:t>
            </a:r>
            <a:r>
              <a:rPr>
                <a:latin typeface="Courier"/>
              </a:rPr>
              <a:t>, </a:t>
            </a:r>
            <a:r>
              <a:rPr>
                <a:solidFill>
                  <a:srgbClr val="008000"/>
                </a:solidFill>
                <a:latin typeface="Courier"/>
              </a:rPr>
              <a:t>set</a:t>
            </a:r>
            <a:r>
              <a:rPr>
                <a:latin typeface="Courier"/>
              </a:rPr>
              <a:t>(EXPECTED_COLUMNS) </a:t>
            </a:r>
            <a:r>
              <a:rPr>
                <a:solidFill>
                  <a:srgbClr val="666666"/>
                </a:solidFill>
                <a:latin typeface="Courier"/>
              </a:rPr>
              <a:t>-</a:t>
            </a:r>
            <a:r>
              <a:rPr>
                <a:latin typeface="Courier"/>
              </a:rPr>
              <a:t> </a:t>
            </a:r>
            <a:r>
              <a:rPr>
                <a:solidFill>
                  <a:srgbClr val="008000"/>
                </a:solidFill>
                <a:latin typeface="Courier"/>
              </a:rPr>
              <a:t>set</a:t>
            </a:r>
            <a:r>
              <a:rPr>
                <a:latin typeface="Courier"/>
              </a:rPr>
              <a:t>(raw.columns))</a:t>
            </a:r>
            <a:br/>
            <a:r>
              <a:rPr>
                <a:solidFill>
                  <a:srgbClr val="008000"/>
                </a:solidFill>
                <a:latin typeface="Courier"/>
              </a:rPr>
              <a:t>print</a:t>
            </a:r>
            <a:r>
              <a:rPr>
                <a:latin typeface="Courier"/>
              </a:rPr>
              <a:t>(</a:t>
            </a:r>
            <a:r>
              <a:rPr>
                <a:solidFill>
                  <a:srgbClr val="4070A0"/>
                </a:solidFill>
                <a:latin typeface="Courier"/>
              </a:rPr>
              <a:t>"unexpected columns:"</a:t>
            </a:r>
            <a:r>
              <a:rPr>
                <a:latin typeface="Courier"/>
              </a:rPr>
              <a:t>, </a:t>
            </a:r>
            <a:r>
              <a:rPr>
                <a:solidFill>
                  <a:srgbClr val="008000"/>
                </a:solidFill>
                <a:latin typeface="Courier"/>
              </a:rPr>
              <a:t>set</a:t>
            </a:r>
            <a:r>
              <a:rPr>
                <a:latin typeface="Courier"/>
              </a:rPr>
              <a:t>(raw.columns) </a:t>
            </a:r>
            <a:r>
              <a:rPr>
                <a:solidFill>
                  <a:srgbClr val="666666"/>
                </a:solidFill>
                <a:latin typeface="Courier"/>
              </a:rPr>
              <a:t>-</a:t>
            </a:r>
            <a:r>
              <a:rPr>
                <a:latin typeface="Courier"/>
              </a:rPr>
              <a:t> </a:t>
            </a:r>
            <a:r>
              <a:rPr>
                <a:solidFill>
                  <a:srgbClr val="008000"/>
                </a:solidFill>
                <a:latin typeface="Courier"/>
              </a:rPr>
              <a:t>set</a:t>
            </a:r>
            <a:r>
              <a:rPr>
                <a:latin typeface="Courier"/>
              </a:rPr>
              <a:t>(EXPECTED_COLUMNS))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face à une attente que vous écrivez — En R</a:t>
            </a:r>
          </a:p>
        </p:txBody>
      </p:sp>
      <p:sp>
        <p:nvSpPr>
          <p:cNvPr id="3" name="Content Placeholder 2"/>
          <p:cNvSpPr>
            <a:spLocks noGrp="1"/>
          </p:cNvSpPr>
          <p:nvPr>
            <p:ph idx="1"/>
          </p:nvPr>
        </p:nvSpPr>
        <p:spPr/>
        <p:txBody>
          <a:bodyPr/>
          <a:lstStyle/>
          <a:p>
            <a:pPr lvl="0" indent="0">
              <a:buNone/>
            </a:pPr>
            <a:r>
              <a:rPr>
                <a:latin typeface="Courier"/>
              </a:rPr>
              <a:t>EXPECTED_COLUMNS </a:t>
            </a:r>
            <a:r>
              <a:rPr>
                <a:solidFill>
                  <a:srgbClr val="007020"/>
                </a:solidFill>
                <a:latin typeface="Courier"/>
              </a:rPr>
              <a:t>&lt;-</a:t>
            </a:r>
            <a:r>
              <a:rPr>
                <a:latin typeface="Courier"/>
              </a:rPr>
              <a:t> </a:t>
            </a:r>
            <a:r>
              <a:rPr>
                <a:solidFill>
                  <a:srgbClr val="06287E"/>
                </a:solidFill>
                <a:latin typeface="Courier"/>
              </a:rPr>
              <a:t>c</a:t>
            </a:r>
            <a:r>
              <a:rPr>
                <a:latin typeface="Courier"/>
              </a:rPr>
              <a:t>(</a:t>
            </a:r>
            <a:br/>
            <a:r>
              <a:rPr>
                <a:latin typeface="Courier"/>
              </a:rPr>
              <a:t>  </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"age_months"</a:t>
            </a:r>
            <a:r>
              <a:rPr>
                <a:latin typeface="Courier"/>
              </a:rPr>
              <a:t>,</a:t>
            </a:r>
            <a:br/>
            <a:r>
              <a:rPr>
                <a:latin typeface="Courier"/>
              </a:rPr>
              <a:t>  </a:t>
            </a:r>
            <a:r>
              <a:rPr>
                <a:solidFill>
                  <a:srgbClr val="4070A0"/>
                </a:solidFill>
                <a:latin typeface="Courier"/>
              </a:rPr>
              <a:t>"sex"</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br/>
            <a:r>
              <a:rPr>
                <a:latin typeface="Courier"/>
              </a:rPr>
              <a:t>)</a:t>
            </a:r>
            <a:br/>
            <a:br/>
            <a:r>
              <a:rPr>
                <a:solidFill>
                  <a:srgbClr val="06287E"/>
                </a:solidFill>
                <a:latin typeface="Courier"/>
              </a:rPr>
              <a:t>cat</a:t>
            </a:r>
            <a:r>
              <a:rPr>
                <a:latin typeface="Courier"/>
              </a:rPr>
              <a:t>(</a:t>
            </a:r>
            <a:r>
              <a:rPr>
                <a:solidFill>
                  <a:srgbClr val="06287E"/>
                </a:solidFill>
                <a:latin typeface="Courier"/>
              </a:rPr>
              <a:t>nrow</a:t>
            </a:r>
            <a:r>
              <a:rPr>
                <a:latin typeface="Courier"/>
              </a:rPr>
              <a:t>(raw), </a:t>
            </a:r>
            <a:r>
              <a:rPr>
                <a:solidFill>
                  <a:srgbClr val="4070A0"/>
                </a:solidFill>
                <a:latin typeface="Courier"/>
              </a:rPr>
              <a:t>"rows,"</a:t>
            </a:r>
            <a:r>
              <a:rPr>
                <a:latin typeface="Courier"/>
              </a:rPr>
              <a:t>, </a:t>
            </a:r>
            <a:r>
              <a:rPr>
                <a:solidFill>
                  <a:srgbClr val="06287E"/>
                </a:solidFill>
                <a:latin typeface="Courier"/>
              </a:rPr>
              <a:t>ncol</a:t>
            </a:r>
            <a:r>
              <a:rPr>
                <a:latin typeface="Courier"/>
              </a:rPr>
              <a:t>(raw), </a:t>
            </a:r>
            <a:r>
              <a:rPr>
                <a:solidFill>
                  <a:srgbClr val="4070A0"/>
                </a:solidFill>
                <a:latin typeface="Courier"/>
              </a:rPr>
              <a:t>"columns\n"</a:t>
            </a:r>
            <a:r>
              <a:rPr>
                <a:latin typeface="Courier"/>
              </a:rPr>
              <a:t>)</a:t>
            </a:r>
            <a:br/>
            <a:r>
              <a:rPr>
                <a:solidFill>
                  <a:srgbClr val="06287E"/>
                </a:solidFill>
                <a:latin typeface="Courier"/>
              </a:rPr>
              <a:t>setdiff</a:t>
            </a:r>
            <a:r>
              <a:rPr>
                <a:latin typeface="Courier"/>
              </a:rPr>
              <a:t>(EXPECTED_COLUMNS, </a:t>
            </a:r>
            <a:r>
              <a:rPr>
                <a:solidFill>
                  <a:srgbClr val="06287E"/>
                </a:solidFill>
                <a:latin typeface="Courier"/>
              </a:rPr>
              <a:t>names</a:t>
            </a:r>
            <a:r>
              <a:rPr>
                <a:latin typeface="Courier"/>
              </a:rPr>
              <a:t>(raw))</a:t>
            </a:r>
            <a:br/>
            <a:r>
              <a:rPr>
                <a:solidFill>
                  <a:srgbClr val="06287E"/>
                </a:solidFill>
                <a:latin typeface="Courier"/>
              </a:rPr>
              <a:t>setdiff</a:t>
            </a:r>
            <a:r>
              <a:rPr>
                <a:latin typeface="Courier"/>
              </a:rPr>
              <a:t>(</a:t>
            </a:r>
            <a:r>
              <a:rPr>
                <a:solidFill>
                  <a:srgbClr val="06287E"/>
                </a:solidFill>
                <a:latin typeface="Courier"/>
              </a:rPr>
              <a:t>names</a:t>
            </a:r>
            <a:r>
              <a:rPr>
                <a:latin typeface="Courier"/>
              </a:rPr>
              <a:t>(raw), EXPECTED_COLUMNS)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L’inventaire des colonnes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inventory(df):</a:t>
            </a:r>
            <a:br/>
            <a:r>
              <a:rPr>
                <a:latin typeface="Courier"/>
              </a:rPr>
              <a:t>    rows </a:t>
            </a:r>
            <a:r>
              <a:rPr>
                <a:solidFill>
                  <a:srgbClr val="666666"/>
                </a:solidFill>
                <a:latin typeface="Courier"/>
              </a:rPr>
              <a:t>=</a:t>
            </a:r>
            <a:r>
              <a:rPr>
                <a:latin typeface="Courier"/>
              </a:rPr>
              <a:t> []</a:t>
            </a:r>
            <a:br/>
            <a:r>
              <a:rPr>
                <a:latin typeface="Courier"/>
              </a:rPr>
              <a:t>    </a:t>
            </a:r>
            <a:r>
              <a:rPr b="1">
                <a:solidFill>
                  <a:srgbClr val="007020"/>
                </a:solidFill>
                <a:latin typeface="Courier"/>
              </a:rPr>
              <a:t>for</a:t>
            </a:r>
            <a:r>
              <a:rPr>
                <a:latin typeface="Courier"/>
              </a:rPr>
              <a:t> column </a:t>
            </a:r>
            <a:r>
              <a:rPr b="1">
                <a:solidFill>
                  <a:srgbClr val="007020"/>
                </a:solidFill>
                <a:latin typeface="Courier"/>
              </a:rPr>
              <a:t>in</a:t>
            </a:r>
            <a:r>
              <a:rPr>
                <a:latin typeface="Courier"/>
              </a:rPr>
              <a:t> df.columns:</a:t>
            </a:r>
            <a:br/>
            <a:r>
              <a:rPr>
                <a:latin typeface="Courier"/>
              </a:rPr>
              <a:t>        values </a:t>
            </a:r>
            <a:r>
              <a:rPr>
                <a:solidFill>
                  <a:srgbClr val="666666"/>
                </a:solidFill>
                <a:latin typeface="Courier"/>
              </a:rPr>
              <a:t>=</a:t>
            </a:r>
            <a:r>
              <a:rPr>
                <a:latin typeface="Courier"/>
              </a:rPr>
              <a:t> df[column]</a:t>
            </a:r>
            <a:br/>
            <a:r>
              <a:rPr>
                <a:latin typeface="Courier"/>
              </a:rPr>
              <a:t>        counts </a:t>
            </a:r>
            <a:r>
              <a:rPr>
                <a:solidFill>
                  <a:srgbClr val="666666"/>
                </a:solidFill>
                <a:latin typeface="Courier"/>
              </a:rPr>
              <a:t>=</a:t>
            </a:r>
            <a:r>
              <a:rPr>
                <a:latin typeface="Courier"/>
              </a:rPr>
              <a:t> values.value_counts(dropna</a:t>
            </a:r>
            <a:r>
              <a:rPr>
                <a:solidFill>
                  <a:srgbClr val="666666"/>
                </a:solidFill>
                <a:latin typeface="Courier"/>
              </a:rPr>
              <a:t>=</a:t>
            </a:r>
            <a:r>
              <a:rPr>
                <a:solidFill>
                  <a:srgbClr val="19177C"/>
                </a:solidFill>
                <a:latin typeface="Courier"/>
              </a:rPr>
              <a:t>False</a:t>
            </a:r>
            <a:r>
              <a:rPr>
                <a:latin typeface="Courier"/>
              </a:rPr>
              <a:t>)</a:t>
            </a:r>
            <a:br/>
            <a:r>
              <a:rPr>
                <a:latin typeface="Courier"/>
              </a:rPr>
              <a:t>        rows.append({</a:t>
            </a:r>
            <a:br/>
            <a:r>
              <a:rPr>
                <a:latin typeface="Courier"/>
              </a:rPr>
              <a:t>            </a:t>
            </a:r>
            <a:r>
              <a:rPr>
                <a:solidFill>
                  <a:srgbClr val="4070A0"/>
                </a:solidFill>
                <a:latin typeface="Courier"/>
              </a:rPr>
              <a:t>"column"</a:t>
            </a:r>
            <a:r>
              <a:rPr>
                <a:latin typeface="Courier"/>
              </a:rPr>
              <a:t>: column,</a:t>
            </a:r>
            <a:br/>
            <a:r>
              <a:rPr>
                <a:latin typeface="Courier"/>
              </a:rPr>
              <a:t>            </a:t>
            </a:r>
            <a:r>
              <a:rPr>
                <a:solidFill>
                  <a:srgbClr val="4070A0"/>
                </a:solidFill>
                <a:latin typeface="Courier"/>
              </a:rPr>
              <a:t>"blank"</a:t>
            </a:r>
            <a:r>
              <a:rPr>
                <a:latin typeface="Courier"/>
              </a:rPr>
              <a:t>: </a:t>
            </a:r>
            <a:r>
              <a:rPr>
                <a:solidFill>
                  <a:srgbClr val="008000"/>
                </a:solidFill>
                <a:latin typeface="Courier"/>
              </a:rPr>
              <a:t>int</a:t>
            </a:r>
            <a:r>
              <a:rPr>
                <a:latin typeface="Courier"/>
              </a:rPr>
              <a:t>((values </a:t>
            </a:r>
            <a:r>
              <a:rPr>
                <a:solidFill>
                  <a:srgbClr val="666666"/>
                </a:solidFill>
                <a:latin typeface="Courier"/>
              </a:rPr>
              <a:t>==</a:t>
            </a:r>
            <a:r>
              <a:rPr>
                <a:latin typeface="Courier"/>
              </a:rPr>
              <a:t> </a:t>
            </a:r>
            <a:r>
              <a:rPr>
                <a:solidFill>
                  <a:srgbClr val="4070A0"/>
                </a:solidFill>
                <a:latin typeface="Courier"/>
              </a:rPr>
              <a:t>""</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"distinct"</a:t>
            </a:r>
            <a:r>
              <a:rPr>
                <a:latin typeface="Courier"/>
              </a:rPr>
              <a:t>: </a:t>
            </a:r>
            <a:r>
              <a:rPr>
                <a:solidFill>
                  <a:srgbClr val="008000"/>
                </a:solidFill>
                <a:latin typeface="Courier"/>
              </a:rPr>
              <a:t>int</a:t>
            </a:r>
            <a:r>
              <a:rPr>
                <a:latin typeface="Courier"/>
              </a:rPr>
              <a:t>(values.nunique(dropna</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a:solidFill>
                  <a:srgbClr val="4070A0"/>
                </a:solidFill>
                <a:latin typeface="Courier"/>
              </a:rPr>
              <a:t>"top"</a:t>
            </a:r>
            <a:r>
              <a:rPr>
                <a:latin typeface="Courier"/>
              </a:rPr>
              <a:t>: counts.index[</a:t>
            </a:r>
            <a:r>
              <a:rPr>
                <a:solidFill>
                  <a:srgbClr val="40A070"/>
                </a:solidFill>
                <a:latin typeface="Courier"/>
              </a:rPr>
              <a:t>0</a:t>
            </a: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(counts) </a:t>
            </a:r>
            <a:r>
              <a:rPr b="1">
                <a:solidFill>
                  <a:srgbClr val="007020"/>
                </a:solidFill>
                <a:latin typeface="Courier"/>
              </a:rPr>
              <a:t>else</a:t>
            </a:r>
            <a:r>
              <a:rPr>
                <a:latin typeface="Courier"/>
              </a:rPr>
              <a:t> </a:t>
            </a:r>
            <a:r>
              <a:rPr>
                <a:solidFill>
                  <a:srgbClr val="19177C"/>
                </a:solidFill>
                <a:latin typeface="Courier"/>
              </a:rPr>
              <a:t>None</a:t>
            </a:r>
            <a:r>
              <a:rPr>
                <a:latin typeface="Courier"/>
              </a:rPr>
              <a:t>,</a:t>
            </a:r>
            <a:br/>
            <a:r>
              <a:rPr>
                <a:latin typeface="Courier"/>
              </a:rPr>
              <a:t>            </a:t>
            </a:r>
            <a:r>
              <a:rPr>
                <a:solidFill>
                  <a:srgbClr val="4070A0"/>
                </a:solidFill>
                <a:latin typeface="Courier"/>
              </a:rPr>
              <a:t>"top_n"</a:t>
            </a:r>
            <a:r>
              <a:rPr>
                <a:latin typeface="Courier"/>
              </a:rPr>
              <a:t>: </a:t>
            </a:r>
            <a:r>
              <a:rPr>
                <a:solidFill>
                  <a:srgbClr val="008000"/>
                </a:solidFill>
                <a:latin typeface="Courier"/>
              </a:rPr>
              <a:t>int</a:t>
            </a:r>
            <a:r>
              <a:rPr>
                <a:latin typeface="Courier"/>
              </a:rPr>
              <a:t>(counts.iloc[</a:t>
            </a:r>
            <a:r>
              <a:rPr>
                <a:solidFill>
                  <a:srgbClr val="40A070"/>
                </a:solidFill>
                <a:latin typeface="Courier"/>
              </a:rPr>
              <a:t>0</a:t>
            </a: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(counts) </a:t>
            </a:r>
            <a:r>
              <a:rPr b="1">
                <a:solidFill>
                  <a:srgbClr val="007020"/>
                </a:solidFill>
                <a:latin typeface="Courier"/>
              </a:rPr>
              <a:t>else</a:t>
            </a:r>
            <a:r>
              <a:rPr>
                <a:latin typeface="Courier"/>
              </a:rPr>
              <a:t> </a:t>
            </a:r>
            <a:r>
              <a:rPr>
                <a:solidFill>
                  <a:srgbClr val="40A070"/>
                </a:solidFill>
                <a:latin typeface="Courier"/>
              </a:rPr>
              <a:t>0</a:t>
            </a:r>
            <a:r>
              <a:rPr>
                <a:latin typeface="Courier"/>
              </a:rPr>
              <a:t>,</a:t>
            </a:r>
            <a:br/>
            <a:r>
              <a:rPr>
                <a:latin typeface="Courier"/>
              </a:rPr>
              <a:t>        })</a:t>
            </a:r>
            <a:br/>
            <a:r>
              <a:rPr>
                <a:latin typeface="Courier"/>
              </a:rPr>
              <a:t>    </a:t>
            </a:r>
            <a:r>
              <a:rPr b="1">
                <a:solidFill>
                  <a:srgbClr val="007020"/>
                </a:solidFill>
                <a:latin typeface="Courier"/>
              </a:rPr>
              <a:t>return</a:t>
            </a:r>
            <a:r>
              <a:rPr>
                <a:latin typeface="Courier"/>
              </a:rPr>
              <a:t> pd.DataFrame(rows)</a:t>
            </a:r>
            <a:br/>
            <a:br/>
            <a:br/>
            <a:r>
              <a:rPr>
                <a:solidFill>
                  <a:srgbClr val="008000"/>
                </a:solidFill>
                <a:latin typeface="Courier"/>
              </a:rPr>
              <a:t>print</a:t>
            </a:r>
            <a:r>
              <a:rPr>
                <a:latin typeface="Courier"/>
              </a:rPr>
              <a:t>(inventory(raw).to_string(index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L’inventaire des colonnes — En R</a:t>
            </a:r>
          </a:p>
        </p:txBody>
      </p:sp>
      <p:sp>
        <p:nvSpPr>
          <p:cNvPr id="3" name="Content Placeholder 2"/>
          <p:cNvSpPr>
            <a:spLocks noGrp="1"/>
          </p:cNvSpPr>
          <p:nvPr>
            <p:ph idx="1"/>
          </p:nvPr>
        </p:nvSpPr>
        <p:spPr/>
        <p:txBody>
          <a:bodyPr/>
          <a:lstStyle/>
          <a:p>
            <a:pPr lvl="0" indent="0">
              <a:buNone/>
            </a:pPr>
            <a:r>
              <a:rPr>
                <a:latin typeface="Courier"/>
              </a:rPr>
              <a:t>inventory </a:t>
            </a:r>
            <a:r>
              <a:rPr>
                <a:solidFill>
                  <a:srgbClr val="007020"/>
                </a:solidFill>
                <a:latin typeface="Courier"/>
              </a:rPr>
              <a:t>&lt;-</a:t>
            </a:r>
            <a:r>
              <a:rPr>
                <a:latin typeface="Courier"/>
              </a:rPr>
              <a:t> </a:t>
            </a:r>
            <a:r>
              <a:rPr b="1">
                <a:solidFill>
                  <a:srgbClr val="007020"/>
                </a:solidFill>
                <a:latin typeface="Courier"/>
              </a:rPr>
              <a:t>function</a:t>
            </a:r>
            <a:r>
              <a:rPr>
                <a:latin typeface="Courier"/>
              </a:rPr>
              <a:t>(df) {</a:t>
            </a:r>
            <a:br/>
            <a:r>
              <a:rPr>
                <a:latin typeface="Courier"/>
              </a:rPr>
              <a:t>  purrr</a:t>
            </a:r>
            <a:r>
              <a:rPr>
                <a:solidFill>
                  <a:srgbClr val="4070A0"/>
                </a:solidFill>
                <a:latin typeface="Courier"/>
              </a:rPr>
              <a:t>::</a:t>
            </a:r>
            <a:r>
              <a:rPr>
                <a:solidFill>
                  <a:srgbClr val="06287E"/>
                </a:solidFill>
                <a:latin typeface="Courier"/>
              </a:rPr>
              <a:t>map_dfr</a:t>
            </a:r>
            <a:r>
              <a:rPr>
                <a:latin typeface="Courier"/>
              </a:rPr>
              <a:t>(</a:t>
            </a:r>
            <a:r>
              <a:rPr>
                <a:solidFill>
                  <a:srgbClr val="06287E"/>
                </a:solidFill>
                <a:latin typeface="Courier"/>
              </a:rPr>
              <a:t>names</a:t>
            </a:r>
            <a:r>
              <a:rPr>
                <a:latin typeface="Courier"/>
              </a:rPr>
              <a:t>(df), </a:t>
            </a:r>
            <a:r>
              <a:rPr b="1">
                <a:solidFill>
                  <a:srgbClr val="007020"/>
                </a:solidFill>
                <a:latin typeface="Courier"/>
              </a:rPr>
              <a:t>function</a:t>
            </a:r>
            <a:r>
              <a:rPr>
                <a:latin typeface="Courier"/>
              </a:rPr>
              <a:t>(column) {</a:t>
            </a:r>
            <a:br/>
            <a:r>
              <a:rPr>
                <a:latin typeface="Courier"/>
              </a:rPr>
              <a:t>    values </a:t>
            </a:r>
            <a:r>
              <a:rPr>
                <a:solidFill>
                  <a:srgbClr val="007020"/>
                </a:solidFill>
                <a:latin typeface="Courier"/>
              </a:rPr>
              <a:t>&lt;-</a:t>
            </a:r>
            <a:r>
              <a:rPr>
                <a:latin typeface="Courier"/>
              </a:rPr>
              <a:t> df[[column]]</a:t>
            </a:r>
            <a:br/>
            <a:r>
              <a:rPr>
                <a:latin typeface="Courier"/>
              </a:rPr>
              <a:t>    counts </a:t>
            </a:r>
            <a:r>
              <a:rPr>
                <a:solidFill>
                  <a:srgbClr val="007020"/>
                </a:solidFill>
                <a:latin typeface="Courier"/>
              </a:rPr>
              <a:t>&lt;-</a:t>
            </a:r>
            <a:r>
              <a:rPr>
                <a:latin typeface="Courier"/>
              </a:rPr>
              <a:t> </a:t>
            </a:r>
            <a:r>
              <a:rPr>
                <a:solidFill>
                  <a:srgbClr val="06287E"/>
                </a:solidFill>
                <a:latin typeface="Courier"/>
              </a:rPr>
              <a:t>sort</a:t>
            </a:r>
            <a:r>
              <a:rPr>
                <a:latin typeface="Courier"/>
              </a:rPr>
              <a:t>(</a:t>
            </a:r>
            <a:r>
              <a:rPr>
                <a:solidFill>
                  <a:srgbClr val="06287E"/>
                </a:solidFill>
                <a:latin typeface="Courier"/>
              </a:rPr>
              <a:t>table</a:t>
            </a:r>
            <a:r>
              <a:rPr>
                <a:latin typeface="Courier"/>
              </a:rPr>
              <a:t>(values, </a:t>
            </a:r>
            <a:r>
              <a:rPr>
                <a:solidFill>
                  <a:srgbClr val="7D9029"/>
                </a:solidFill>
                <a:latin typeface="Courier"/>
              </a:rPr>
              <a:t>useNA =</a:t>
            </a:r>
            <a:r>
              <a:rPr>
                <a:latin typeface="Courier"/>
              </a:rPr>
              <a:t> </a:t>
            </a:r>
            <a:r>
              <a:rPr>
                <a:solidFill>
                  <a:srgbClr val="4070A0"/>
                </a:solidFill>
                <a:latin typeface="Courier"/>
              </a:rPr>
              <a:t>"ifany"</a:t>
            </a:r>
            <a:r>
              <a:rPr>
                <a:latin typeface="Courier"/>
              </a:rPr>
              <a:t>), </a:t>
            </a:r>
            <a:r>
              <a:rPr>
                <a:solidFill>
                  <a:srgbClr val="7D9029"/>
                </a:solidFill>
                <a:latin typeface="Courier"/>
              </a:rPr>
              <a:t>decreasing =</a:t>
            </a:r>
            <a:r>
              <a:rPr>
                <a:latin typeface="Courier"/>
              </a:rPr>
              <a:t> </a:t>
            </a:r>
            <a:r>
              <a:rPr>
                <a:solidFill>
                  <a:srgbClr val="880000"/>
                </a:solidFill>
                <a:latin typeface="Courier"/>
              </a:rPr>
              <a:t>TRUE</a:t>
            </a:r>
            <a:r>
              <a:rPr>
                <a:latin typeface="Courier"/>
              </a:rPr>
              <a:t>)</a:t>
            </a:r>
            <a:b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column   =</a:t>
            </a:r>
            <a:r>
              <a:rPr>
                <a:latin typeface="Courier"/>
              </a:rPr>
              <a:t> column,</a:t>
            </a:r>
            <a:br/>
            <a:r>
              <a:rPr>
                <a:latin typeface="Courier"/>
              </a:rPr>
              <a:t>      </a:t>
            </a:r>
            <a:r>
              <a:rPr>
                <a:solidFill>
                  <a:srgbClr val="7D9029"/>
                </a:solidFill>
                <a:latin typeface="Courier"/>
              </a:rPr>
              <a:t>blank    =</a:t>
            </a:r>
            <a:r>
              <a:rPr>
                <a:latin typeface="Courier"/>
              </a:rPr>
              <a:t> </a:t>
            </a:r>
            <a:r>
              <a:rPr>
                <a:solidFill>
                  <a:srgbClr val="06287E"/>
                </a:solidFill>
                <a:latin typeface="Courier"/>
              </a:rPr>
              <a:t>sum</a:t>
            </a:r>
            <a:r>
              <a:rPr>
                <a:latin typeface="Courier"/>
              </a:rPr>
              <a:t>(values </a:t>
            </a:r>
            <a:r>
              <a:rPr>
                <a:solidFill>
                  <a:srgbClr val="4070A0"/>
                </a:solidFill>
                <a:latin typeface="Courier"/>
              </a:rPr>
              <a:t>==</a:t>
            </a:r>
            <a:r>
              <a:rPr>
                <a:latin typeface="Courier"/>
              </a:rPr>
              <a:t> </a:t>
            </a:r>
            <a:r>
              <a:rPr>
                <a:solidFill>
                  <a:srgbClr val="4070A0"/>
                </a:solidFill>
                <a:latin typeface="Courier"/>
              </a:rPr>
              <a:t>""</a:t>
            </a:r>
            <a:r>
              <a:rPr>
                <a:latin typeface="Courier"/>
              </a:rPr>
              <a:t> </a:t>
            </a:r>
            <a:r>
              <a:rPr>
                <a:solidFill>
                  <a:srgbClr val="4070A0"/>
                </a:solidFill>
                <a:latin typeface="Courier"/>
              </a:rPr>
              <a:t>|</a:t>
            </a:r>
            <a:r>
              <a:rPr>
                <a:latin typeface="Courier"/>
              </a:rPr>
              <a:t> </a:t>
            </a:r>
            <a:r>
              <a:rPr>
                <a:solidFill>
                  <a:srgbClr val="06287E"/>
                </a:solidFill>
                <a:latin typeface="Courier"/>
              </a:rPr>
              <a:t>is.na</a:t>
            </a:r>
            <a:r>
              <a:rPr>
                <a:latin typeface="Courier"/>
              </a:rPr>
              <a:t>(values)),</a:t>
            </a:r>
            <a:br/>
            <a:r>
              <a:rPr>
                <a:latin typeface="Courier"/>
              </a:rPr>
              <a:t>      </a:t>
            </a:r>
            <a:r>
              <a:rPr>
                <a:solidFill>
                  <a:srgbClr val="7D9029"/>
                </a:solidFill>
                <a:latin typeface="Courier"/>
              </a:rPr>
              <a:t>distinct =</a:t>
            </a:r>
            <a:r>
              <a:rPr>
                <a:latin typeface="Courier"/>
              </a:rPr>
              <a:t> dplyr</a:t>
            </a:r>
            <a:r>
              <a:rPr>
                <a:solidFill>
                  <a:srgbClr val="4070A0"/>
                </a:solidFill>
                <a:latin typeface="Courier"/>
              </a:rPr>
              <a:t>::</a:t>
            </a:r>
            <a:r>
              <a:rPr>
                <a:solidFill>
                  <a:srgbClr val="06287E"/>
                </a:solidFill>
                <a:latin typeface="Courier"/>
              </a:rPr>
              <a:t>n_distinct</a:t>
            </a:r>
            <a:r>
              <a:rPr>
                <a:latin typeface="Courier"/>
              </a:rPr>
              <a:t>(values),</a:t>
            </a:r>
            <a:br/>
            <a:r>
              <a:rPr>
                <a:latin typeface="Courier"/>
              </a:rPr>
              <a:t>      </a:t>
            </a:r>
            <a:r>
              <a:rPr>
                <a:solidFill>
                  <a:srgbClr val="7D9029"/>
                </a:solidFill>
                <a:latin typeface="Courier"/>
              </a:rPr>
              <a:t>top      =</a:t>
            </a:r>
            <a:r>
              <a:rPr>
                <a:latin typeface="Courier"/>
              </a:rPr>
              <a:t> </a:t>
            </a:r>
            <a:r>
              <a:rPr>
                <a:solidFill>
                  <a:srgbClr val="06287E"/>
                </a:solidFill>
                <a:latin typeface="Courier"/>
              </a:rPr>
              <a:t>names</a:t>
            </a:r>
            <a:r>
              <a:rPr>
                <a:latin typeface="Courier"/>
              </a:rPr>
              <a:t>(counts)[</a:t>
            </a:r>
            <a:r>
              <a:rPr>
                <a:solidFill>
                  <a:srgbClr val="40A070"/>
                </a:solidFill>
                <a:latin typeface="Courier"/>
              </a:rPr>
              <a:t>1</a:t>
            </a:r>
            <a:r>
              <a:rPr>
                <a:latin typeface="Courier"/>
              </a:rPr>
              <a:t>],</a:t>
            </a:r>
            <a:br/>
            <a:r>
              <a:rPr>
                <a:latin typeface="Courier"/>
              </a:rPr>
              <a:t>      </a:t>
            </a:r>
            <a:r>
              <a:rPr>
                <a:solidFill>
                  <a:srgbClr val="7D9029"/>
                </a:solidFill>
                <a:latin typeface="Courier"/>
              </a:rPr>
              <a:t>top_n    =</a:t>
            </a:r>
            <a:r>
              <a:rPr>
                <a:latin typeface="Courier"/>
              </a:rPr>
              <a:t> </a:t>
            </a:r>
            <a:r>
              <a:rPr>
                <a:solidFill>
                  <a:srgbClr val="06287E"/>
                </a:solidFill>
                <a:latin typeface="Courier"/>
              </a:rPr>
              <a:t>as.integer</a:t>
            </a:r>
            <a:r>
              <a:rPr>
                <a:latin typeface="Courier"/>
              </a:rPr>
              <a:t>(counts[</a:t>
            </a:r>
            <a:r>
              <a:rPr>
                <a:solidFill>
                  <a:srgbClr val="40A070"/>
                </a:solidFill>
                <a:latin typeface="Courier"/>
              </a:rPr>
              <a:t>1</a:t>
            </a:r>
            <a:r>
              <a:rPr>
                <a:latin typeface="Courier"/>
              </a:rPr>
              <a:t>])</a:t>
            </a:r>
            <a:br/>
            <a:r>
              <a:rPr>
                <a:latin typeface="Courier"/>
              </a:rPr>
              <a:t>    )</a:t>
            </a:r>
            <a:br/>
            <a:r>
              <a:rPr>
                <a:latin typeface="Courier"/>
              </a:rPr>
              <a:t>  })</a:t>
            </a:r>
            <a:br/>
            <a:r>
              <a:rPr>
                <a:latin typeface="Courier"/>
              </a:rPr>
              <a:t>}</a:t>
            </a:r>
            <a:br/>
            <a:br/>
            <a:r>
              <a:rPr>
                <a:solidFill>
                  <a:srgbClr val="06287E"/>
                </a:solidFill>
                <a:latin typeface="Courier"/>
              </a:rPr>
              <a:t>print</a:t>
            </a:r>
            <a:r>
              <a:rPr>
                <a:latin typeface="Courier"/>
              </a:rPr>
              <a:t>(</a:t>
            </a:r>
            <a:r>
              <a:rPr>
                <a:solidFill>
                  <a:srgbClr val="06287E"/>
                </a:solidFill>
                <a:latin typeface="Courier"/>
              </a:rPr>
              <a:t>inventory</a:t>
            </a:r>
            <a:r>
              <a:rPr>
                <a:latin typeface="Courier"/>
              </a:rPr>
              <a:t>(raw), </a:t>
            </a:r>
            <a:r>
              <a:rPr>
                <a:solidFill>
                  <a:srgbClr val="7D9029"/>
                </a:solidFill>
                <a:latin typeface="Courier"/>
              </a:rPr>
              <a:t>n =</a:t>
            </a:r>
            <a:r>
              <a:rPr>
                <a:latin typeface="Courier"/>
              </a:rPr>
              <a:t> </a:t>
            </a:r>
            <a:r>
              <a:rPr>
                <a:solidFill>
                  <a:srgbClr val="880000"/>
                </a:solidFill>
                <a:latin typeface="Courier"/>
              </a:rPr>
              <a:t>Inf</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L’inventaire des colonnes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Colonne</a:t>
                      </a:r>
                    </a:p>
                  </a:txBody>
                  <a:tcPr/>
                </a:tc>
                <a:tc>
                  <a:txBody>
                    <a:bodyPr/>
                    <a:lstStyle/>
                    <a:p>
                      <a:pPr lvl="0" indent="0" marL="0">
                        <a:buNone/>
                      </a:pPr>
                      <a:r>
                        <a:rPr/>
                        <a:t>Vides</a:t>
                      </a:r>
                    </a:p>
                  </a:txBody>
                  <a:tcPr/>
                </a:tc>
                <a:tc>
                  <a:txBody>
                    <a:bodyPr/>
                    <a:lstStyle/>
                    <a:p>
                      <a:pPr lvl="0" indent="0" marL="0">
                        <a:buNone/>
                      </a:pPr>
                      <a:r>
                        <a:rPr/>
                        <a:t>Distinctes</a:t>
                      </a:r>
                    </a:p>
                  </a:txBody>
                  <a:tcPr/>
                </a:tc>
                <a:tc>
                  <a:txBody>
                    <a:bodyPr/>
                    <a:lstStyle/>
                    <a:p>
                      <a:pPr lvl="0" indent="0" marL="0">
                        <a:buNone/>
                      </a:pPr>
                      <a:r>
                        <a:rPr/>
                        <a:t>Remarque</a:t>
                      </a:r>
                    </a:p>
                  </a:txBody>
                  <a:tcPr/>
                </a:tc>
              </a:tr>
              <a:tr h="0">
                <a:tc>
                  <a:txBody>
                    <a:bodyPr/>
                    <a:lstStyle/>
                    <a:p>
                      <a:pPr lvl="0" indent="0" marL="0">
                        <a:buNone/>
                      </a:pPr>
                      <a:r>
                        <a:rPr/>
                        <a:t>age_months</a:t>
                      </a:r>
                    </a:p>
                  </a:txBody>
                </a:tc>
                <a:tc>
                  <a:txBody>
                    <a:bodyPr/>
                    <a:lstStyle/>
                    <a:p>
                      <a:pPr lvl="0" indent="0" marL="0">
                        <a:buNone/>
                      </a:pPr>
                      <a:r>
                        <a:rPr/>
                        <a:t>226</a:t>
                      </a:r>
                    </a:p>
                  </a:txBody>
                </a:tc>
                <a:tc>
                  <a:txBody>
                    <a:bodyPr/>
                    <a:lstStyle/>
                    <a:p>
                      <a:pPr lvl="0" indent="0" marL="0">
                        <a:buNone/>
                      </a:pPr>
                      <a:r>
                        <a:rPr/>
                        <a:t>55</a:t>
                      </a:r>
                    </a:p>
                  </a:txBody>
                </a:tc>
                <a:tc>
                  <a:txBody>
                    <a:bodyPr/>
                    <a:lstStyle/>
                    <a:p>
                      <a:pPr lvl="0" indent="0" marL="0">
                        <a:buNone/>
                      </a:pPr>
                      <a:r>
                        <a:rPr/>
                        <a:t>5,4 % de vides — la leçon 2 demande où</a:t>
                      </a:r>
                    </a:p>
                  </a:txBody>
                </a:tc>
              </a:tr>
              <a:tr h="0">
                <a:tc>
                  <a:txBody>
                    <a:bodyPr/>
                    <a:lstStyle/>
                    <a:p>
                      <a:pPr lvl="0" indent="0" marL="0">
                        <a:buNone/>
                      </a:pPr>
                      <a:r>
                        <a:rPr/>
                        <a:t>oedema</a:t>
                      </a:r>
                    </a:p>
                  </a:txBody>
                </a:tc>
                <a:tc>
                  <a:txBody>
                    <a:bodyPr/>
                    <a:lstStyle/>
                    <a:p>
                      <a:pPr lvl="0" indent="0" marL="0">
                        <a:buNone/>
                      </a:pPr>
                      <a:r>
                        <a:rPr/>
                        <a:t>44</a:t>
                      </a:r>
                    </a:p>
                  </a:txBody>
                </a:tc>
                <a:tc>
                  <a:txBody>
                    <a:bodyPr/>
                    <a:lstStyle/>
                    <a:p>
                      <a:pPr lvl="0" indent="0" marL="0">
                        <a:buNone/>
                      </a:pPr>
                      <a:r>
                        <a:rPr/>
                        <a:t>4</a:t>
                      </a:r>
                    </a:p>
                  </a:txBody>
                </a:tc>
                <a:tc>
                  <a:txBody>
                    <a:bodyPr/>
                    <a:lstStyle/>
                    <a:p>
                      <a:pPr lvl="0" indent="0" marL="0">
                        <a:buNone/>
                      </a:pPr>
                      <a:r>
                        <a:rPr/>
                        <a:t>quatre valeurs distinctes dans une colonne booléenne</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L’inventaire des colonnes</a:t>
            </a:r>
          </a:p>
        </p:txBody>
      </p:sp>
      <p:sp>
        <p:nvSpPr>
          <p:cNvPr id="3" name="Content Placeholder 2"/>
          <p:cNvSpPr>
            <a:spLocks noGrp="1"/>
          </p:cNvSpPr>
          <p:nvPr>
            <p:ph idx="1"/>
          </p:nvPr>
        </p:nvSpPr>
        <p:spPr/>
        <p:txBody>
          <a:bodyPr/>
          <a:lstStyle/>
          <a:p>
            <a:pPr lvl="0"/>
            <a:r>
              <a:rPr/>
              <a:t>Quatre valeurs distinctes dans une colonne booléenne — voilà le constat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sentinelles ne sont pas encore des valeurs manquantes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(raw[</a:t>
            </a:r>
            <a:r>
              <a:rPr>
                <a:solidFill>
                  <a:srgbClr val="4070A0"/>
                </a:solidFill>
                <a:latin typeface="Courier"/>
              </a:rPr>
              <a:t>"muac_mm"</a:t>
            </a:r>
            <a:r>
              <a:rPr>
                <a:latin typeface="Courier"/>
              </a:rPr>
              <a:t>].value_counts().head())</a:t>
            </a:r>
            <a:br/>
            <a:r>
              <a:rPr>
                <a:solidFill>
                  <a:srgbClr val="008000"/>
                </a:solidFill>
                <a:latin typeface="Courier"/>
              </a:rPr>
              <a:t>print</a:t>
            </a:r>
            <a:r>
              <a:rPr>
                <a:latin typeface="Courier"/>
              </a:rPr>
              <a:t>(</a:t>
            </a:r>
            <a:r>
              <a:rPr>
                <a:solidFill>
                  <a:srgbClr val="4070A0"/>
                </a:solidFill>
                <a:latin typeface="Courier"/>
              </a:rPr>
              <a:t>"rows coded -99:"</a:t>
            </a:r>
            <a:r>
              <a:rPr>
                <a:latin typeface="Courier"/>
              </a:rPr>
              <a:t>, </a:t>
            </a:r>
            <a:r>
              <a:rPr>
                <a:solidFill>
                  <a:srgbClr val="008000"/>
                </a:solidFill>
                <a:latin typeface="Courier"/>
              </a:rPr>
              <a:t>int</a:t>
            </a:r>
            <a:r>
              <a:rPr>
                <a:latin typeface="Courier"/>
              </a:rPr>
              <a:t>((raw[</a:t>
            </a:r>
            <a:r>
              <a:rPr>
                <a:solidFill>
                  <a:srgbClr val="4070A0"/>
                </a:solidFill>
                <a:latin typeface="Courier"/>
              </a:rPr>
              <a:t>"muac_mm"</a:t>
            </a:r>
            <a:r>
              <a:rPr>
                <a:latin typeface="Courier"/>
              </a:rPr>
              <a:t>] </a:t>
            </a:r>
            <a:r>
              <a:rPr>
                <a:solidFill>
                  <a:srgbClr val="666666"/>
                </a:solidFill>
                <a:latin typeface="Courier"/>
              </a:rPr>
              <a:t>==</a:t>
            </a:r>
            <a:r>
              <a:rPr>
                <a:latin typeface="Courier"/>
              </a:rPr>
              <a:t> </a:t>
            </a:r>
            <a:r>
              <a:rPr>
                <a:solidFill>
                  <a:srgbClr val="4070A0"/>
                </a:solidFill>
                <a:latin typeface="Courier"/>
              </a:rPr>
              <a:t>"-99"</a:t>
            </a:r>
            <a:r>
              <a:rPr>
                <a:latin typeface="Courier"/>
              </a:rPr>
              <a:t>).</a:t>
            </a:r>
            <a:r>
              <a:rPr>
                <a:solidFill>
                  <a:srgbClr val="008000"/>
                </a:solidFill>
                <a:latin typeface="Courier"/>
              </a:rPr>
              <a:t>sum</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sentinelles ne sont pas encore des valeurs manquantes — En R</a:t>
            </a:r>
          </a:p>
        </p:txBody>
      </p:sp>
      <p:sp>
        <p:nvSpPr>
          <p:cNvPr id="3" name="Content Placeholder 2"/>
          <p:cNvSpPr>
            <a:spLocks noGrp="1"/>
          </p:cNvSpPr>
          <p:nvPr>
            <p:ph idx="1"/>
          </p:nvPr>
        </p:nvSpPr>
        <p:spPr/>
        <p:txBody>
          <a:bodyPr/>
          <a:lstStyle/>
          <a:p>
            <a:pPr lvl="0" indent="0">
              <a:buNone/>
            </a:pPr>
            <a:r>
              <a:rPr>
                <a:latin typeface="Courier"/>
              </a:rPr>
              <a:t>raw </a:t>
            </a:r>
            <a:r>
              <a:rPr>
                <a:solidFill>
                  <a:srgbClr val="4070A0"/>
                </a:solidFill>
                <a:latin typeface="Courier"/>
              </a:rPr>
              <a:t>|&gt;</a:t>
            </a:r>
            <a:r>
              <a:rPr>
                <a:latin typeface="Courier"/>
              </a:rPr>
              <a:t> </a:t>
            </a:r>
            <a:r>
              <a:rPr>
                <a:solidFill>
                  <a:srgbClr val="06287E"/>
                </a:solidFill>
                <a:latin typeface="Courier"/>
              </a:rPr>
              <a:t>count</a:t>
            </a:r>
            <a:r>
              <a:rPr>
                <a:latin typeface="Courier"/>
              </a:rPr>
              <a:t>(muac_mm, </a:t>
            </a:r>
            <a:r>
              <a:rPr>
                <a:solidFill>
                  <a:srgbClr val="7D9029"/>
                </a:solidFill>
                <a:latin typeface="Courier"/>
              </a:rPr>
              <a:t>sort =</a:t>
            </a:r>
            <a:r>
              <a:rPr>
                <a:latin typeface="Courier"/>
              </a:rPr>
              <a:t> </a:t>
            </a:r>
            <a:r>
              <a:rPr>
                <a:solidFill>
                  <a:srgbClr val="880000"/>
                </a:solidFill>
                <a:latin typeface="Courier"/>
              </a:rPr>
              <a:t>TRUE</a:t>
            </a:r>
            <a:r>
              <a:rPr>
                <a:latin typeface="Courier"/>
              </a:rPr>
              <a:t>) </a:t>
            </a:r>
            <a:r>
              <a:rPr>
                <a:solidFill>
                  <a:srgbClr val="4070A0"/>
                </a:solidFill>
                <a:latin typeface="Courier"/>
              </a:rPr>
              <a:t>|&gt;</a:t>
            </a:r>
            <a:r>
              <a:rPr>
                <a:latin typeface="Courier"/>
              </a:rPr>
              <a:t> </a:t>
            </a:r>
            <a:r>
              <a:rPr>
                <a:solidFill>
                  <a:srgbClr val="06287E"/>
                </a:solidFill>
                <a:latin typeface="Courier"/>
              </a:rPr>
              <a:t>head</a:t>
            </a:r>
            <a:r>
              <a:rPr>
                <a:latin typeface="Courier"/>
              </a:rPr>
              <a:t>()</a:t>
            </a:r>
            <a:br/>
            <a:r>
              <a:rPr>
                <a:solidFill>
                  <a:srgbClr val="06287E"/>
                </a:solidFill>
                <a:latin typeface="Courier"/>
              </a:rPr>
              <a:t>sum</a:t>
            </a:r>
            <a:r>
              <a:rPr>
                <a:latin typeface="Courier"/>
              </a:rPr>
              <a:t>(raw</a:t>
            </a:r>
            <a:r>
              <a:rPr>
                <a:solidFill>
                  <a:srgbClr val="4070A0"/>
                </a:solidFill>
                <a:latin typeface="Courier"/>
              </a:rPr>
              <a:t>$</a:t>
            </a:r>
            <a:r>
              <a:rPr>
                <a:latin typeface="Courier"/>
              </a:rPr>
              <a:t>muac_mm </a:t>
            </a:r>
            <a:r>
              <a:rPr>
                <a:solidFill>
                  <a:srgbClr val="4070A0"/>
                </a:solidFill>
                <a:latin typeface="Courier"/>
              </a:rPr>
              <a:t>==</a:t>
            </a:r>
            <a:r>
              <a:rPr>
                <a:latin typeface="Courier"/>
              </a:rPr>
              <a:t> </a:t>
            </a:r>
            <a:r>
              <a:rPr>
                <a:solidFill>
                  <a:srgbClr val="4070A0"/>
                </a:solidFill>
                <a:latin typeface="Courier"/>
              </a:rPr>
              <a:t>"-99"</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clé en est-elle une ? — En Python</a:t>
            </a:r>
          </a:p>
        </p:txBody>
      </p:sp>
      <p:sp>
        <p:nvSpPr>
          <p:cNvPr id="3" name="Content Placeholder 2"/>
          <p:cNvSpPr>
            <a:spLocks noGrp="1"/>
          </p:cNvSpPr>
          <p:nvPr>
            <p:ph idx="1"/>
          </p:nvPr>
        </p:nvSpPr>
        <p:spPr/>
        <p:txBody>
          <a:bodyPr/>
          <a:lstStyle/>
          <a:p>
            <a:pPr lvl="0" indent="0">
              <a:buNone/>
            </a:pPr>
            <a:r>
              <a:rPr>
                <a:latin typeface="Courier"/>
              </a:rPr>
              <a:t>duplicated_ids </a:t>
            </a:r>
            <a:r>
              <a:rPr>
                <a:solidFill>
                  <a:srgbClr val="666666"/>
                </a:solidFill>
                <a:latin typeface="Courier"/>
              </a:rPr>
              <a:t>=</a:t>
            </a:r>
            <a:r>
              <a:rPr>
                <a:latin typeface="Courier"/>
              </a:rPr>
              <a:t> raw[</a:t>
            </a:r>
            <a:r>
              <a:rPr>
                <a:solidFill>
                  <a:srgbClr val="4070A0"/>
                </a:solidFill>
                <a:latin typeface="Courier"/>
              </a:rPr>
              <a:t>"child_id"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a:t>
            </a:r>
            <a:r>
              <a:rPr>
                <a:solidFill>
                  <a:srgbClr val="4070A0"/>
                </a:solidFill>
                <a:latin typeface="Courier"/>
              </a:rPr>
              <a:t>"rows sharing a child_id:"</a:t>
            </a:r>
            <a:r>
              <a:rPr>
                <a:latin typeface="Courier"/>
              </a:rPr>
              <a:t>, </a:t>
            </a:r>
            <a:r>
              <a:rPr>
                <a:solidFill>
                  <a:srgbClr val="008000"/>
                </a:solidFill>
                <a:latin typeface="Courier"/>
              </a:rPr>
              <a:t>int</a:t>
            </a:r>
            <a:r>
              <a:rPr>
                <a:latin typeface="Courier"/>
              </a:rPr>
              <a:t>(duplicated_ids.</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4070A0"/>
                </a:solidFill>
                <a:latin typeface="Courier"/>
              </a:rPr>
              <a:t>"distinct ids involved:"</a:t>
            </a:r>
            <a:r>
              <a:rPr>
                <a:latin typeface="Courier"/>
              </a:rPr>
              <a:t>, raw.loc[duplicated_ids, </a:t>
            </a:r>
            <a:r>
              <a:rPr>
                <a:solidFill>
                  <a:srgbClr val="4070A0"/>
                </a:solidFill>
                <a:latin typeface="Courier"/>
              </a:rPr>
              <a:t>"child_id"</a:t>
            </a:r>
            <a:r>
              <a:rPr>
                <a:latin typeface="Courier"/>
              </a:rPr>
              <a:t>].nunique())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clé en est-elle une ? — En R</a:t>
            </a:r>
          </a:p>
        </p:txBody>
      </p:sp>
      <p:sp>
        <p:nvSpPr>
          <p:cNvPr id="3" name="Content Placeholder 2"/>
          <p:cNvSpPr>
            <a:spLocks noGrp="1"/>
          </p:cNvSpPr>
          <p:nvPr>
            <p:ph idx="1"/>
          </p:nvPr>
        </p:nvSpPr>
        <p:spPr/>
        <p:txBody>
          <a:bodyPr/>
          <a:lstStyle/>
          <a:p>
            <a:pPr lvl="0" indent="0">
              <a:buNone/>
            </a:pPr>
            <a:r>
              <a:rPr>
                <a:latin typeface="Courier"/>
              </a:rPr>
              <a:t>raw </a:t>
            </a:r>
            <a:r>
              <a:rPr>
                <a:solidFill>
                  <a:srgbClr val="4070A0"/>
                </a:solidFill>
                <a:latin typeface="Courier"/>
              </a:rPr>
              <a:t>|&gt;</a:t>
            </a:r>
            <a:br/>
            <a:r>
              <a:rPr>
                <a:latin typeface="Courier"/>
              </a:rPr>
              <a:t>  </a:t>
            </a:r>
            <a:r>
              <a:rPr>
                <a:solidFill>
                  <a:srgbClr val="06287E"/>
                </a:solidFill>
                <a:latin typeface="Courier"/>
              </a:rPr>
              <a:t>group_by</a:t>
            </a:r>
            <a:r>
              <a:rPr>
                <a:latin typeface="Courier"/>
              </a:rPr>
              <a:t>(child_id)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n</a:t>
            </a:r>
            <a:r>
              <a:rPr>
                <a:latin typeface="Courier"/>
              </a:rPr>
              <a:t>() </a:t>
            </a:r>
            <a:r>
              <a:rPr>
                <a:solidFill>
                  <a:srgbClr val="4070A0"/>
                </a:solidFill>
                <a:latin typeface="Courier"/>
              </a:rPr>
              <a:t>&gt;</a:t>
            </a:r>
            <a:r>
              <a:rPr>
                <a:latin typeface="Courier"/>
              </a:rPr>
              <a:t> </a:t>
            </a:r>
            <a:r>
              <a:rPr>
                <a:solidFill>
                  <a:srgbClr val="40A070"/>
                </a:solidFill>
                <a:latin typeface="Courier"/>
              </a:rPr>
              <a:t>1</a:t>
            </a:r>
            <a:r>
              <a:rPr>
                <a:latin typeface="Courier"/>
              </a:rPr>
              <a:t>) </a:t>
            </a:r>
            <a:r>
              <a:rPr>
                <a:solidFill>
                  <a:srgbClr val="4070A0"/>
                </a:solidFill>
                <a:latin typeface="Courier"/>
              </a:rPr>
              <a:t>|&gt;</a:t>
            </a:r>
            <a:br/>
            <a:r>
              <a:rPr>
                <a:latin typeface="Courier"/>
              </a:rPr>
              <a:t>  </a:t>
            </a:r>
            <a:r>
              <a:rPr>
                <a:solidFill>
                  <a:srgbClr val="06287E"/>
                </a:solidFill>
                <a:latin typeface="Courier"/>
              </a:rPr>
              <a:t>ungroup</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rows =</a:t>
            </a:r>
            <a:r>
              <a:rPr>
                <a:latin typeface="Courier"/>
              </a:rPr>
              <a:t> </a:t>
            </a:r>
            <a:r>
              <a:rPr>
                <a:solidFill>
                  <a:srgbClr val="06287E"/>
                </a:solidFill>
                <a:latin typeface="Courier"/>
              </a:rPr>
              <a:t>n</a:t>
            </a:r>
            <a:r>
              <a:rPr>
                <a:latin typeface="Courier"/>
              </a:rPr>
              <a:t>(), </a:t>
            </a:r>
            <a:r>
              <a:rPr>
                <a:solidFill>
                  <a:srgbClr val="7D9029"/>
                </a:solidFill>
                <a:latin typeface="Courier"/>
              </a:rPr>
              <a:t>ids =</a:t>
            </a:r>
            <a:r>
              <a:rPr>
                <a:latin typeface="Courier"/>
              </a:rPr>
              <a:t> </a:t>
            </a:r>
            <a:r>
              <a:rPr>
                <a:solidFill>
                  <a:srgbClr val="06287E"/>
                </a:solidFill>
                <a:latin typeface="Courier"/>
              </a:rPr>
              <a:t>n_distinct</a:t>
            </a:r>
            <a:r>
              <a:rPr>
                <a:latin typeface="Courier"/>
              </a:rPr>
              <a:t>(child_id))</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bornes, avant de croire un résumé — En Python</a:t>
            </a:r>
          </a:p>
        </p:txBody>
      </p:sp>
      <p:sp>
        <p:nvSpPr>
          <p:cNvPr id="3" name="Content Placeholder 2"/>
          <p:cNvSpPr>
            <a:spLocks noGrp="1"/>
          </p:cNvSpPr>
          <p:nvPr>
            <p:ph idx="1"/>
          </p:nvPr>
        </p:nvSpPr>
        <p:spPr/>
        <p:txBody>
          <a:bodyPr/>
          <a:lstStyle/>
          <a:p>
            <a:pPr lvl="0" indent="0">
              <a:buNone/>
            </a:pPr>
            <a:r>
              <a:rPr>
                <a:latin typeface="Courier"/>
              </a:rPr>
              <a:t>muac </a:t>
            </a:r>
            <a:r>
              <a:rPr>
                <a:solidFill>
                  <a:srgbClr val="666666"/>
                </a:solidFill>
                <a:latin typeface="Courier"/>
              </a:rPr>
              <a:t>=</a:t>
            </a:r>
            <a:r>
              <a:rPr>
                <a:latin typeface="Courier"/>
              </a:rPr>
              <a:t> pd.to_numeric(raw[</a:t>
            </a:r>
            <a:r>
              <a:rPr>
                <a:solidFill>
                  <a:srgbClr val="4070A0"/>
                </a:solidFill>
                <a:latin typeface="Courier"/>
              </a:rPr>
              <a:t>"muac_mm"</a:t>
            </a:r>
            <a:r>
              <a:rPr>
                <a:latin typeface="Courier"/>
              </a:rPr>
              <a:t>], errors</a:t>
            </a:r>
            <a:r>
              <a:rPr>
                <a:solidFill>
                  <a:srgbClr val="666666"/>
                </a:solidFill>
                <a:latin typeface="Courier"/>
              </a:rPr>
              <a:t>=</a:t>
            </a:r>
            <a:r>
              <a:rPr>
                <a:solidFill>
                  <a:srgbClr val="4070A0"/>
                </a:solidFill>
                <a:latin typeface="Courier"/>
              </a:rPr>
              <a:t>"coerce"</a:t>
            </a:r>
            <a:r>
              <a:rPr>
                <a:latin typeface="Courier"/>
              </a:rPr>
              <a:t>)</a:t>
            </a:r>
            <a:br/>
            <a:r>
              <a:rPr>
                <a:latin typeface="Courier"/>
              </a:rPr>
              <a:t>muac </a:t>
            </a:r>
            <a:r>
              <a:rPr>
                <a:solidFill>
                  <a:srgbClr val="666666"/>
                </a:solidFill>
                <a:latin typeface="Courier"/>
              </a:rPr>
              <a:t>=</a:t>
            </a:r>
            <a:r>
              <a:rPr>
                <a:latin typeface="Courier"/>
              </a:rPr>
              <a:t> muac.where(muac </a:t>
            </a:r>
            <a:r>
              <a:rPr>
                <a:solidFill>
                  <a:srgbClr val="666666"/>
                </a:solidFill>
                <a:latin typeface="Courier"/>
              </a:rPr>
              <a:t>!=</a:t>
            </a:r>
            <a:r>
              <a:rPr>
                <a:latin typeface="Courier"/>
              </a:rPr>
              <a:t> </a:t>
            </a:r>
            <a:r>
              <a:rPr>
                <a:solidFill>
                  <a:srgbClr val="666666"/>
                </a:solidFill>
                <a:latin typeface="Courier"/>
              </a:rPr>
              <a:t>-</a:t>
            </a:r>
            <a:r>
              <a:rPr>
                <a:solidFill>
                  <a:srgbClr val="40A070"/>
                </a:solidFill>
                <a:latin typeface="Courier"/>
              </a:rPr>
              <a:t>99</a:t>
            </a:r>
            <a:r>
              <a:rPr>
                <a:latin typeface="Courier"/>
              </a:rPr>
              <a:t>)</a:t>
            </a:r>
            <a:br/>
            <a:br/>
            <a:r>
              <a:rPr>
                <a:solidFill>
                  <a:srgbClr val="008000"/>
                </a:solidFill>
                <a:latin typeface="Courier"/>
              </a:rPr>
              <a:t>print</a:t>
            </a:r>
            <a:r>
              <a:rPr>
                <a:latin typeface="Courier"/>
              </a:rPr>
              <a:t>(muac.describe())</a:t>
            </a:r>
            <a:br/>
            <a:r>
              <a:rPr>
                <a:solidFill>
                  <a:srgbClr val="008000"/>
                </a:solidFill>
                <a:latin typeface="Courier"/>
              </a:rPr>
              <a:t>print</a:t>
            </a:r>
            <a:r>
              <a:rPr>
                <a:latin typeface="Courier"/>
              </a:rPr>
              <a:t>(muac.nsmallest(</a:t>
            </a:r>
            <a:r>
              <a:rPr>
                <a:solidFill>
                  <a:srgbClr val="40A070"/>
                </a:solidFill>
                <a:latin typeface="Courier"/>
              </a:rPr>
              <a:t>10</a:t>
            </a:r>
            <a:r>
              <a:rPr>
                <a:latin typeface="Courier"/>
              </a:rPr>
              <a:t>).tolist())</a:t>
            </a:r>
            <a:br/>
            <a:r>
              <a:rPr>
                <a:solidFill>
                  <a:srgbClr val="008000"/>
                </a:solidFill>
                <a:latin typeface="Courier"/>
              </a:rPr>
              <a:t>print</a:t>
            </a:r>
            <a:r>
              <a:rPr>
                <a:latin typeface="Courier"/>
              </a:rPr>
              <a:t>(muac.nlargest(</a:t>
            </a:r>
            <a:r>
              <a:rPr>
                <a:solidFill>
                  <a:srgbClr val="40A070"/>
                </a:solidFill>
                <a:latin typeface="Courier"/>
              </a:rPr>
              <a:t>10</a:t>
            </a:r>
            <a:r>
              <a:rPr>
                <a:latin typeface="Courier"/>
              </a:rPr>
              <a:t>).tolist())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bornes, avant de croire un résumé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suppressWarnings</a:t>
            </a:r>
            <a:r>
              <a:rPr>
                <a:latin typeface="Courier"/>
              </a:rPr>
              <a:t>(</a:t>
            </a:r>
            <a:r>
              <a:rPr>
                <a:solidFill>
                  <a:srgbClr val="06287E"/>
                </a:solidFill>
                <a:latin typeface="Courier"/>
              </a:rPr>
              <a:t>as.numeric</a:t>
            </a:r>
            <a:r>
              <a:rPr>
                <a:latin typeface="Courier"/>
              </a:rPr>
              <a:t>(raw</a:t>
            </a:r>
            <a:r>
              <a:rPr>
                <a:solidFill>
                  <a:srgbClr val="4070A0"/>
                </a:solidFill>
                <a:latin typeface="Courier"/>
              </a:rPr>
              <a:t>$</a:t>
            </a:r>
            <a:r>
              <a:rPr>
                <a:latin typeface="Courier"/>
              </a:rPr>
              <a:t>muac_mm))</a:t>
            </a:r>
            <a:br/>
            <a:r>
              <a:rPr>
                <a:latin typeface="Courier"/>
              </a:rPr>
              <a:t>muac[muac </a:t>
            </a:r>
            <a:r>
              <a:rPr>
                <a:solidFill>
                  <a:srgbClr val="4070A0"/>
                </a:solidFill>
                <a:latin typeface="Courier"/>
              </a:rPr>
              <a:t>==</a:t>
            </a:r>
            <a:r>
              <a:rPr>
                <a:latin typeface="Courier"/>
              </a:rPr>
              <a:t> </a:t>
            </a:r>
            <a:r>
              <a:rPr>
                <a:solidFill>
                  <a:srgbClr val="4070A0"/>
                </a:solidFill>
                <a:latin typeface="Courier"/>
              </a:rPr>
              <a:t>-</a:t>
            </a:r>
            <a:r>
              <a:rPr>
                <a:solidFill>
                  <a:srgbClr val="40A070"/>
                </a:solidFill>
                <a:latin typeface="Courier"/>
              </a:rPr>
              <a:t>99</a:t>
            </a:r>
            <a:r>
              <a:rPr>
                <a:latin typeface="Courier"/>
              </a:rPr>
              <a:t>] </a:t>
            </a:r>
            <a:r>
              <a:rPr>
                <a:solidFill>
                  <a:srgbClr val="007020"/>
                </a:solidFill>
                <a:latin typeface="Courier"/>
              </a:rPr>
              <a:t>&lt;-</a:t>
            </a:r>
            <a:r>
              <a:rPr>
                <a:latin typeface="Courier"/>
              </a:rPr>
              <a:t> </a:t>
            </a:r>
            <a:r>
              <a:rPr>
                <a:solidFill>
                  <a:srgbClr val="880000"/>
                </a:solidFill>
                <a:latin typeface="Courier"/>
              </a:rPr>
              <a:t>NA</a:t>
            </a:r>
            <a:br/>
            <a:br/>
            <a:r>
              <a:rPr>
                <a:solidFill>
                  <a:srgbClr val="06287E"/>
                </a:solidFill>
                <a:latin typeface="Courier"/>
              </a:rPr>
              <a:t>summary</a:t>
            </a:r>
            <a:r>
              <a:rPr>
                <a:latin typeface="Courier"/>
              </a:rPr>
              <a:t>(muac)</a:t>
            </a:r>
            <a:br/>
            <a:r>
              <a:rPr>
                <a:solidFill>
                  <a:srgbClr val="06287E"/>
                </a:solidFill>
                <a:latin typeface="Courier"/>
              </a:rPr>
              <a:t>head</a:t>
            </a:r>
            <a:r>
              <a:rPr>
                <a:latin typeface="Courier"/>
              </a:rPr>
              <a:t>(</a:t>
            </a:r>
            <a:r>
              <a:rPr>
                <a:solidFill>
                  <a:srgbClr val="06287E"/>
                </a:solidFill>
                <a:latin typeface="Courier"/>
              </a:rPr>
              <a:t>sort</a:t>
            </a:r>
            <a:r>
              <a:rPr>
                <a:latin typeface="Courier"/>
              </a:rPr>
              <a:t>(muac), </a:t>
            </a:r>
            <a:r>
              <a:rPr>
                <a:solidFill>
                  <a:srgbClr val="40A070"/>
                </a:solidFill>
                <a:latin typeface="Courier"/>
              </a:rPr>
              <a:t>10</a:t>
            </a:r>
            <a:r>
              <a:rPr>
                <a:latin typeface="Courier"/>
              </a:rPr>
              <a:t>)</a:t>
            </a:r>
            <a:br/>
            <a:r>
              <a:rPr>
                <a:solidFill>
                  <a:srgbClr val="06287E"/>
                </a:solidFill>
                <a:latin typeface="Courier"/>
              </a:rPr>
              <a:t>head</a:t>
            </a:r>
            <a:r>
              <a:rPr>
                <a:latin typeface="Courier"/>
              </a:rPr>
              <a:t>(</a:t>
            </a:r>
            <a:r>
              <a:rPr>
                <a:solidFill>
                  <a:srgbClr val="06287E"/>
                </a:solidFill>
                <a:latin typeface="Courier"/>
              </a:rPr>
              <a:t>sort</a:t>
            </a:r>
            <a:r>
              <a:rPr>
                <a:latin typeface="Courier"/>
              </a:rPr>
              <a:t>(muac, </a:t>
            </a:r>
            <a:r>
              <a:rPr>
                <a:solidFill>
                  <a:srgbClr val="7D9029"/>
                </a:solidFill>
                <a:latin typeface="Courier"/>
              </a:rPr>
              <a:t>decreasing =</a:t>
            </a:r>
            <a:r>
              <a:rPr>
                <a:latin typeface="Courier"/>
              </a:rPr>
              <a:t> </a:t>
            </a:r>
            <a:r>
              <a:rPr>
                <a:solidFill>
                  <a:srgbClr val="880000"/>
                </a:solidFill>
                <a:latin typeface="Courier"/>
              </a:rPr>
              <a:t>TRUE</a:t>
            </a:r>
            <a:r>
              <a:rPr>
                <a:latin typeface="Courier"/>
              </a:rPr>
              <a:t>), </a:t>
            </a:r>
            <a:r>
              <a:rPr>
                <a:solidFill>
                  <a:srgbClr val="40A070"/>
                </a:solidFill>
                <a:latin typeface="Courier"/>
              </a:rPr>
              <a:t>10</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bornes, avant de croire un résumé</a:t>
            </a:r>
          </a:p>
        </p:txBody>
      </p:sp>
      <p:sp>
        <p:nvSpPr>
          <p:cNvPr id="3" name="Content Placeholder 2"/>
          <p:cNvSpPr>
            <a:spLocks noGrp="1"/>
          </p:cNvSpPr>
          <p:nvPr>
            <p:ph idx="1"/>
          </p:nvPr>
        </p:nvSpPr>
        <p:spPr/>
        <p:txBody>
          <a:bodyPr/>
          <a:lstStyle/>
          <a:p>
            <a:pPr lvl="0"/>
            <a:r>
              <a:rPr/>
              <a:t>Les sept premières sont des centimètres jamais convertis — un PB de 13,4 cm</a:t>
            </a:r>
          </a:p>
          <a:p>
            <a:pPr lvl="0"/>
            <a:r>
              <a:rPr/>
              <a:t>Regardez toujours les dix plus petites et les dix plus grandes valeurs de toute colonne de mesure — Cela coûte une…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 le profil à côté des données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r>
              <a:rPr b="1">
                <a:solidFill>
                  <a:srgbClr val="008000"/>
                </a:solidFill>
                <a:latin typeface="Courier"/>
              </a:rPr>
              <a:t>import</a:t>
            </a:r>
            <a:r>
              <a:rPr>
                <a:latin typeface="Courier"/>
              </a:rPr>
              <a:t> json</a:t>
            </a:r>
            <a:br/>
            <a:br/>
            <a:r>
              <a:rPr>
                <a:latin typeface="Courier"/>
              </a:rPr>
              <a:t>profile </a:t>
            </a:r>
            <a:r>
              <a:rPr>
                <a:solidFill>
                  <a:srgbClr val="666666"/>
                </a:solidFill>
                <a:latin typeface="Courier"/>
              </a:rPr>
              <a:t>=</a:t>
            </a:r>
            <a:r>
              <a:rPr>
                <a:latin typeface="Courier"/>
              </a:rPr>
              <a:t> {</a:t>
            </a:r>
            <a:br/>
            <a:r>
              <a:rPr>
                <a:latin typeface="Courier"/>
              </a:rPr>
              <a:t>    </a:t>
            </a:r>
            <a:r>
              <a:rPr>
                <a:solidFill>
                  <a:srgbClr val="4070A0"/>
                </a:solidFill>
                <a:latin typeface="Courier"/>
              </a:rPr>
              <a:t>"file"</a:t>
            </a:r>
            <a:r>
              <a:rPr>
                <a:latin typeface="Courier"/>
              </a:rPr>
              <a:t>: PATH,</a:t>
            </a:r>
            <a:br/>
            <a:r>
              <a:rPr>
                <a:latin typeface="Courier"/>
              </a:rPr>
              <a:t>    </a:t>
            </a:r>
            <a:r>
              <a:rPr>
                <a:solidFill>
                  <a:srgbClr val="4070A0"/>
                </a:solidFill>
                <a:latin typeface="Courier"/>
              </a:rPr>
              <a:t>"rows"</a:t>
            </a:r>
            <a:r>
              <a:rPr>
                <a:latin typeface="Courier"/>
              </a:rPr>
              <a:t>: </a:t>
            </a:r>
            <a:r>
              <a:rPr>
                <a:solidFill>
                  <a:srgbClr val="008000"/>
                </a:solidFill>
                <a:latin typeface="Courier"/>
              </a:rPr>
              <a:t>len</a:t>
            </a:r>
            <a:r>
              <a:rPr>
                <a:latin typeface="Courier"/>
              </a:rPr>
              <a:t>(raw),</a:t>
            </a:r>
            <a:br/>
            <a:r>
              <a:rPr>
                <a:latin typeface="Courier"/>
              </a:rPr>
              <a:t>    </a:t>
            </a:r>
            <a:r>
              <a:rPr>
                <a:solidFill>
                  <a:srgbClr val="4070A0"/>
                </a:solidFill>
                <a:latin typeface="Courier"/>
              </a:rPr>
              <a:t>"columns"</a:t>
            </a:r>
            <a:r>
              <a:rPr>
                <a:latin typeface="Courier"/>
              </a:rPr>
              <a:t>: </a:t>
            </a:r>
            <a:r>
              <a:rPr>
                <a:solidFill>
                  <a:srgbClr val="008000"/>
                </a:solidFill>
                <a:latin typeface="Courier"/>
              </a:rPr>
              <a:t>list</a:t>
            </a:r>
            <a:r>
              <a:rPr>
                <a:latin typeface="Courier"/>
              </a:rPr>
              <a:t>(raw.columns),</a:t>
            </a:r>
            <a:br/>
            <a:r>
              <a:rPr>
                <a:latin typeface="Courier"/>
              </a:rPr>
              <a:t>    </a:t>
            </a:r>
            <a:r>
              <a:rPr>
                <a:solidFill>
                  <a:srgbClr val="4070A0"/>
                </a:solidFill>
                <a:latin typeface="Courier"/>
              </a:rPr>
              <a:t>"blank_by_column"</a:t>
            </a:r>
            <a:r>
              <a:rPr>
                <a:latin typeface="Courier"/>
              </a:rPr>
              <a:t>: {c: </a:t>
            </a:r>
            <a:r>
              <a:rPr>
                <a:solidFill>
                  <a:srgbClr val="008000"/>
                </a:solidFill>
                <a:latin typeface="Courier"/>
              </a:rPr>
              <a:t>int</a:t>
            </a:r>
            <a:r>
              <a:rPr>
                <a:latin typeface="Courier"/>
              </a:rPr>
              <a:t>((raw[c] </a:t>
            </a:r>
            <a:r>
              <a:rPr>
                <a:solidFill>
                  <a:srgbClr val="666666"/>
                </a:solidFill>
                <a:latin typeface="Courier"/>
              </a:rPr>
              <a:t>==</a:t>
            </a:r>
            <a:r>
              <a:rPr>
                <a:latin typeface="Courier"/>
              </a:rPr>
              <a:t> </a:t>
            </a:r>
            <a:r>
              <a:rPr>
                <a:solidFill>
                  <a:srgbClr val="4070A0"/>
                </a:solidFill>
                <a:latin typeface="Courier"/>
              </a:rPr>
              <a:t>""</a:t>
            </a:r>
            <a:r>
              <a:rPr>
                <a:latin typeface="Courier"/>
              </a:rPr>
              <a:t>).</a:t>
            </a:r>
            <a:r>
              <a:rPr>
                <a:solidFill>
                  <a:srgbClr val="008000"/>
                </a:solidFill>
                <a:latin typeface="Courier"/>
              </a:rPr>
              <a:t>sum</a:t>
            </a:r>
            <a:r>
              <a:rPr>
                <a:latin typeface="Courier"/>
              </a:rPr>
              <a:t>()) </a:t>
            </a:r>
            <a:r>
              <a:rPr b="1">
                <a:solidFill>
                  <a:srgbClr val="007020"/>
                </a:solidFill>
                <a:latin typeface="Courier"/>
              </a:rPr>
              <a:t>for</a:t>
            </a:r>
            <a:r>
              <a:rPr>
                <a:latin typeface="Courier"/>
              </a:rPr>
              <a:t> c </a:t>
            </a:r>
            <a:r>
              <a:rPr b="1">
                <a:solidFill>
                  <a:srgbClr val="007020"/>
                </a:solidFill>
                <a:latin typeface="Courier"/>
              </a:rPr>
              <a:t>in</a:t>
            </a:r>
            <a:r>
              <a:rPr>
                <a:latin typeface="Courier"/>
              </a:rPr>
              <a:t> raw.columns},</a:t>
            </a:r>
            <a:br/>
            <a:r>
              <a:rPr>
                <a:latin typeface="Courier"/>
              </a:rPr>
              <a:t>    </a:t>
            </a:r>
            <a:r>
              <a:rPr>
                <a:solidFill>
                  <a:srgbClr val="4070A0"/>
                </a:solidFill>
                <a:latin typeface="Courier"/>
              </a:rPr>
              <a:t>"distinct_by_column"</a:t>
            </a:r>
            <a:r>
              <a:rPr>
                <a:latin typeface="Courier"/>
              </a:rPr>
              <a:t>: {c: </a:t>
            </a:r>
            <a:r>
              <a:rPr>
                <a:solidFill>
                  <a:srgbClr val="008000"/>
                </a:solidFill>
                <a:latin typeface="Courier"/>
              </a:rPr>
              <a:t>int</a:t>
            </a:r>
            <a:r>
              <a:rPr>
                <a:latin typeface="Courier"/>
              </a:rPr>
              <a:t>(raw[c].nunique()) </a:t>
            </a:r>
            <a:r>
              <a:rPr b="1">
                <a:solidFill>
                  <a:srgbClr val="007020"/>
                </a:solidFill>
                <a:latin typeface="Courier"/>
              </a:rPr>
              <a:t>for</a:t>
            </a:r>
            <a:r>
              <a:rPr>
                <a:latin typeface="Courier"/>
              </a:rPr>
              <a:t> c </a:t>
            </a:r>
            <a:r>
              <a:rPr b="1">
                <a:solidFill>
                  <a:srgbClr val="007020"/>
                </a:solidFill>
                <a:latin typeface="Courier"/>
              </a:rPr>
              <a:t>in</a:t>
            </a:r>
            <a:r>
              <a:rPr>
                <a:latin typeface="Courier"/>
              </a:rPr>
              <a:t> raw.columns},</a:t>
            </a:r>
            <a:br/>
            <a:r>
              <a:rPr>
                <a:latin typeface="Courier"/>
              </a:rPr>
              <a:t>    </a:t>
            </a:r>
            <a:r>
              <a:rPr>
                <a:solidFill>
                  <a:srgbClr val="4070A0"/>
                </a:solidFill>
                <a:latin typeface="Courier"/>
              </a:rPr>
              <a:t>"duplicate_key_rows"</a:t>
            </a:r>
            <a:r>
              <a:rPr>
                <a:latin typeface="Courier"/>
              </a:rPr>
              <a:t>: </a:t>
            </a:r>
            <a:r>
              <a:rPr>
                <a:solidFill>
                  <a:srgbClr val="008000"/>
                </a:solidFill>
                <a:latin typeface="Courier"/>
              </a:rPr>
              <a:t>int</a:t>
            </a:r>
            <a:r>
              <a:rPr>
                <a:latin typeface="Courier"/>
              </a:rPr>
              <a:t>(raw[</a:t>
            </a:r>
            <a:r>
              <a:rPr>
                <a:solidFill>
                  <a:srgbClr val="4070A0"/>
                </a:solidFill>
                <a:latin typeface="Courier"/>
              </a:rPr>
              <a:t>"child_id"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"categorical_values"</a:t>
            </a:r>
            <a:r>
              <a:rPr>
                <a:latin typeface="Courier"/>
              </a:rPr>
              <a:t>: {</a:t>
            </a:r>
            <a:br/>
            <a:r>
              <a:rPr>
                <a:latin typeface="Courier"/>
              </a:rPr>
              <a:t>        c: </a:t>
            </a:r>
            <a:r>
              <a:rPr>
                <a:solidFill>
                  <a:srgbClr val="008000"/>
                </a:solidFill>
                <a:latin typeface="Courier"/>
              </a:rPr>
              <a:t>sorted</a:t>
            </a:r>
            <a:r>
              <a:rPr>
                <a:latin typeface="Courier"/>
              </a:rPr>
              <a:t>(raw[c].unique().tolist())</a:t>
            </a:r>
            <a:br/>
            <a:r>
              <a:rPr>
                <a:latin typeface="Courier"/>
              </a:rPr>
              <a:t>        </a:t>
            </a:r>
            <a:r>
              <a:rPr b="1">
                <a:solidFill>
                  <a:srgbClr val="007020"/>
                </a:solidFill>
                <a:latin typeface="Courier"/>
              </a:rPr>
              <a:t>for</a:t>
            </a:r>
            <a:r>
              <a:rPr>
                <a:latin typeface="Courier"/>
              </a:rPr>
              <a:t> c </a:t>
            </a:r>
            <a:r>
              <a:rPr b="1">
                <a:solidFill>
                  <a:srgbClr val="007020"/>
                </a:solidFill>
                <a:latin typeface="Courier"/>
              </a:rPr>
              <a:t>in</a:t>
            </a:r>
            <a:r>
              <a:rPr>
                <a:latin typeface="Courier"/>
              </a:rPr>
              <a:t> [</a:t>
            </a:r>
            <a:r>
              <a:rPr>
                <a:solidFill>
                  <a:srgbClr val="4070A0"/>
                </a:solidFill>
                <a:latin typeface="Courier"/>
              </a:rPr>
              <a:t>"commune"</a:t>
            </a:r>
            <a:r>
              <a:rPr>
                <a:latin typeface="Courier"/>
              </a:rPr>
              <a:t>, </a:t>
            </a:r>
            <a:r>
              <a:rPr>
                <a:solidFill>
                  <a:srgbClr val="4070A0"/>
                </a:solidFill>
                <a:latin typeface="Courier"/>
              </a:rPr>
              <a:t>"sex"</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latin typeface="Courier"/>
              </a:rPr>
              <a:t>    },</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 le profil à côté des données — En Python (suite)</a:t>
            </a:r>
          </a:p>
        </p:txBody>
      </p:sp>
      <p:sp>
        <p:nvSpPr>
          <p:cNvPr id="3" name="Content Placeholder 2"/>
          <p:cNvSpPr>
            <a:spLocks noGrp="1"/>
          </p:cNvSpPr>
          <p:nvPr>
            <p:ph idx="1"/>
          </p:nvPr>
        </p:nvSpPr>
        <p:spPr/>
        <p:txBody>
          <a:bodyPr/>
          <a:lstStyle/>
          <a:p>
            <a:pPr lvl="0" indent="0">
              <a:buNone/>
            </a:pPr>
            <a:r>
              <a:rPr>
                <a:latin typeface="Courier"/>
              </a:rPr>
              <a:t>Path(</a:t>
            </a:r>
            <a:r>
              <a:rPr>
                <a:solidFill>
                  <a:srgbClr val="4070A0"/>
                </a:solidFill>
                <a:latin typeface="Courier"/>
              </a:rPr>
              <a:t>"outputs/profiles"</a:t>
            </a:r>
            <a:r>
              <a:rPr>
                <a:latin typeface="Courier"/>
              </a:rPr>
              <a:t>).mkdir(parents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Path(</a:t>
            </a:r>
            <a:r>
              <a:rPr>
                <a:solidFill>
                  <a:srgbClr val="4070A0"/>
                </a:solidFill>
                <a:latin typeface="Courier"/>
              </a:rPr>
              <a:t>"outputs/profiles/muac-2024-q4.json"</a:t>
            </a:r>
            <a:r>
              <a:rPr>
                <a:latin typeface="Courier"/>
              </a:rPr>
              <a:t>).write_text(json.dumps(profile, indent</a:t>
            </a:r>
            <a:r>
              <a:rPr>
                <a:solidFill>
                  <a:srgbClr val="666666"/>
                </a:solidFill>
                <a:latin typeface="Courier"/>
              </a:rPr>
              <a:t>=</a:t>
            </a:r>
            <a:r>
              <a:rPr>
                <a:solidFill>
                  <a:srgbClr val="40A070"/>
                </a:solidFill>
                <a:latin typeface="Courier"/>
              </a:rPr>
              <a:t>2</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 le profil à côté des données — En R (suite)</a:t>
            </a:r>
          </a:p>
        </p:txBody>
      </p:sp>
      <p:sp>
        <p:nvSpPr>
          <p:cNvPr id="3" name="Content Placeholder 2"/>
          <p:cNvSpPr>
            <a:spLocks noGrp="1"/>
          </p:cNvSpPr>
          <p:nvPr>
            <p:ph idx="1"/>
          </p:nvPr>
        </p:nvSpPr>
        <p:spPr/>
        <p:txBody>
          <a:bodyPr/>
          <a:lstStyle/>
          <a:p>
            <a:pPr lvl="0" indent="0">
              <a:buNone/>
            </a:pPr>
            <a:r>
              <a:rPr>
                <a:latin typeface="Courier"/>
              </a:rPr>
              <a:t>profile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file    =</a:t>
            </a:r>
            <a:r>
              <a:rPr>
                <a:latin typeface="Courier"/>
              </a:rPr>
              <a:t> PATH,</a:t>
            </a:r>
            <a:br/>
            <a:r>
              <a:rPr>
                <a:latin typeface="Courier"/>
              </a:rPr>
              <a:t>  </a:t>
            </a:r>
            <a:r>
              <a:rPr>
                <a:solidFill>
                  <a:srgbClr val="7D9029"/>
                </a:solidFill>
                <a:latin typeface="Courier"/>
              </a:rPr>
              <a:t>rows    =</a:t>
            </a:r>
            <a:r>
              <a:rPr>
                <a:latin typeface="Courier"/>
              </a:rPr>
              <a:t> </a:t>
            </a:r>
            <a:r>
              <a:rPr>
                <a:solidFill>
                  <a:srgbClr val="06287E"/>
                </a:solidFill>
                <a:latin typeface="Courier"/>
              </a:rPr>
              <a:t>nrow</a:t>
            </a:r>
            <a:r>
              <a:rPr>
                <a:latin typeface="Courier"/>
              </a:rPr>
              <a:t>(raw),</a:t>
            </a:r>
            <a:br/>
            <a:r>
              <a:rPr>
                <a:latin typeface="Courier"/>
              </a:rPr>
              <a:t>  </a:t>
            </a:r>
            <a:r>
              <a:rPr>
                <a:solidFill>
                  <a:srgbClr val="7D9029"/>
                </a:solidFill>
                <a:latin typeface="Courier"/>
              </a:rPr>
              <a:t>columns =</a:t>
            </a:r>
            <a:r>
              <a:rPr>
                <a:latin typeface="Courier"/>
              </a:rPr>
              <a:t> </a:t>
            </a:r>
            <a:r>
              <a:rPr>
                <a:solidFill>
                  <a:srgbClr val="06287E"/>
                </a:solidFill>
                <a:latin typeface="Courier"/>
              </a:rPr>
              <a:t>names</a:t>
            </a:r>
            <a:r>
              <a:rPr>
                <a:latin typeface="Courier"/>
              </a:rPr>
              <a:t>(raw),</a:t>
            </a:r>
            <a:br/>
            <a:r>
              <a:rPr>
                <a:latin typeface="Courier"/>
              </a:rPr>
              <a:t>  </a:t>
            </a:r>
            <a:r>
              <a:rPr>
                <a:solidFill>
                  <a:srgbClr val="7D9029"/>
                </a:solidFill>
                <a:latin typeface="Courier"/>
              </a:rPr>
              <a:t>blank_by_column    =</a:t>
            </a:r>
            <a:r>
              <a:rPr>
                <a:latin typeface="Courier"/>
              </a:rPr>
              <a:t> </a:t>
            </a:r>
            <a:r>
              <a:rPr>
                <a:solidFill>
                  <a:srgbClr val="06287E"/>
                </a:solidFill>
                <a:latin typeface="Courier"/>
              </a:rPr>
              <a:t>sapply</a:t>
            </a:r>
            <a:r>
              <a:rPr>
                <a:latin typeface="Courier"/>
              </a:rPr>
              <a:t>(raw, </a:t>
            </a:r>
            <a:r>
              <a:rPr b="1">
                <a:solidFill>
                  <a:srgbClr val="007020"/>
                </a:solidFill>
                <a:latin typeface="Courier"/>
              </a:rPr>
              <a:t>function</a:t>
            </a:r>
            <a:r>
              <a:rPr>
                <a:latin typeface="Courier"/>
              </a:rPr>
              <a:t>(x) </a:t>
            </a:r>
            <a:r>
              <a:rPr>
                <a:solidFill>
                  <a:srgbClr val="06287E"/>
                </a:solidFill>
                <a:latin typeface="Courier"/>
              </a:rPr>
              <a:t>sum</a:t>
            </a:r>
            <a:r>
              <a:rPr>
                <a:latin typeface="Courier"/>
              </a:rPr>
              <a:t>(x </a:t>
            </a:r>
            <a:r>
              <a:rPr>
                <a:solidFill>
                  <a:srgbClr val="4070A0"/>
                </a:solidFill>
                <a:latin typeface="Courier"/>
              </a:rPr>
              <a:t>==</a:t>
            </a:r>
            <a:r>
              <a:rPr>
                <a:latin typeface="Courier"/>
              </a:rPr>
              <a:t> </a:t>
            </a:r>
            <a:r>
              <a:rPr>
                <a:solidFill>
                  <a:srgbClr val="4070A0"/>
                </a:solidFill>
                <a:latin typeface="Courier"/>
              </a:rPr>
              <a:t>""</a:t>
            </a:r>
            <a:r>
              <a:rPr>
                <a:latin typeface="Courier"/>
              </a:rPr>
              <a:t> </a:t>
            </a:r>
            <a:r>
              <a:rPr>
                <a:solidFill>
                  <a:srgbClr val="4070A0"/>
                </a:solidFill>
                <a:latin typeface="Courier"/>
              </a:rPr>
              <a:t>|</a:t>
            </a:r>
            <a:r>
              <a:rPr>
                <a:latin typeface="Courier"/>
              </a:rPr>
              <a:t> </a:t>
            </a:r>
            <a:r>
              <a:rPr>
                <a:solidFill>
                  <a:srgbClr val="06287E"/>
                </a:solidFill>
                <a:latin typeface="Courier"/>
              </a:rPr>
              <a:t>is.na</a:t>
            </a:r>
            <a:r>
              <a:rPr>
                <a:latin typeface="Courier"/>
              </a:rPr>
              <a:t>(x))),</a:t>
            </a:r>
            <a:br/>
            <a:r>
              <a:rPr>
                <a:latin typeface="Courier"/>
              </a:rPr>
              <a:t>  </a:t>
            </a:r>
            <a:r>
              <a:rPr>
                <a:solidFill>
                  <a:srgbClr val="7D9029"/>
                </a:solidFill>
                <a:latin typeface="Courier"/>
              </a:rPr>
              <a:t>distinct_by_column =</a:t>
            </a:r>
            <a:r>
              <a:rPr>
                <a:latin typeface="Courier"/>
              </a:rPr>
              <a:t> </a:t>
            </a:r>
            <a:r>
              <a:rPr>
                <a:solidFill>
                  <a:srgbClr val="06287E"/>
                </a:solidFill>
                <a:latin typeface="Courier"/>
              </a:rPr>
              <a:t>sapply</a:t>
            </a:r>
            <a:r>
              <a:rPr>
                <a:latin typeface="Courier"/>
              </a:rPr>
              <a:t>(raw, dplyr</a:t>
            </a:r>
            <a:r>
              <a:rPr>
                <a:solidFill>
                  <a:srgbClr val="4070A0"/>
                </a:solidFill>
                <a:latin typeface="Courier"/>
              </a:rPr>
              <a:t>::</a:t>
            </a:r>
            <a:r>
              <a:rPr>
                <a:latin typeface="Courier"/>
              </a:rPr>
              <a:t>n_distinct),</a:t>
            </a:r>
            <a:br/>
            <a:r>
              <a:rPr>
                <a:latin typeface="Courier"/>
              </a:rPr>
              <a:t>  </a:t>
            </a:r>
            <a:r>
              <a:rPr>
                <a:solidFill>
                  <a:srgbClr val="7D9029"/>
                </a:solidFill>
                <a:latin typeface="Courier"/>
              </a:rPr>
              <a:t>duplicate_key_rows =</a:t>
            </a:r>
            <a:r>
              <a:rPr>
                <a:latin typeface="Courier"/>
              </a:rPr>
              <a:t> </a:t>
            </a:r>
            <a:r>
              <a:rPr>
                <a:solidFill>
                  <a:srgbClr val="06287E"/>
                </a:solidFill>
                <a:latin typeface="Courier"/>
              </a:rPr>
              <a:t>sum</a:t>
            </a:r>
            <a:r>
              <a:rPr>
                <a:latin typeface="Courier"/>
              </a:rPr>
              <a:t>(</a:t>
            </a:r>
            <a:r>
              <a:rPr>
                <a:solidFill>
                  <a:srgbClr val="06287E"/>
                </a:solidFill>
                <a:latin typeface="Courier"/>
              </a:rPr>
              <a:t>duplicated</a:t>
            </a:r>
            <a:r>
              <a:rPr>
                <a:latin typeface="Courier"/>
              </a:rPr>
              <a:t>(raw</a:t>
            </a:r>
            <a:r>
              <a:rPr>
                <a:solidFill>
                  <a:srgbClr val="4070A0"/>
                </a:solidFill>
                <a:latin typeface="Courier"/>
              </a:rPr>
              <a:t>$</a:t>
            </a:r>
            <a:r>
              <a:rPr>
                <a:latin typeface="Courier"/>
              </a:rPr>
              <a:t>child_id) </a:t>
            </a:r>
            <a:r>
              <a:rPr>
                <a:solidFill>
                  <a:srgbClr val="4070A0"/>
                </a:solidFill>
                <a:latin typeface="Courier"/>
              </a:rPr>
              <a:t>|</a:t>
            </a:r>
            <a:r>
              <a:rPr>
                <a:latin typeface="Courier"/>
              </a:rPr>
              <a:t> </a:t>
            </a:r>
            <a:r>
              <a:rPr>
                <a:solidFill>
                  <a:srgbClr val="06287E"/>
                </a:solidFill>
                <a:latin typeface="Courier"/>
              </a:rPr>
              <a:t>duplicated</a:t>
            </a:r>
            <a:r>
              <a:rPr>
                <a:latin typeface="Courier"/>
              </a:rPr>
              <a:t>(raw</a:t>
            </a:r>
            <a:r>
              <a:rPr>
                <a:solidFill>
                  <a:srgbClr val="4070A0"/>
                </a:solidFill>
                <a:latin typeface="Courier"/>
              </a:rPr>
              <a:t>$</a:t>
            </a:r>
            <a:r>
              <a:rPr>
                <a:latin typeface="Courier"/>
              </a:rPr>
              <a:t>child_id, </a:t>
            </a:r>
            <a:r>
              <a:rPr>
                <a:solidFill>
                  <a:srgbClr val="7D9029"/>
                </a:solidFill>
                <a:latin typeface="Courier"/>
              </a:rPr>
              <a:t>fromLast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categorical_values =</a:t>
            </a:r>
            <a:r>
              <a:rPr>
                <a:latin typeface="Courier"/>
              </a:rPr>
              <a:t> </a:t>
            </a:r>
            <a:r>
              <a:rPr>
                <a:solidFill>
                  <a:srgbClr val="06287E"/>
                </a:solidFill>
                <a:latin typeface="Courier"/>
              </a:rPr>
              <a:t>lapply</a:t>
            </a:r>
            <a:r>
              <a:rPr>
                <a:latin typeface="Courier"/>
              </a:rPr>
              <a:t>(</a:t>
            </a:r>
            <a:br/>
            <a:r>
              <a:rPr>
                <a:latin typeface="Courier"/>
              </a:rPr>
              <a:t>    raw[</a:t>
            </a:r>
            <a:r>
              <a:rPr>
                <a:solidFill>
                  <a:srgbClr val="06287E"/>
                </a:solidFill>
                <a:latin typeface="Courier"/>
              </a:rPr>
              <a:t>c</a:t>
            </a:r>
            <a:r>
              <a:rPr>
                <a:latin typeface="Courier"/>
              </a:rPr>
              <a:t>(</a:t>
            </a:r>
            <a:r>
              <a:rPr>
                <a:solidFill>
                  <a:srgbClr val="4070A0"/>
                </a:solidFill>
                <a:latin typeface="Courier"/>
              </a:rPr>
              <a:t>"commune"</a:t>
            </a:r>
            <a:r>
              <a:rPr>
                <a:latin typeface="Courier"/>
              </a:rPr>
              <a:t>, </a:t>
            </a:r>
            <a:r>
              <a:rPr>
                <a:solidFill>
                  <a:srgbClr val="4070A0"/>
                </a:solidFill>
                <a:latin typeface="Courier"/>
              </a:rPr>
              <a:t>"sex"</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latin typeface="Courier"/>
              </a:rPr>
              <a:t>    </a:t>
            </a:r>
            <a:r>
              <a:rPr b="1">
                <a:solidFill>
                  <a:srgbClr val="007020"/>
                </a:solidFill>
                <a:latin typeface="Courier"/>
              </a:rPr>
              <a:t>function</a:t>
            </a:r>
            <a:r>
              <a:rPr>
                <a:latin typeface="Courier"/>
              </a:rPr>
              <a:t>(x) </a:t>
            </a:r>
            <a:r>
              <a:rPr>
                <a:solidFill>
                  <a:srgbClr val="06287E"/>
                </a:solidFill>
                <a:latin typeface="Courier"/>
              </a:rPr>
              <a:t>sort</a:t>
            </a:r>
            <a:r>
              <a:rPr>
                <a:latin typeface="Courier"/>
              </a:rPr>
              <a:t>(</a:t>
            </a:r>
            <a:r>
              <a:rPr>
                <a:solidFill>
                  <a:srgbClr val="06287E"/>
                </a:solidFill>
                <a:latin typeface="Courier"/>
              </a:rPr>
              <a:t>unique</a:t>
            </a:r>
            <a:r>
              <a:rPr>
                <a:latin typeface="Courier"/>
              </a:rPr>
              <a:t>(x))</a:t>
            </a:r>
            <a:br/>
            <a:r>
              <a:rPr>
                <a:latin typeface="Courier"/>
              </a:rPr>
              <a:t>  )</a:t>
            </a:r>
            <a:br/>
            <a:r>
              <a:rPr>
                <a:latin typeface="Courier"/>
              </a:rPr>
              <a:t>)</a:t>
            </a:r>
            <a:br/>
            <a:br/>
            <a:r>
              <a:rPr>
                <a:solidFill>
                  <a:srgbClr val="06287E"/>
                </a:solidFill>
                <a:latin typeface="Courier"/>
              </a:rPr>
              <a:t>dir.create</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"profiles"</a:t>
            </a:r>
            <a:r>
              <a:rPr>
                <a:latin typeface="Courier"/>
              </a:rPr>
              <a:t>), </a:t>
            </a:r>
            <a:r>
              <a:rPr>
                <a:solidFill>
                  <a:srgbClr val="7D9029"/>
                </a:solidFill>
                <a:latin typeface="Courier"/>
              </a:rPr>
              <a:t>recursive =</a:t>
            </a:r>
            <a:r>
              <a:rPr>
                <a:latin typeface="Courier"/>
              </a:rPr>
              <a:t> </a:t>
            </a:r>
            <a:r>
              <a:rPr>
                <a:solidFill>
                  <a:srgbClr val="880000"/>
                </a:solidFill>
                <a:latin typeface="Courier"/>
              </a:rPr>
              <a:t>TRUE</a:t>
            </a:r>
            <a:r>
              <a:rPr>
                <a:latin typeface="Courier"/>
              </a:rPr>
              <a:t>, </a:t>
            </a:r>
            <a:r>
              <a:rPr>
                <a:solidFill>
                  <a:srgbClr val="7D9029"/>
                </a:solidFill>
                <a:latin typeface="Courier"/>
              </a:rPr>
              <a:t>showWarnings =</a:t>
            </a:r>
            <a:r>
              <a:rPr>
                <a:latin typeface="Courier"/>
              </a:rPr>
              <a:t> </a:t>
            </a:r>
            <a:r>
              <a:rPr>
                <a:solidFill>
                  <a:srgbClr val="880000"/>
                </a:solidFill>
                <a:latin typeface="Courier"/>
              </a:rPr>
              <a:t>FALSE</a:t>
            </a:r>
            <a:r>
              <a:rPr>
                <a:latin typeface="Courier"/>
              </a:rPr>
              <a:t>)</a:t>
            </a:r>
            <a:br/>
            <a:r>
              <a:rPr>
                <a:latin typeface="Courier"/>
              </a:rPr>
              <a:t>jsonlite</a:t>
            </a:r>
            <a:r>
              <a:rPr>
                <a:solidFill>
                  <a:srgbClr val="4070A0"/>
                </a:solidFill>
                <a:latin typeface="Courier"/>
              </a:rPr>
              <a:t>::</a:t>
            </a:r>
            <a:r>
              <a:rPr>
                <a:solidFill>
                  <a:srgbClr val="06287E"/>
                </a:solidFill>
                <a:latin typeface="Courier"/>
              </a:rPr>
              <a:t>write_json</a:t>
            </a:r>
            <a:r>
              <a:rPr>
                <a:latin typeface="Courier"/>
              </a:rPr>
              <a:t>(</a:t>
            </a:r>
            <a:br/>
            <a:r>
              <a:rPr>
                <a:latin typeface="Courier"/>
              </a:rPr>
              <a:t>  profile,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 le profil à côté des données — En R (suite)</a:t>
            </a:r>
          </a:p>
        </p:txBody>
      </p:sp>
      <p:sp>
        <p:nvSpPr>
          <p:cNvPr id="3" name="Content Placeholder 2"/>
          <p:cNvSpPr>
            <a:spLocks noGrp="1"/>
          </p:cNvSpPr>
          <p:nvPr>
            <p:ph idx="1"/>
          </p:nvPr>
        </p:nvSpPr>
        <p:spPr/>
        <p:txBody>
          <a:bodyPr/>
          <a:lstStyle/>
          <a:p>
            <a:pPr lvl="0" indent="0">
              <a:buNone/>
            </a:pPr>
            <a:r>
              <a:rPr>
                <a:latin typeface="Courier"/>
              </a:rPr>
              <a: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"profiles"</a:t>
            </a:r>
            <a:r>
              <a:rPr>
                <a:latin typeface="Courier"/>
              </a:rPr>
              <a:t>, </a:t>
            </a:r>
            <a:r>
              <a:rPr>
                <a:solidFill>
                  <a:srgbClr val="4070A0"/>
                </a:solidFill>
                <a:latin typeface="Courier"/>
              </a:rPr>
              <a:t>"muac-2024-q4.json"</a:t>
            </a:r>
            <a:r>
              <a:rPr>
                <a:latin typeface="Courier"/>
              </a:rPr>
              <a:t>),</a:t>
            </a:r>
            <a:br/>
            <a:r>
              <a:rPr>
                <a:latin typeface="Courier"/>
              </a:rPr>
              <a:t>  pretty </a:t>
            </a:r>
            <a:r>
              <a:rPr>
                <a:solidFill>
                  <a:srgbClr val="007020"/>
                </a:solidFill>
                <a:latin typeface="Courier"/>
              </a:rPr>
              <a:t>=</a:t>
            </a:r>
            <a:r>
              <a:rPr>
                <a:latin typeface="Courier"/>
              </a:rPr>
              <a:t> </a:t>
            </a:r>
            <a:r>
              <a:rPr>
                <a:solidFill>
                  <a:srgbClr val="880000"/>
                </a:solidFill>
                <a:latin typeface="Courier"/>
              </a:rPr>
              <a:t>TRUE</a:t>
            </a:r>
            <a:r>
              <a:rPr>
                <a:latin typeface="Courier"/>
              </a:rPr>
              <a:t>, auto_unbox </a:t>
            </a:r>
            <a:r>
              <a:rPr>
                <a:solidFill>
                  <a:srgbClr val="007020"/>
                </a:solidFill>
                <a:latin typeface="Courier"/>
              </a:rPr>
              <a:t>=</a:t>
            </a:r>
            <a:r>
              <a:rPr>
                <a:latin typeface="Courier"/>
              </a:rPr>
              <a:t> </a:t>
            </a:r>
            <a:r>
              <a:rPr>
                <a:solidFill>
                  <a:srgbClr val="880000"/>
                </a:solidFill>
                <a:latin typeface="Courier"/>
              </a:rPr>
              <a:t>TRUE</a:t>
            </a:r>
            <a:br/>
            <a:r>
              <a:rPr b="1">
                <a:solidFill>
                  <a:srgbClr val="FF0000"/>
                </a:solidFill>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Comparer cet export au précédent — En Python</a:t>
            </a:r>
          </a:p>
        </p:txBody>
      </p:sp>
      <p:sp>
        <p:nvSpPr>
          <p:cNvPr id="3" name="Content Placeholder 2"/>
          <p:cNvSpPr>
            <a:spLocks noGrp="1"/>
          </p:cNvSpPr>
          <p:nvPr>
            <p:ph idx="1"/>
          </p:nvPr>
        </p:nvSpPr>
        <p:spPr/>
        <p:txBody>
          <a:bodyPr/>
          <a:lstStyle/>
          <a:p>
            <a:pPr lvl="0" indent="0">
              <a:buNone/>
            </a:pPr>
            <a:r>
              <a:rPr>
                <a:latin typeface="Courier"/>
              </a:rPr>
              <a:t>previous </a:t>
            </a:r>
            <a:r>
              <a:rPr>
                <a:solidFill>
                  <a:srgbClr val="666666"/>
                </a:solidFill>
                <a:latin typeface="Courier"/>
              </a:rPr>
              <a:t>=</a:t>
            </a:r>
            <a:r>
              <a:rPr>
                <a:latin typeface="Courier"/>
              </a:rPr>
              <a:t> json.loads(Path(</a:t>
            </a:r>
            <a:r>
              <a:rPr>
                <a:solidFill>
                  <a:srgbClr val="4070A0"/>
                </a:solidFill>
                <a:latin typeface="Courier"/>
              </a:rPr>
              <a:t>"outputs/profiles/muac-2024-q3.json"</a:t>
            </a:r>
            <a:r>
              <a:rPr>
                <a:latin typeface="Courier"/>
              </a:rPr>
              <a:t>).read_text())</a:t>
            </a:r>
            <a:br/>
            <a:br/>
            <a:r>
              <a:rPr b="1">
                <a:solidFill>
                  <a:srgbClr val="007020"/>
                </a:solidFill>
                <a:latin typeface="Courier"/>
              </a:rPr>
              <a:t>for</a:t>
            </a:r>
            <a:r>
              <a:rPr>
                <a:latin typeface="Courier"/>
              </a:rPr>
              <a:t> column, values </a:t>
            </a:r>
            <a:r>
              <a:rPr b="1">
                <a:solidFill>
                  <a:srgbClr val="007020"/>
                </a:solidFill>
                <a:latin typeface="Courier"/>
              </a:rPr>
              <a:t>in</a:t>
            </a:r>
            <a:r>
              <a:rPr>
                <a:latin typeface="Courier"/>
              </a:rPr>
              <a:t> profile[</a:t>
            </a:r>
            <a:r>
              <a:rPr>
                <a:solidFill>
                  <a:srgbClr val="4070A0"/>
                </a:solidFill>
                <a:latin typeface="Courier"/>
              </a:rPr>
              <a:t>"categorical_values"</a:t>
            </a:r>
            <a:r>
              <a:rPr>
                <a:latin typeface="Courier"/>
              </a:rPr>
              <a:t>].items():</a:t>
            </a:r>
            <a:br/>
            <a:r>
              <a:rPr>
                <a:latin typeface="Courier"/>
              </a:rPr>
              <a:t>    was, now </a:t>
            </a:r>
            <a:r>
              <a:rPr>
                <a:solidFill>
                  <a:srgbClr val="666666"/>
                </a:solidFill>
                <a:latin typeface="Courier"/>
              </a:rPr>
              <a:t>=</a:t>
            </a:r>
            <a:r>
              <a:rPr>
                <a:latin typeface="Courier"/>
              </a:rPr>
              <a:t> </a:t>
            </a:r>
            <a:r>
              <a:rPr>
                <a:solidFill>
                  <a:srgbClr val="008000"/>
                </a:solidFill>
                <a:latin typeface="Courier"/>
              </a:rPr>
              <a:t>set</a:t>
            </a:r>
            <a:r>
              <a:rPr>
                <a:latin typeface="Courier"/>
              </a:rPr>
              <a:t>(previous[</a:t>
            </a:r>
            <a:r>
              <a:rPr>
                <a:solidFill>
                  <a:srgbClr val="4070A0"/>
                </a:solidFill>
                <a:latin typeface="Courier"/>
              </a:rPr>
              <a:t>"categorical_values"</a:t>
            </a:r>
            <a:r>
              <a:rPr>
                <a:latin typeface="Courier"/>
              </a:rPr>
              <a:t>][column]), </a:t>
            </a:r>
            <a:r>
              <a:rPr>
                <a:solidFill>
                  <a:srgbClr val="008000"/>
                </a:solidFill>
                <a:latin typeface="Courier"/>
              </a:rPr>
              <a:t>set</a:t>
            </a:r>
            <a:r>
              <a:rPr>
                <a:latin typeface="Courier"/>
              </a:rPr>
              <a:t>(values)</a:t>
            </a:r>
            <a:br/>
            <a:r>
              <a:rPr>
                <a:latin typeface="Courier"/>
              </a:rPr>
              <a:t>    </a:t>
            </a:r>
            <a:r>
              <a:rPr b="1">
                <a:solidFill>
                  <a:srgbClr val="007020"/>
                </a:solidFill>
                <a:latin typeface="Courier"/>
              </a:rPr>
              <a:t>if</a:t>
            </a:r>
            <a:r>
              <a:rPr>
                <a:latin typeface="Courier"/>
              </a:rPr>
              <a:t> was </a:t>
            </a:r>
            <a:r>
              <a:rPr>
                <a:solidFill>
                  <a:srgbClr val="666666"/>
                </a:solidFill>
                <a:latin typeface="Courier"/>
              </a:rPr>
              <a:t>!=</a:t>
            </a:r>
            <a:r>
              <a:rPr>
                <a:latin typeface="Courier"/>
              </a:rPr>
              <a:t> now:</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 new </a:t>
            </a:r>
            <a:r>
              <a:rPr>
                <a:solidFill>
                  <a:srgbClr val="4070A0"/>
                </a:solidFill>
                <a:latin typeface="Courier"/>
              </a:rPr>
              <a:t>{</a:t>
            </a:r>
            <a:r>
              <a:rPr>
                <a:solidFill>
                  <a:srgbClr val="008000"/>
                </a:solidFill>
                <a:latin typeface="Courier"/>
              </a:rPr>
              <a:t>sorted</a:t>
            </a:r>
            <a:r>
              <a:rPr>
                <a:latin typeface="Courier"/>
              </a:rPr>
              <a:t>(now </a:t>
            </a:r>
            <a:r>
              <a:rPr>
                <a:solidFill>
                  <a:srgbClr val="666666"/>
                </a:solidFill>
                <a:latin typeface="Courier"/>
              </a:rPr>
              <a:t>-</a:t>
            </a:r>
            <a:r>
              <a:rPr>
                <a:latin typeface="Courier"/>
              </a:rPr>
              <a:t> was)</a:t>
            </a:r>
            <a:r>
              <a:rPr>
                <a:solidFill>
                  <a:srgbClr val="4070A0"/>
                </a:solidFill>
                <a:latin typeface="Courier"/>
              </a:rPr>
              <a:t>}</a:t>
            </a:r>
            <a:r>
              <a:rPr>
                <a:solidFill>
                  <a:srgbClr val="BB6688"/>
                </a:solidFill>
                <a:latin typeface="Courier"/>
              </a:rPr>
              <a:t>, gone </a:t>
            </a:r>
            <a:r>
              <a:rPr>
                <a:solidFill>
                  <a:srgbClr val="4070A0"/>
                </a:solidFill>
                <a:latin typeface="Courier"/>
              </a:rPr>
              <a:t>{</a:t>
            </a:r>
            <a:r>
              <a:rPr>
                <a:solidFill>
                  <a:srgbClr val="008000"/>
                </a:solidFill>
                <a:latin typeface="Courier"/>
              </a:rPr>
              <a:t>sorted</a:t>
            </a:r>
            <a:r>
              <a:rPr>
                <a:latin typeface="Courier"/>
              </a:rPr>
              <a:t>(was </a:t>
            </a:r>
            <a:r>
              <a:rPr>
                <a:solidFill>
                  <a:srgbClr val="666666"/>
                </a:solidFill>
                <a:latin typeface="Courier"/>
              </a:rPr>
              <a:t>-</a:t>
            </a:r>
            <a:r>
              <a:rPr>
                <a:latin typeface="Courier"/>
              </a:rPr>
              <a:t> now)</a:t>
            </a:r>
            <a:r>
              <a:rPr>
                <a:solidFill>
                  <a:srgbClr val="4070A0"/>
                </a:solidFill>
                <a:latin typeface="Courier"/>
              </a:rPr>
              <a:t>}</a:t>
            </a:r>
            <a:r>
              <a:rPr>
                <a:solidFill>
                  <a:srgbClr val="BB6688"/>
                </a:solidFill>
                <a:latin typeface="Courier"/>
              </a:rPr>
              <a:t>"</a:t>
            </a:r>
            <a:r>
              <a:rPr>
                <a:latin typeface="Courier"/>
              </a:rPr>
              <a:t>)</a:t>
            </a:r>
            <a:br/>
            <a:br/>
            <a:r>
              <a:rPr>
                <a:latin typeface="Courier"/>
              </a:rPr>
              <a:t>growth </a:t>
            </a:r>
            <a:r>
              <a:rPr>
                <a:solidFill>
                  <a:srgbClr val="666666"/>
                </a:solidFill>
                <a:latin typeface="Courier"/>
              </a:rPr>
              <a:t>=</a:t>
            </a:r>
            <a:r>
              <a:rPr>
                <a:latin typeface="Courier"/>
              </a:rPr>
              <a:t> (profile[</a:t>
            </a:r>
            <a:r>
              <a:rPr>
                <a:solidFill>
                  <a:srgbClr val="4070A0"/>
                </a:solidFill>
                <a:latin typeface="Courier"/>
              </a:rPr>
              <a:t>"rows"</a:t>
            </a:r>
            <a:r>
              <a:rPr>
                <a:latin typeface="Courier"/>
              </a:rPr>
              <a:t>] </a:t>
            </a:r>
            <a:r>
              <a:rPr>
                <a:solidFill>
                  <a:srgbClr val="666666"/>
                </a:solidFill>
                <a:latin typeface="Courier"/>
              </a:rPr>
              <a:t>-</a:t>
            </a:r>
            <a:r>
              <a:rPr>
                <a:latin typeface="Courier"/>
              </a:rPr>
              <a:t> previous[</a:t>
            </a:r>
            <a:r>
              <a:rPr>
                <a:solidFill>
                  <a:srgbClr val="4070A0"/>
                </a:solidFill>
                <a:latin typeface="Courier"/>
              </a:rPr>
              <a:t>"rows"</a:t>
            </a:r>
            <a:r>
              <a:rPr>
                <a:latin typeface="Courier"/>
              </a:rPr>
              <a:t>]) </a:t>
            </a:r>
            <a:r>
              <a:rPr>
                <a:solidFill>
                  <a:srgbClr val="666666"/>
                </a:solidFill>
                <a:latin typeface="Courier"/>
              </a:rPr>
              <a:t>/</a:t>
            </a:r>
            <a:r>
              <a:rPr>
                <a:latin typeface="Courier"/>
              </a:rPr>
              <a:t> previous[</a:t>
            </a:r>
            <a:r>
              <a:rPr>
                <a:solidFill>
                  <a:srgbClr val="4070A0"/>
                </a:solidFill>
                <a:latin typeface="Courier"/>
              </a:rPr>
              <a:t>"rows"</a:t>
            </a:r>
            <a:r>
              <a:rPr>
                <a:latin typeface="Courier"/>
              </a:rPr>
              <a:t>]</a:t>
            </a:r>
            <a:br/>
            <a:r>
              <a:rPr>
                <a:solidFill>
                  <a:srgbClr val="008000"/>
                </a:solidFill>
                <a:latin typeface="Courier"/>
              </a:rPr>
              <a:t>print</a:t>
            </a:r>
            <a:r>
              <a:rPr>
                <a:latin typeface="Courier"/>
              </a:rPr>
              <a:t>(</a:t>
            </a:r>
            <a:r>
              <a:rPr>
                <a:solidFill>
                  <a:srgbClr val="BB6688"/>
                </a:solidFill>
                <a:latin typeface="Courier"/>
              </a:rPr>
              <a:t>f"row count moved </a:t>
            </a:r>
            <a:r>
              <a:rPr>
                <a:solidFill>
                  <a:srgbClr val="4070A0"/>
                </a:solidFill>
                <a:latin typeface="Courier"/>
              </a:rPr>
              <a:t>{</a:t>
            </a:r>
            <a:r>
              <a:rPr>
                <a:latin typeface="Courier"/>
              </a:rPr>
              <a:t>growth</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Comparer cet export au précédent — En R</a:t>
            </a:r>
          </a:p>
        </p:txBody>
      </p:sp>
      <p:sp>
        <p:nvSpPr>
          <p:cNvPr id="3" name="Content Placeholder 2"/>
          <p:cNvSpPr>
            <a:spLocks noGrp="1"/>
          </p:cNvSpPr>
          <p:nvPr>
            <p:ph idx="1"/>
          </p:nvPr>
        </p:nvSpPr>
        <p:spPr/>
        <p:txBody>
          <a:bodyPr/>
          <a:lstStyle/>
          <a:p>
            <a:pPr lvl="0" indent="0">
              <a:buNone/>
            </a:pPr>
            <a:r>
              <a:rPr>
                <a:latin typeface="Courier"/>
              </a:rPr>
              <a:t>previous </a:t>
            </a:r>
            <a:r>
              <a:rPr>
                <a:solidFill>
                  <a:srgbClr val="007020"/>
                </a:solidFill>
                <a:latin typeface="Courier"/>
              </a:rPr>
              <a:t>&lt;-</a:t>
            </a:r>
            <a:r>
              <a:rPr>
                <a:latin typeface="Courier"/>
              </a:rPr>
              <a:t> jsonlite</a:t>
            </a:r>
            <a:r>
              <a:rPr>
                <a:solidFill>
                  <a:srgbClr val="4070A0"/>
                </a:solidFill>
                <a:latin typeface="Courier"/>
              </a:rPr>
              <a:t>::</a:t>
            </a:r>
            <a:r>
              <a:rPr>
                <a:solidFill>
                  <a:srgbClr val="06287E"/>
                </a:solidFill>
                <a:latin typeface="Courier"/>
              </a:rPr>
              <a:t>read_json</a:t>
            </a:r>
            <a:r>
              <a:rPr>
                <a:latin typeface="Courier"/>
              </a:rPr>
              <a:t>(</a:t>
            </a:r>
            <a:br/>
            <a:r>
              <a:rPr>
                <a:latin typeface="Courier"/>
              </a:rPr>
              <a: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"profiles"</a:t>
            </a:r>
            <a:r>
              <a:rPr>
                <a:latin typeface="Courier"/>
              </a:rPr>
              <a:t>, </a:t>
            </a:r>
            <a:r>
              <a:rPr>
                <a:solidFill>
                  <a:srgbClr val="4070A0"/>
                </a:solidFill>
                <a:latin typeface="Courier"/>
              </a:rPr>
              <a:t>"muac-2024-q3.json"</a:t>
            </a:r>
            <a:r>
              <a:rPr>
                <a:latin typeface="Courier"/>
              </a:rPr>
              <a:t>),</a:t>
            </a:r>
            <a:br/>
            <a:r>
              <a:rPr>
                <a:latin typeface="Courier"/>
              </a:rPr>
              <a:t>  </a:t>
            </a:r>
            <a:r>
              <a:rPr>
                <a:solidFill>
                  <a:srgbClr val="7D9029"/>
                </a:solidFill>
                <a:latin typeface="Courier"/>
              </a:rPr>
              <a:t>simplifyVector =</a:t>
            </a:r>
            <a:r>
              <a:rPr>
                <a:latin typeface="Courier"/>
              </a:rPr>
              <a:t> </a:t>
            </a:r>
            <a:r>
              <a:rPr>
                <a:solidFill>
                  <a:srgbClr val="880000"/>
                </a:solidFill>
                <a:latin typeface="Courier"/>
              </a:rPr>
              <a:t>TRUE</a:t>
            </a:r>
            <a:br/>
            <a:r>
              <a:rPr>
                <a:latin typeface="Courier"/>
              </a:rPr>
              <a:t>)</a:t>
            </a:r>
            <a:br/>
            <a:b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06287E"/>
                </a:solidFill>
                <a:latin typeface="Courier"/>
              </a:rPr>
              <a:t>names</a:t>
            </a:r>
            <a:r>
              <a:rPr>
                <a:latin typeface="Courier"/>
              </a:rPr>
              <a:t>(profile</a:t>
            </a:r>
            <a:r>
              <a:rPr>
                <a:solidFill>
                  <a:srgbClr val="4070A0"/>
                </a:solidFill>
                <a:latin typeface="Courier"/>
              </a:rPr>
              <a:t>$</a:t>
            </a:r>
            <a:r>
              <a:rPr>
                <a:latin typeface="Courier"/>
              </a:rPr>
              <a:t>categorical_values)) {</a:t>
            </a:r>
            <a:br/>
            <a:r>
              <a:rPr>
                <a:latin typeface="Courier"/>
              </a:rPr>
              <a:t>  was </a:t>
            </a:r>
            <a:r>
              <a:rPr>
                <a:solidFill>
                  <a:srgbClr val="007020"/>
                </a:solidFill>
                <a:latin typeface="Courier"/>
              </a:rPr>
              <a:t>&lt;-</a:t>
            </a:r>
            <a:r>
              <a:rPr>
                <a:latin typeface="Courier"/>
              </a:rPr>
              <a:t> previous</a:t>
            </a:r>
            <a:r>
              <a:rPr>
                <a:solidFill>
                  <a:srgbClr val="4070A0"/>
                </a:solidFill>
                <a:latin typeface="Courier"/>
              </a:rPr>
              <a:t>$</a:t>
            </a:r>
            <a:r>
              <a:rPr>
                <a:latin typeface="Courier"/>
              </a:rPr>
              <a:t>categorical_values[[column]]</a:t>
            </a:r>
            <a:br/>
            <a:r>
              <a:rPr>
                <a:latin typeface="Courier"/>
              </a:rPr>
              <a:t>  now </a:t>
            </a:r>
            <a:r>
              <a:rPr>
                <a:solidFill>
                  <a:srgbClr val="007020"/>
                </a:solidFill>
                <a:latin typeface="Courier"/>
              </a:rPr>
              <a:t>&lt;-</a:t>
            </a:r>
            <a:r>
              <a:rPr>
                <a:latin typeface="Courier"/>
              </a:rPr>
              <a:t> profile</a:t>
            </a:r>
            <a:r>
              <a:rPr>
                <a:solidFill>
                  <a:srgbClr val="4070A0"/>
                </a:solidFill>
                <a:latin typeface="Courier"/>
              </a:rPr>
              <a:t>$</a:t>
            </a:r>
            <a:r>
              <a:rPr>
                <a:latin typeface="Courier"/>
              </a:rPr>
              <a:t>categorical_values[[column]]</a:t>
            </a: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solidFill>
                  <a:srgbClr val="06287E"/>
                </a:solidFill>
                <a:latin typeface="Courier"/>
              </a:rPr>
              <a:t>setequal</a:t>
            </a:r>
            <a:r>
              <a:rPr>
                <a:latin typeface="Courier"/>
              </a:rPr>
              <a:t>(was, now)) {</a:t>
            </a:r>
            <a:br/>
            <a:r>
              <a:rPr>
                <a:latin typeface="Courier"/>
              </a:rPr>
              <a:t>    </a:t>
            </a:r>
            <a:r>
              <a:rPr>
                <a:solidFill>
                  <a:srgbClr val="06287E"/>
                </a:solidFill>
                <a:latin typeface="Courier"/>
              </a:rPr>
              <a:t>cat</a:t>
            </a:r>
            <a:r>
              <a:rPr>
                <a:latin typeface="Courier"/>
              </a:rPr>
              <a:t>(column, </a:t>
            </a:r>
            <a:r>
              <a:rPr>
                <a:solidFill>
                  <a:srgbClr val="4070A0"/>
                </a:solidFill>
                <a:latin typeface="Courier"/>
              </a:rPr>
              <a:t>": new"</a:t>
            </a:r>
            <a:r>
              <a:rPr>
                <a:latin typeface="Courier"/>
              </a:rPr>
              <a:t>, </a:t>
            </a:r>
            <a:r>
              <a:rPr>
                <a:solidFill>
                  <a:srgbClr val="06287E"/>
                </a:solidFill>
                <a:latin typeface="Courier"/>
              </a:rPr>
              <a:t>setdiff</a:t>
            </a:r>
            <a:r>
              <a:rPr>
                <a:latin typeface="Courier"/>
              </a:rPr>
              <a:t>(now, was), </a:t>
            </a:r>
            <a:r>
              <a:rPr>
                <a:solidFill>
                  <a:srgbClr val="4070A0"/>
                </a:solidFill>
                <a:latin typeface="Courier"/>
              </a:rPr>
              <a:t>"| gone"</a:t>
            </a:r>
            <a:r>
              <a:rPr>
                <a:latin typeface="Courier"/>
              </a:rPr>
              <a:t>, </a:t>
            </a:r>
            <a:r>
              <a:rPr>
                <a:solidFill>
                  <a:srgbClr val="06287E"/>
                </a:solidFill>
                <a:latin typeface="Courier"/>
              </a:rPr>
              <a:t>setdiff</a:t>
            </a:r>
            <a:r>
              <a:rPr>
                <a:latin typeface="Courier"/>
              </a:rPr>
              <a:t>(was, now), </a:t>
            </a:r>
            <a:r>
              <a:rPr>
                <a:solidFill>
                  <a:srgbClr val="4070A0"/>
                </a:solidFill>
                <a:latin typeface="Courier"/>
              </a:rPr>
              <a:t>"\n"</a:t>
            </a:r>
            <a:r>
              <a:rPr>
                <a:latin typeface="Courier"/>
              </a:rPr>
              <a:t>)</a:t>
            </a:r>
            <a:br/>
            <a:r>
              <a:rPr>
                <a:latin typeface="Courier"/>
              </a:rPr>
              <a:t>  }</a:t>
            </a:r>
            <a:br/>
            <a:r>
              <a:rPr>
                <a:latin typeface="Courier"/>
              </a:rPr>
              <a:t>}</a:t>
            </a:r>
            <a:br/>
            <a:br/>
            <a:r>
              <a:rPr>
                <a:solidFill>
                  <a:srgbClr val="06287E"/>
                </a:solidFill>
                <a:latin typeface="Courier"/>
              </a:rPr>
              <a:t>sprintf</a:t>
            </a:r>
            <a:r>
              <a:rPr>
                <a:latin typeface="Courier"/>
              </a:rPr>
              <a:t>(</a:t>
            </a:r>
            <a:r>
              <a:rPr>
                <a:solidFill>
                  <a:srgbClr val="4070A0"/>
                </a:solidFill>
                <a:latin typeface="Courier"/>
              </a:rPr>
              <a:t>"row count moved %.1f%%"</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(profile</a:t>
            </a:r>
            <a:r>
              <a:rPr>
                <a:solidFill>
                  <a:srgbClr val="4070A0"/>
                </a:solidFill>
                <a:latin typeface="Courier"/>
              </a:rPr>
              <a:t>$</a:t>
            </a:r>
            <a:r>
              <a:rPr>
                <a:latin typeface="Courier"/>
              </a:rPr>
              <a:t>rows </a:t>
            </a:r>
            <a:r>
              <a:rPr>
                <a:solidFill>
                  <a:srgbClr val="4070A0"/>
                </a:solidFill>
                <a:latin typeface="Courier"/>
              </a:rPr>
              <a:t>-</a:t>
            </a:r>
            <a:r>
              <a:rPr>
                <a:latin typeface="Courier"/>
              </a:rPr>
              <a:t> previous</a:t>
            </a:r>
            <a:r>
              <a:rPr>
                <a:solidFill>
                  <a:srgbClr val="4070A0"/>
                </a:solidFill>
                <a:latin typeface="Courier"/>
              </a:rPr>
              <a:t>$</a:t>
            </a:r>
            <a:r>
              <a:rPr>
                <a:latin typeface="Courier"/>
              </a:rPr>
              <a:t>rows) </a:t>
            </a:r>
            <a:r>
              <a:rPr>
                <a:solidFill>
                  <a:srgbClr val="4070A0"/>
                </a:solidFill>
                <a:latin typeface="Courier"/>
              </a:rPr>
              <a:t>/</a:t>
            </a:r>
            <a:r>
              <a:rPr>
                <a:latin typeface="Courier"/>
              </a:rPr>
              <a:t> previous</a:t>
            </a:r>
            <a:r>
              <a:rPr>
                <a:solidFill>
                  <a:srgbClr val="4070A0"/>
                </a:solidFill>
                <a:latin typeface="Courier"/>
              </a:rPr>
              <a:t>$</a:t>
            </a:r>
            <a:r>
              <a:rPr>
                <a:latin typeface="Courier"/>
              </a:rPr>
              <a:t>rows)</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Comparer cet export au précédent</a:t>
            </a:r>
          </a:p>
        </p:txBody>
      </p:sp>
      <p:sp>
        <p:nvSpPr>
          <p:cNvPr id="3" name="Content Placeholder 2"/>
          <p:cNvSpPr>
            <a:spLocks noGrp="1"/>
          </p:cNvSpPr>
          <p:nvPr>
            <p:ph idx="1"/>
          </p:nvPr>
        </p:nvSpPr>
        <p:spPr/>
        <p:txBody>
          <a:bodyPr/>
          <a:lstStyle/>
          <a:p>
            <a:pPr lvl="0" indent="0" marL="1270000">
              <a:buNone/>
            </a:pPr>
            <a:r>
              <a:rPr sz="2000"/>
              <a:t>Un profil que vous n’avez pas enregistré est un profil que vous n’avez pas exécuté. Toute sa valeur tient à la possibilité de le rouvrir plus tard.</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désormais que ce registre a perdu 5,4 % de ses âges.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https://data-analysis.cassion.dev/fr/cours/data-cleaning-and-validation/cleaning-01-profile-on-arrival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profil que l’on exécute avant d’y toucher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Un export neuf est une pièce à conviction tant que vous n’y touchez pas. Le lire d’abord comme du texte brut, inventorier chaque colonne, prouver ou réfuter la clé, et enregistrer le résultat comme trace de ce qui est arrivé.</vt:lpwstr>
  </property>
</Properties>
</file>