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global completeness figure hides the only thing that matters. Break missingness down by site and week, name the mechanism, and put a number on what dropping the incomplete rows does to your ranking.</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register is missing </a:t>
            </a:r>
            <a:r>
              <a:rPr>
                <a:latin typeface="Courier"/>
              </a:rPr>
              <a:t>age_months</a:t>
            </a:r>
            <a:r>
              <a:rPr/>
              <a:t> on 226 of 4,218 rows. Reported as “the dataset is 94.6% complete”, that number is worse than useless: it invites the reader to conclude the problem is small, and it is not small, because it is not spread out. A completeness figure only means something once you know where the holes are. Scattered missingness costs precision. Clustered missingness costs the answer. This lesson is how to tell which one you have, and what to say about it.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Eleven communes sit between 3% and 6%. One sits at 17.7%. That is not a distribution with a long tail; it is eleven communes with a normal amount of missingness and one commune with a problem.</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week beginning 10 June: 54 of 85 screenings, 63.5%. Every other week in that commune is under 10%. That is no longer a data quality statistic. It is one team, one week, one tablet form with the age field misconfigured, and it has a name, a date and probably a person who remembers it. Missingness that resolves to an event is missingness you can ask about, and often fix at source.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statistical literature has three categories. You do not need the notation, but you do need the distinction, because it decides what you are allowed to do. The age missingness here is missing at random: it depends on commune and week, both of which are recorded. The </a:t>
            </a:r>
            <a:r>
              <a:rPr>
                <a:latin typeface="Courier"/>
              </a:rPr>
              <a:t>-99</a:t>
            </a:r>
            <a:r>
              <a:rPr/>
              <a:t> MUAC codes may be worse than that — if measurement was skipped when a child was distressed, and distress correlates with illness, that is missing not at random, and no amount of code will tell you.</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step almost nobody does, and it takes six lines. Compute the indicator twice: once on everything, once on complete cases only.</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Read the first two rows together. On all rows, Gros-Morne is second worst at 14.5% and 1.7 points clear of the commune below it. On complete cases it is 13.4%, and the commune below it is at 13.3%. The gap between second and third place goes from 1.7 points to 0.1 — which is to say, the ranking you would put in front of a nutrition cluster meeting depends on a form misconfiguration in one commune in June. Notice also that nothing here crossed a threshold in a way that changed a decision. Say that too. A sensitivity check that finds no effect is a result, and it is the one that lets you stop worrying.</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Drop them, and report the drop. Legitimate when the missingness is scattered and you have shown it is. The reporting is not optional: “n = 3,992 of 4,218; 226 rows excluded for missing age” belongs in the table footnote, not in your head. Keep them, in a category of their own. Often the right answer for a categorical variable, because “not recorded” is a real finding about the programme. A completeness column beside the indicator column says more than either alone. Impute — carefully, and rarely. For a variable used to </a:t>
            </a:r>
            <a:r>
              <a:rPr i="1"/>
              <a:t>disaggregate</a:t>
            </a:r>
            <a:r>
              <a:rPr/>
              <a:t> rather than to compute, filling missing age from the median age of the same commune and month is defensible if you flag every imputed row and report the indicator both ways. For a variable in the numerator, imputation is inventing the finding.</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flag column is the point. An imputed value that is indistinguishable from a measured one has stopped being an estimate and started being a claim.</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hardest missingness is the kind with no blank cell, because the row is not there at all.</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In the routine vaccination extract, a facility that did not report is not absent — it is present with </a:t>
            </a:r>
            <a:r>
              <a:rPr>
                <a:latin typeface="Courier"/>
              </a:rPr>
              <a:t>doses_administered</a:t>
            </a:r>
            <a:r>
              <a:rPr/>
              <a:t> of zero and </a:t>
            </a:r>
            <a:r>
              <a:rPr>
                <a:latin typeface="Courier"/>
              </a:rPr>
              <a:t>report_submitted</a:t>
            </a:r>
            <a:r>
              <a:rPr/>
              <a:t> of </a:t>
            </a:r>
            <a:r>
              <a:rPr>
                <a:latin typeface="Courier"/>
              </a:rPr>
              <a:t>false</a:t>
            </a:r>
            <a:r>
              <a:rPr/>
              <a:t>. Six hundred and forty-two rows are in that state. Compute coverage without separating them and every non-reporting facility becomes a facility that vaccinated nobody.</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numbers, always published together. Coverage computed on facilities that reported, and the reporting rate that says how much of the district that covers. A single coverage figure that quietly includes silent facilities in its denominator is the most common defect in routine health data, and it always points the same way — down.</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Missingness is a hole where something should be. The next unit is the opposite problem: something that is there twice. Lesson 3 asks whether the column you have been treating as a key actually is one — and shows what a join does when it is not.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cleaning-and-validation/cleaning-02-missingnes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Missingness that is not an accident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 global completeness figure hides the only thing that matters. Break missingness down by site and week, name the mechanism, and put a number on what dropping the incomplete rows does to your ranking.</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2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5.4% is not a finding</a:t>
            </a:r>
          </a:p>
          <a:p>
            <a:pPr lvl="0"/>
            <a:r>
              <a:rPr/>
              <a:t>Break it down by group before you do anything else</a:t>
            </a:r>
          </a:p>
          <a:p>
            <a:pPr lvl="0"/>
            <a:r>
              <a:rPr/>
              <a:t>Then by time, inside the group that stands out</a:t>
            </a:r>
          </a:p>
          <a:p>
            <a:pPr lvl="0"/>
            <a:r>
              <a:rPr/>
              <a:t>Name the mechanism, in words the report can carry</a:t>
            </a:r>
          </a:p>
          <a:p>
            <a:pPr lvl="0"/>
            <a:r>
              <a:rPr/>
              <a:t>Put a number on what dropping them costs</a:t>
            </a:r>
          </a:p>
          <a:p>
            <a:pPr lvl="0"/>
            <a:r>
              <a:rPr/>
              <a:t>The three responses, and when each is honest</a:t>
            </a:r>
          </a:p>
          <a:p>
            <a:pPr lvl="0"/>
            <a:r>
              <a:rPr/>
              <a:t>Missing rows, not just missing values</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5.4% is not a finding</a:t>
            </a:r>
          </a:p>
        </p:txBody>
      </p:sp>
      <p:sp>
        <p:nvSpPr>
          <p:cNvPr id="3" name="Content Placeholder 2"/>
          <p:cNvSpPr>
            <a:spLocks noGrp="1"/>
          </p:cNvSpPr>
          <p:nvPr>
            <p:ph idx="1"/>
          </p:nvPr>
        </p:nvSpPr>
        <p:spPr/>
        <p:txBody>
          <a:bodyPr/>
          <a:lstStyle/>
          <a:p>
            <a:pPr lvl="0"/>
            <a:r>
              <a:rPr/>
              <a:t>A completeness figure only means something once you know where the holes are — Scattered missingness costs precision</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Break it down by group before you do anything else — In Python</a:t>
            </a:r>
          </a:p>
        </p:txBody>
      </p:sp>
      <p:sp>
        <p:nvSpPr>
          <p:cNvPr id="3" name="Content Placeholder 2"/>
          <p:cNvSpPr>
            <a:spLocks noGrp="1"/>
          </p:cNvSpPr>
          <p:nvPr>
            <p:ph idx="1"/>
          </p:nvPr>
        </p:nvSpPr>
        <p:spPr/>
        <p:txBody>
          <a:bodyPr/>
          <a:lstStyle/>
          <a:p>
            <a:pPr lvl="0" indent="0">
              <a:buNone/>
            </a:pPr>
            <a:r>
              <a:rPr>
                <a:latin typeface="Courier"/>
              </a:rPr>
              <a:t>by_commune </a:t>
            </a:r>
            <a:r>
              <a:rPr>
                <a:solidFill>
                  <a:srgbClr val="666666"/>
                </a:solidFill>
                <a:latin typeface="Courier"/>
              </a:rPr>
              <a:t>=</a:t>
            </a:r>
            <a:r>
              <a:rPr>
                <a:latin typeface="Courier"/>
              </a:rPr>
              <a:t> (</a:t>
            </a:r>
            <a:br/>
            <a:r>
              <a:rPr>
                <a:latin typeface="Courier"/>
              </a:rPr>
              <a:t>    muac.assign(missing_age</a:t>
            </a:r>
            <a:r>
              <a:rPr>
                <a:solidFill>
                  <a:srgbClr val="666666"/>
                </a:solidFill>
                <a:latin typeface="Courier"/>
              </a:rPr>
              <a:t>=</a:t>
            </a:r>
            <a:r>
              <a:rPr>
                <a:latin typeface="Courier"/>
              </a:rPr>
              <a:t>muac[</a:t>
            </a:r>
            <a:r>
              <a:rPr>
                <a:solidFill>
                  <a:srgbClr val="4070A0"/>
                </a:solidFill>
                <a:latin typeface="Courier"/>
              </a:rPr>
              <a:t>"age_months"</a:t>
            </a:r>
            <a:r>
              <a:rPr>
                <a:latin typeface="Courier"/>
              </a:rPr>
              <a:t>].isna())</a:t>
            </a:r>
            <a:br/>
            <a:r>
              <a:rPr>
                <a:latin typeface="Courier"/>
              </a:rPr>
              <a:t>    .groupby(</a:t>
            </a:r>
            <a:r>
              <a:rPr>
                <a:solidFill>
                  <a:srgbClr val="4070A0"/>
                </a:solidFill>
                <a:latin typeface="Courier"/>
              </a:rPr>
              <a:t>"commune"</a:t>
            </a:r>
            <a:r>
              <a:rPr>
                <a:latin typeface="Courier"/>
              </a:rPr>
              <a:t>)</a:t>
            </a:r>
            <a:br/>
            <a:r>
              <a:rPr>
                <a:latin typeface="Courier"/>
              </a:rPr>
              <a:t>    .agg(missing</a:t>
            </a:r>
            <a:r>
              <a:rPr>
                <a:solidFill>
                  <a:srgbClr val="666666"/>
                </a:solidFill>
                <a:latin typeface="Courier"/>
              </a:rPr>
              <a:t>=</a:t>
            </a:r>
            <a:r>
              <a:rPr>
                <a:latin typeface="Courier"/>
              </a:rPr>
              <a:t>(</a:t>
            </a:r>
            <a:r>
              <a:rPr>
                <a:solidFill>
                  <a:srgbClr val="4070A0"/>
                </a:solidFill>
                <a:latin typeface="Courier"/>
              </a:rPr>
              <a:t>"missing_age"</a:t>
            </a:r>
            <a:r>
              <a:rPr>
                <a:latin typeface="Courier"/>
              </a:rPr>
              <a:t>, </a:t>
            </a:r>
            <a:r>
              <a:rPr>
                <a:solidFill>
                  <a:srgbClr val="4070A0"/>
                </a:solidFill>
                <a:latin typeface="Courier"/>
              </a:rPr>
              <a:t>"mean"</a:t>
            </a:r>
            <a:r>
              <a:rPr>
                <a:latin typeface="Courier"/>
              </a:rPr>
              <a:t>), n</a:t>
            </a:r>
            <a:r>
              <a:rPr>
                <a:solidFill>
                  <a:srgbClr val="666666"/>
                </a:solidFill>
                <a:latin typeface="Courier"/>
              </a:rPr>
              <a:t>=</a:t>
            </a:r>
            <a:r>
              <a:rPr>
                <a:latin typeface="Courier"/>
              </a:rPr>
              <a:t>(</a:t>
            </a:r>
            <a:r>
              <a:rPr>
                <a:solidFill>
                  <a:srgbClr val="4070A0"/>
                </a:solidFill>
                <a:latin typeface="Courier"/>
              </a:rPr>
              <a:t>"missing_age"</a:t>
            </a:r>
            <a:r>
              <a:rPr>
                <a:latin typeface="Courier"/>
              </a:rPr>
              <a:t>, </a:t>
            </a:r>
            <a:r>
              <a:rPr>
                <a:solidFill>
                  <a:srgbClr val="4070A0"/>
                </a:solidFill>
                <a:latin typeface="Courier"/>
              </a:rPr>
              <a:t>"size"</a:t>
            </a:r>
            <a:r>
              <a:rPr>
                <a:latin typeface="Courier"/>
              </a:rPr>
              <a:t>))</a:t>
            </a:r>
            <a:br/>
            <a:r>
              <a:rPr>
                <a:latin typeface="Courier"/>
              </a:rPr>
              <a:t>    .sort_values(</a:t>
            </a:r>
            <a:r>
              <a:rPr>
                <a:solidFill>
                  <a:srgbClr val="4070A0"/>
                </a:solidFill>
                <a:latin typeface="Courier"/>
              </a:rPr>
              <a:t>"missing"</a:t>
            </a:r>
            <a:r>
              <a:rPr>
                <a:latin typeface="Courier"/>
              </a:rPr>
              <a:t>, ascending</a:t>
            </a:r>
            <a:r>
              <a:rPr>
                <a:solidFill>
                  <a:srgbClr val="666666"/>
                </a:solidFill>
                <a:latin typeface="Courier"/>
              </a:rPr>
              <a:t>=</a:t>
            </a:r>
            <a:r>
              <a:rPr>
                <a:solidFill>
                  <a:srgbClr val="19177C"/>
                </a:solidFill>
                <a:latin typeface="Courier"/>
              </a:rPr>
              <a:t>False</a:t>
            </a:r>
            <a:r>
              <a:rPr>
                <a:latin typeface="Courier"/>
              </a:rPr>
              <a:t>)</a:t>
            </a:r>
            <a:br/>
            <a:r>
              <a:rPr>
                <a:latin typeface="Courier"/>
              </a:rPr>
              <a:t>)</a:t>
            </a:r>
            <a:br/>
            <a:r>
              <a:rPr>
                <a:solidFill>
                  <a:srgbClr val="008000"/>
                </a:solidFill>
                <a:latin typeface="Courier"/>
              </a:rPr>
              <a:t>print</a:t>
            </a:r>
            <a:r>
              <a:rPr>
                <a:latin typeface="Courier"/>
              </a:rPr>
              <a:t>((by_commune[</a:t>
            </a:r>
            <a:r>
              <a:rPr>
                <a:solidFill>
                  <a:srgbClr val="4070A0"/>
                </a:solidFill>
                <a:latin typeface="Courier"/>
              </a:rPr>
              <a:t>"missing"</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Break it down by group before you do anything else — In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br/>
            <a:r>
              <a:rPr>
                <a:latin typeface="Courier"/>
              </a:rPr>
              <a:t>  </a:t>
            </a:r>
            <a:r>
              <a:rPr>
                <a:solidFill>
                  <a:srgbClr val="06287E"/>
                </a:solidFill>
                <a:latin typeface="Courier"/>
              </a:rPr>
              <a:t>group_by</a:t>
            </a:r>
            <a:r>
              <a:rPr>
                <a:latin typeface="Courier"/>
              </a:rPr>
              <a:t>(commune)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missing =</a:t>
            </a:r>
            <a:r>
              <a:rPr>
                <a:latin typeface="Courier"/>
              </a:rPr>
              <a:t> </a:t>
            </a:r>
            <a:r>
              <a:rPr>
                <a:solidFill>
                  <a:srgbClr val="06287E"/>
                </a:solidFill>
                <a:latin typeface="Courier"/>
              </a:rPr>
              <a:t>mean</a:t>
            </a:r>
            <a:r>
              <a:rPr>
                <a:latin typeface="Courier"/>
              </a:rPr>
              <a:t>(</a:t>
            </a:r>
            <a:r>
              <a:rPr>
                <a:solidFill>
                  <a:srgbClr val="06287E"/>
                </a:solidFill>
                <a:latin typeface="Courier"/>
              </a:rPr>
              <a:t>is.na</a:t>
            </a:r>
            <a:r>
              <a:rPr>
                <a:latin typeface="Courier"/>
              </a:rPr>
              <a:t>(age_months)),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(missing))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missing =</a:t>
            </a:r>
            <a:r>
              <a:rPr>
                <a:latin typeface="Courier"/>
              </a:rPr>
              <a:t> </a:t>
            </a:r>
            <a:r>
              <a:rPr>
                <a:solidFill>
                  <a:srgbClr val="06287E"/>
                </a:solidFill>
                <a:latin typeface="Courier"/>
              </a:rPr>
              <a:t>round</a:t>
            </a:r>
            <a:r>
              <a:rPr>
                <a:latin typeface="Courier"/>
              </a:rPr>
              <a:t>(</a:t>
            </a:r>
            <a:r>
              <a:rPr>
                <a:solidFill>
                  <a:srgbClr val="40A070"/>
                </a:solidFill>
                <a:latin typeface="Courier"/>
              </a:rPr>
              <a:t>100</a:t>
            </a:r>
            <a:r>
              <a:rPr>
                <a:latin typeface="Courier"/>
              </a:rPr>
              <a:t> </a:t>
            </a:r>
            <a:r>
              <a:rPr>
                <a:solidFill>
                  <a:srgbClr val="4070A0"/>
                </a:solidFill>
                <a:latin typeface="Courier"/>
              </a:rPr>
              <a:t>*</a:t>
            </a:r>
            <a:r>
              <a:rPr>
                <a:latin typeface="Courier"/>
              </a:rPr>
              <a:t> missing, </a:t>
            </a:r>
            <a:r>
              <a:rPr>
                <a:solidFill>
                  <a:srgbClr val="40A070"/>
                </a:solidFill>
                <a:latin typeface="Courier"/>
              </a:rPr>
              <a:t>1</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Break it down by group before you do anything else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Commune</a:t>
                      </a:r>
                    </a:p>
                  </a:txBody>
                  <a:tcPr/>
                </a:tc>
                <a:tc>
                  <a:txBody>
                    <a:bodyPr/>
                    <a:lstStyle/>
                    <a:p>
                      <a:pPr lvl="0" indent="0" marL="0">
                        <a:buNone/>
                      </a:pPr>
                      <a:r>
                        <a:rPr/>
                        <a:t>Missing age</a:t>
                      </a:r>
                    </a:p>
                  </a:txBody>
                  <a:tcPr/>
                </a:tc>
                <a:tc>
                  <a:txBody>
                    <a:bodyPr/>
                    <a:lstStyle/>
                    <a:p>
                      <a:pPr lvl="0" indent="0" marL="0">
                        <a:buNone/>
                      </a:pPr>
                      <a:r>
                        <a:rPr/>
                        <a:t>Rows</a:t>
                      </a:r>
                    </a:p>
                  </a:txBody>
                  <a:tcPr/>
                </a:tc>
              </a:tr>
              <a:tr h="0">
                <a:tc>
                  <a:txBody>
                    <a:bodyPr/>
                    <a:lstStyle/>
                    <a:p>
                      <a:pPr lvl="0" indent="0" marL="0">
                        <a:buNone/>
                      </a:pPr>
                      <a:r>
                        <a:rPr/>
                        <a:t>Gros-Morne</a:t>
                      </a:r>
                    </a:p>
                  </a:txBody>
                </a:tc>
                <a:tc>
                  <a:txBody>
                    <a:bodyPr/>
                    <a:lstStyle/>
                    <a:p>
                      <a:pPr lvl="0" indent="0" marL="0">
                        <a:buNone/>
                      </a:pPr>
                      <a:r>
                        <a:rPr/>
                        <a:t>17.7%</a:t>
                      </a:r>
                    </a:p>
                  </a:txBody>
                </a:tc>
                <a:tc>
                  <a:txBody>
                    <a:bodyPr/>
                    <a:lstStyle/>
                    <a:p>
                      <a:pPr lvl="0" indent="0" marL="0">
                        <a:buNone/>
                      </a:pPr>
                      <a:r>
                        <a:rPr/>
                        <a:t>361</a:t>
                      </a:r>
                    </a:p>
                  </a:txBody>
                </a:tc>
              </a:tr>
              <a:tr h="0">
                <a:tc>
                  <a:txBody>
                    <a:bodyPr/>
                    <a:lstStyle/>
                    <a:p>
                      <a:pPr lvl="0" indent="0" marL="0">
                        <a:buNone/>
                      </a:pPr>
                      <a:r>
                        <a:rPr/>
                        <a:t>Anse-Rouge</a:t>
                      </a:r>
                    </a:p>
                  </a:txBody>
                </a:tc>
                <a:tc>
                  <a:txBody>
                    <a:bodyPr/>
                    <a:lstStyle/>
                    <a:p>
                      <a:pPr lvl="0" indent="0" marL="0">
                        <a:buNone/>
                      </a:pPr>
                      <a:r>
                        <a:rPr/>
                        <a:t>5.7%</a:t>
                      </a:r>
                    </a:p>
                  </a:txBody>
                </a:tc>
                <a:tc>
                  <a:txBody>
                    <a:bodyPr/>
                    <a:lstStyle/>
                    <a:p>
                      <a:pPr lvl="0" indent="0" marL="0">
                        <a:buNone/>
                      </a:pPr>
                      <a:r>
                        <a:rPr/>
                        <a:t>229</a:t>
                      </a:r>
                    </a:p>
                  </a:txBody>
                </a:tc>
              </a:tr>
              <a:tr h="0">
                <a:tc>
                  <a:txBody>
                    <a:bodyPr/>
                    <a:lstStyle/>
                    <a:p>
                      <a:pPr lvl="0" indent="0" marL="0">
                        <a:buNone/>
                      </a:pPr>
                      <a:r>
                        <a:rPr/>
                        <a:t>Saint-Michel</a:t>
                      </a:r>
                    </a:p>
                  </a:txBody>
                </a:tc>
                <a:tc>
                  <a:txBody>
                    <a:bodyPr/>
                    <a:lstStyle/>
                    <a:p>
                      <a:pPr lvl="0" indent="0" marL="0">
                        <a:buNone/>
                      </a:pPr>
                      <a:r>
                        <a:rPr/>
                        <a:t>5.1%</a:t>
                      </a:r>
                    </a:p>
                  </a:txBody>
                </a:tc>
                <a:tc>
                  <a:txBody>
                    <a:bodyPr/>
                    <a:lstStyle/>
                    <a:p>
                      <a:pPr lvl="0" indent="0" marL="0">
                        <a:buNone/>
                      </a:pPr>
                      <a:r>
                        <a:rPr/>
                        <a:t>335</a:t>
                      </a:r>
                    </a:p>
                  </a:txBody>
                </a:tc>
              </a:tr>
              <a:tr h="0">
                <a:tc>
                  <a:txBody>
                    <a:bodyPr/>
                    <a:lstStyle/>
                    <a:p>
                      <a:pPr lvl="0" indent="0" marL="0">
                        <a:buNone/>
                      </a:pPr>
                      <a:r>
                        <a:rPr/>
                        <a:t>Dessalines</a:t>
                      </a:r>
                    </a:p>
                  </a:txBody>
                </a:tc>
                <a:tc>
                  <a:txBody>
                    <a:bodyPr/>
                    <a:lstStyle/>
                    <a:p>
                      <a:pPr lvl="0" indent="0" marL="0">
                        <a:buNone/>
                      </a:pPr>
                      <a:r>
                        <a:rPr/>
                        <a:t>4.9%</a:t>
                      </a:r>
                    </a:p>
                  </a:txBody>
                </a:tc>
                <a:tc>
                  <a:txBody>
                    <a:bodyPr/>
                    <a:lstStyle/>
                    <a:p>
                      <a:pPr lvl="0" indent="0" marL="0">
                        <a:buNone/>
                      </a:pPr>
                      <a:r>
                        <a:rPr/>
                        <a:t>450</a:t>
                      </a:r>
                    </a:p>
                  </a:txBody>
                </a:tc>
              </a:tr>
              <a:tr h="0">
                <a:tc>
                  <a:txBody>
                    <a:bodyPr/>
                    <a:lstStyle/>
                    <a:p>
                      <a:pPr lvl="0" indent="0" marL="0">
                        <a:buNone/>
                      </a:pPr>
                      <a:r>
                        <a:rPr/>
                        <a:t>Ennery</a:t>
                      </a:r>
                    </a:p>
                  </a:txBody>
                </a:tc>
                <a:tc>
                  <a:txBody>
                    <a:bodyPr/>
                    <a:lstStyle/>
                    <a:p>
                      <a:pPr lvl="0" indent="0" marL="0">
                        <a:buNone/>
                      </a:pPr>
                      <a:r>
                        <a:rPr/>
                        <a:t>3.0%</a:t>
                      </a:r>
                    </a:p>
                  </a:txBody>
                </a:tc>
                <a:tc>
                  <a:txBody>
                    <a:bodyPr/>
                    <a:lstStyle/>
                    <a:p>
                      <a:pPr lvl="0" indent="0" marL="0">
                        <a:buNone/>
                      </a:pPr>
                      <a:r>
                        <a:rPr/>
                        <a:t>263</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Then by time, inside the group that stands out — In Python</a:t>
            </a:r>
          </a:p>
        </p:txBody>
      </p:sp>
      <p:sp>
        <p:nvSpPr>
          <p:cNvPr id="3" name="Content Placeholder 2"/>
          <p:cNvSpPr>
            <a:spLocks noGrp="1"/>
          </p:cNvSpPr>
          <p:nvPr>
            <p:ph idx="1"/>
          </p:nvPr>
        </p:nvSpPr>
        <p:spPr/>
        <p:txBody>
          <a:bodyPr/>
          <a:lstStyle/>
          <a:p>
            <a:pPr lvl="0" indent="0">
              <a:buNone/>
            </a:pPr>
            <a:r>
              <a:rPr>
                <a:latin typeface="Courier"/>
              </a:rPr>
              <a:t>gros_morne </a:t>
            </a:r>
            <a:r>
              <a:rPr>
                <a:solidFill>
                  <a:srgbClr val="666666"/>
                </a:solidFill>
                <a:latin typeface="Courier"/>
              </a:rPr>
              <a:t>=</a:t>
            </a:r>
            <a:r>
              <a:rPr>
                <a:latin typeface="Courier"/>
              </a:rPr>
              <a:t> muac[muac[</a:t>
            </a:r>
            <a:r>
              <a:rPr>
                <a:solidFill>
                  <a:srgbClr val="4070A0"/>
                </a:solidFill>
                <a:latin typeface="Courier"/>
              </a:rPr>
              <a:t>"commune"</a:t>
            </a:r>
            <a:r>
              <a:rPr>
                <a:latin typeface="Courier"/>
              </a:rPr>
              <a:t>] </a:t>
            </a:r>
            <a:r>
              <a:rPr>
                <a:solidFill>
                  <a:srgbClr val="666666"/>
                </a:solidFill>
                <a:latin typeface="Courier"/>
              </a:rPr>
              <a:t>==</a:t>
            </a:r>
            <a:r>
              <a:rPr>
                <a:latin typeface="Courier"/>
              </a:rPr>
              <a:t> </a:t>
            </a:r>
            <a:r>
              <a:rPr>
                <a:solidFill>
                  <a:srgbClr val="4070A0"/>
                </a:solidFill>
                <a:latin typeface="Courier"/>
              </a:rPr>
              <a:t>"Gros-Morne"</a:t>
            </a:r>
            <a:r>
              <a:rPr>
                <a:latin typeface="Courier"/>
              </a:rPr>
              <a:t>].copy()</a:t>
            </a:r>
            <a:br/>
            <a:r>
              <a:rPr>
                <a:latin typeface="Courier"/>
              </a:rPr>
              <a:t>gros_morne[</a:t>
            </a:r>
            <a:r>
              <a:rPr>
                <a:solidFill>
                  <a:srgbClr val="4070A0"/>
                </a:solidFill>
                <a:latin typeface="Courier"/>
              </a:rPr>
              <a:t>"week"</a:t>
            </a:r>
            <a:r>
              <a:rPr>
                <a:latin typeface="Courier"/>
              </a:rPr>
              <a:t>] </a:t>
            </a:r>
            <a:r>
              <a:rPr>
                <a:solidFill>
                  <a:srgbClr val="666666"/>
                </a:solidFill>
                <a:latin typeface="Courier"/>
              </a:rPr>
              <a:t>=</a:t>
            </a:r>
            <a:r>
              <a:rPr>
                <a:latin typeface="Courier"/>
              </a:rPr>
              <a:t> gros_morne[</a:t>
            </a:r>
            <a:r>
              <a:rPr>
                <a:solidFill>
                  <a:srgbClr val="4070A0"/>
                </a:solidFill>
                <a:latin typeface="Courier"/>
              </a:rPr>
              <a:t>"screening_date"</a:t>
            </a:r>
            <a:r>
              <a:rPr>
                <a:latin typeface="Courier"/>
              </a:rPr>
              <a:t>].dt.to_period(</a:t>
            </a:r>
            <a:r>
              <a:rPr>
                <a:solidFill>
                  <a:srgbClr val="4070A0"/>
                </a:solidFill>
                <a:latin typeface="Courier"/>
              </a:rPr>
              <a:t>"W"</a:t>
            </a:r>
            <a:r>
              <a:rPr>
                <a:latin typeface="Courier"/>
              </a:rPr>
              <a:t>).dt.start_time</a:t>
            </a:r>
            <a:br/>
            <a:br/>
            <a:r>
              <a:rPr>
                <a:solidFill>
                  <a:srgbClr val="008000"/>
                </a:solidFill>
                <a:latin typeface="Courier"/>
              </a:rPr>
              <a:t>print</a:t>
            </a:r>
            <a:r>
              <a:rPr>
                <a:latin typeface="Courier"/>
              </a:rPr>
              <a:t>(</a:t>
            </a:r>
            <a:br/>
            <a:r>
              <a:rPr>
                <a:latin typeface="Courier"/>
              </a:rPr>
              <a:t>    gros_morne.groupby(</a:t>
            </a:r>
            <a:r>
              <a:rPr>
                <a:solidFill>
                  <a:srgbClr val="4070A0"/>
                </a:solidFill>
                <a:latin typeface="Courier"/>
              </a:rPr>
              <a:t>"week"</a:t>
            </a:r>
            <a:r>
              <a:rPr>
                <a:latin typeface="Courier"/>
              </a:rPr>
              <a:t>)[</a:t>
            </a:r>
            <a:r>
              <a:rPr>
                <a:solidFill>
                  <a:srgbClr val="4070A0"/>
                </a:solidFill>
                <a:latin typeface="Courier"/>
              </a:rPr>
              <a:t>"age_months"</a:t>
            </a:r>
            <a:r>
              <a:rPr>
                <a:latin typeface="Courier"/>
              </a:rPr>
              <a:t>]</a:t>
            </a:r>
            <a:br/>
            <a:r>
              <a:rPr>
                <a:latin typeface="Courier"/>
              </a:rPr>
              <a:t>    .</a:t>
            </a:r>
            <a:r>
              <a:rPr>
                <a:solidFill>
                  <a:srgbClr val="008000"/>
                </a:solidFill>
                <a:latin typeface="Courier"/>
              </a:rPr>
              <a:t>apply</a:t>
            </a:r>
            <a:r>
              <a:rPr>
                <a:latin typeface="Courier"/>
              </a:rPr>
              <a:t>(</a:t>
            </a:r>
            <a:r>
              <a:rPr b="1">
                <a:solidFill>
                  <a:srgbClr val="007020"/>
                </a:solidFill>
                <a:latin typeface="Courier"/>
              </a:rPr>
              <a:t>lambda</a:t>
            </a:r>
            <a:r>
              <a:rPr>
                <a:latin typeface="Courier"/>
              </a:rPr>
              <a:t> s: s.isna().mean())</a:t>
            </a:r>
            <a:br/>
            <a:r>
              <a:rPr>
                <a:latin typeface="Courier"/>
              </a:rPr>
              <a:t>    .sort_values(ascending</a:t>
            </a:r>
            <a:r>
              <a:rPr>
                <a:solidFill>
                  <a:srgbClr val="666666"/>
                </a:solidFill>
                <a:latin typeface="Courier"/>
              </a:rPr>
              <a:t>=</a:t>
            </a:r>
            <a:r>
              <a:rPr>
                <a:solidFill>
                  <a:srgbClr val="19177C"/>
                </a:solidFill>
                <a:latin typeface="Courier"/>
              </a:rPr>
              <a:t>False</a:t>
            </a:r>
            <a:r>
              <a:rPr>
                <a:latin typeface="Courier"/>
              </a:rPr>
              <a:t>)</a:t>
            </a:r>
            <a:br/>
            <a:r>
              <a:rPr>
                <a:latin typeface="Courier"/>
              </a:rPr>
              <a:t>    .head()</a:t>
            </a:r>
            <a:b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Then by time, inside the group that stands out — In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br/>
            <a:r>
              <a:rPr>
                <a:latin typeface="Courier"/>
              </a:rPr>
              <a:t>  </a:t>
            </a:r>
            <a:r>
              <a:rPr>
                <a:solidFill>
                  <a:srgbClr val="06287E"/>
                </a:solidFill>
                <a:latin typeface="Courier"/>
              </a:rPr>
              <a:t>filter</a:t>
            </a:r>
            <a:r>
              <a:rPr>
                <a:latin typeface="Courier"/>
              </a:rPr>
              <a:t>(commune </a:t>
            </a:r>
            <a:r>
              <a:rPr>
                <a:solidFill>
                  <a:srgbClr val="4070A0"/>
                </a:solidFill>
                <a:latin typeface="Courier"/>
              </a:rPr>
              <a:t>==</a:t>
            </a:r>
            <a:r>
              <a:rPr>
                <a:latin typeface="Courier"/>
              </a:rPr>
              <a:t> </a:t>
            </a:r>
            <a:r>
              <a:rPr>
                <a:solidFill>
                  <a:srgbClr val="4070A0"/>
                </a:solidFill>
                <a:latin typeface="Courier"/>
              </a:rPr>
              <a:t>"Gros-Morne"</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week =</a:t>
            </a:r>
            <a:r>
              <a:rPr>
                <a:latin typeface="Courier"/>
              </a:rPr>
              <a:t> lubridate</a:t>
            </a:r>
            <a:r>
              <a:rPr>
                <a:solidFill>
                  <a:srgbClr val="4070A0"/>
                </a:solidFill>
                <a:latin typeface="Courier"/>
              </a:rPr>
              <a:t>::</a:t>
            </a:r>
            <a:r>
              <a:rPr>
                <a:solidFill>
                  <a:srgbClr val="06287E"/>
                </a:solidFill>
                <a:latin typeface="Courier"/>
              </a:rPr>
              <a:t>floor_date</a:t>
            </a:r>
            <a:r>
              <a:rPr>
                <a:latin typeface="Courier"/>
              </a:rPr>
              <a:t>(screening_date, </a:t>
            </a:r>
            <a:r>
              <a:rPr>
                <a:solidFill>
                  <a:srgbClr val="4070A0"/>
                </a:solidFill>
                <a:latin typeface="Courier"/>
              </a:rPr>
              <a:t>"week"</a:t>
            </a:r>
            <a:r>
              <a:rPr>
                <a:latin typeface="Courier"/>
              </a:rPr>
              <a:t>, </a:t>
            </a:r>
            <a:r>
              <a:rPr>
                <a:solidFill>
                  <a:srgbClr val="7D9029"/>
                </a:solidFill>
                <a:latin typeface="Courier"/>
              </a:rPr>
              <a:t>week_start =</a:t>
            </a:r>
            <a:r>
              <a:rPr>
                <a:latin typeface="Courier"/>
              </a:rPr>
              <a:t> </a:t>
            </a:r>
            <a:r>
              <a:rPr>
                <a:solidFill>
                  <a:srgbClr val="40A070"/>
                </a:solidFill>
                <a:latin typeface="Courier"/>
              </a:rPr>
              <a:t>1</a:t>
            </a:r>
            <a:r>
              <a:rPr>
                <a:latin typeface="Courier"/>
              </a:rPr>
              <a:t>)) </a:t>
            </a:r>
            <a:r>
              <a:rPr>
                <a:solidFill>
                  <a:srgbClr val="4070A0"/>
                </a:solidFill>
                <a:latin typeface="Courier"/>
              </a:rPr>
              <a:t>|&gt;</a:t>
            </a:r>
            <a:br/>
            <a:r>
              <a:rPr>
                <a:latin typeface="Courier"/>
              </a:rPr>
              <a:t>  </a:t>
            </a:r>
            <a:r>
              <a:rPr>
                <a:solidFill>
                  <a:srgbClr val="06287E"/>
                </a:solidFill>
                <a:latin typeface="Courier"/>
              </a:rPr>
              <a:t>group_by</a:t>
            </a:r>
            <a:r>
              <a:rPr>
                <a:latin typeface="Courier"/>
              </a:rPr>
              <a:t>(week)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missing =</a:t>
            </a:r>
            <a:r>
              <a:rPr>
                <a:latin typeface="Courier"/>
              </a:rPr>
              <a:t> </a:t>
            </a:r>
            <a:r>
              <a:rPr>
                <a:solidFill>
                  <a:srgbClr val="06287E"/>
                </a:solidFill>
                <a:latin typeface="Courier"/>
              </a:rPr>
              <a:t>mean</a:t>
            </a:r>
            <a:r>
              <a:rPr>
                <a:latin typeface="Courier"/>
              </a:rPr>
              <a:t>(</a:t>
            </a:r>
            <a:r>
              <a:rPr>
                <a:solidFill>
                  <a:srgbClr val="06287E"/>
                </a:solidFill>
                <a:latin typeface="Courier"/>
              </a:rPr>
              <a:t>is.na</a:t>
            </a:r>
            <a:r>
              <a:rPr>
                <a:latin typeface="Courier"/>
              </a:rPr>
              <a:t>(age_months)),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(missing)) </a:t>
            </a:r>
            <a:r>
              <a:rPr>
                <a:solidFill>
                  <a:srgbClr val="4070A0"/>
                </a:solidFill>
                <a:latin typeface="Courier"/>
              </a:rPr>
              <a:t>|&gt;</a:t>
            </a:r>
            <a:br/>
            <a:r>
              <a:rPr>
                <a:latin typeface="Courier"/>
              </a:rPr>
              <a:t>  </a:t>
            </a:r>
            <a:r>
              <a:rPr>
                <a:solidFill>
                  <a:srgbClr val="06287E"/>
                </a:solidFill>
                <a:latin typeface="Courier"/>
              </a:rPr>
              <a:t>head</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Name the mechanism, in words the report can carry</a:t>
            </a:r>
          </a:p>
        </p:txBody>
      </p:sp>
      <p:sp>
        <p:nvSpPr>
          <p:cNvPr id="3" name="Content Placeholder 2"/>
          <p:cNvSpPr>
            <a:spLocks noGrp="1"/>
          </p:cNvSpPr>
          <p:nvPr>
            <p:ph idx="1"/>
          </p:nvPr>
        </p:nvSpPr>
        <p:spPr/>
        <p:txBody>
          <a:bodyPr/>
          <a:lstStyle/>
          <a:p>
            <a:pPr lvl="0"/>
            <a:r>
              <a:rPr b="1"/>
              <a:t>Missing completely at random.</a:t>
            </a:r>
            <a:r>
              <a:rPr/>
              <a:t> The holes are unrelated to anything, including the value that is missing. Dropping…</a:t>
            </a:r>
          </a:p>
          <a:p>
            <a:pPr lvl="0"/>
            <a:r>
              <a:rPr b="1"/>
              <a:t>Missing at random.</a:t>
            </a:r>
            <a:r>
              <a:rPr/>
              <a:t> The holes depend on something you </a:t>
            </a:r>
            <a:r>
              <a:rPr i="1"/>
              <a:t>observed</a:t>
            </a:r>
            <a:r>
              <a:rPr/>
              <a:t> — a commune, a week, an enumerator. Dropping them…</a:t>
            </a:r>
          </a:p>
          <a:p>
            <a:pPr lvl="0"/>
            <a:r>
              <a:rPr b="1"/>
              <a:t>Missing not at random.</a:t>
            </a:r>
            <a:r>
              <a:rPr/>
              <a:t> The holes depend on the missing value itself. The sickest children are the ones the queue…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Name the mechanism, in words the report can carry</a:t>
            </a:r>
          </a:p>
        </p:txBody>
      </p:sp>
      <p:sp>
        <p:nvSpPr>
          <p:cNvPr id="3" name="Content Placeholder 2"/>
          <p:cNvSpPr>
            <a:spLocks noGrp="1"/>
          </p:cNvSpPr>
          <p:nvPr>
            <p:ph idx="1"/>
          </p:nvPr>
        </p:nvSpPr>
        <p:spPr/>
        <p:txBody>
          <a:bodyPr/>
          <a:lstStyle/>
          <a:p>
            <a:pPr lvl="0" indent="0" marL="1270000">
              <a:buNone/>
            </a:pPr>
            <a:r>
              <a:rPr sz="2000"/>
              <a:t>The category is not a statistical technicality. It is the difference between “we dropped 226 rows” and “we dropped 226 rows, 54 of them from one commune in one week, which moved that commune’s rate by 1.1 points”.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Put a number on what dropping them costs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gam_rate(df):</a:t>
            </a:r>
            <a:br/>
            <a:r>
              <a:rPr>
                <a:latin typeface="Courier"/>
              </a:rPr>
              <a:t>    assessed </a:t>
            </a:r>
            <a:r>
              <a:rPr>
                <a:solidFill>
                  <a:srgbClr val="666666"/>
                </a:solidFill>
                <a:latin typeface="Courier"/>
              </a:rPr>
              <a:t>=</a:t>
            </a:r>
            <a:r>
              <a:rPr>
                <a:latin typeface="Courier"/>
              </a:rPr>
              <a:t> df[</a:t>
            </a:r>
            <a:r>
              <a:rPr>
                <a:solidFill>
                  <a:srgbClr val="4070A0"/>
                </a:solidFill>
                <a:latin typeface="Courier"/>
              </a:rPr>
              <a:t>"muac_mm"</a:t>
            </a:r>
            <a:r>
              <a:rPr>
                <a:latin typeface="Courier"/>
              </a:rPr>
              <a:t>].notna() </a:t>
            </a:r>
            <a:r>
              <a:rPr>
                <a:solidFill>
                  <a:srgbClr val="666666"/>
                </a:solidFill>
                <a:latin typeface="Courier"/>
              </a:rPr>
              <a:t>|</a:t>
            </a:r>
            <a:r>
              <a:rPr>
                <a:latin typeface="Courier"/>
              </a:rPr>
              <a:t> df[</a:t>
            </a:r>
            <a:r>
              <a:rPr>
                <a:solidFill>
                  <a:srgbClr val="4070A0"/>
                </a:solidFill>
                <a:latin typeface="Courier"/>
              </a:rPr>
              <a:t>"oedema"</a:t>
            </a:r>
            <a:r>
              <a:rPr>
                <a:latin typeface="Courier"/>
              </a:rPr>
              <a:t>].notna()</a:t>
            </a:r>
            <a:br/>
            <a:r>
              <a:rPr>
                <a:latin typeface="Courier"/>
              </a:rPr>
              <a:t>    cases </a:t>
            </a:r>
            <a:r>
              <a:rPr>
                <a:solidFill>
                  <a:srgbClr val="666666"/>
                </a:solidFill>
                <a:latin typeface="Courier"/>
              </a:rPr>
              <a:t>=</a:t>
            </a:r>
            <a:r>
              <a:rPr>
                <a:latin typeface="Courier"/>
              </a:rPr>
              <a:t> assessed </a:t>
            </a:r>
            <a:r>
              <a:rPr>
                <a:solidFill>
                  <a:srgbClr val="666666"/>
                </a:solidFill>
                <a:latin typeface="Courier"/>
              </a:rPr>
              <a:t>&amp;</a:t>
            </a:r>
            <a:r>
              <a:rPr>
                <a:latin typeface="Courier"/>
              </a:rPr>
              <a:t> ((df[</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 </a:t>
            </a:r>
            <a:r>
              <a:rPr>
                <a:solidFill>
                  <a:srgbClr val="666666"/>
                </a:solidFill>
                <a:latin typeface="Courier"/>
              </a:rPr>
              <a:t>|</a:t>
            </a:r>
            <a:r>
              <a:rPr>
                <a:latin typeface="Courier"/>
              </a:rPr>
              <a:t> (df[</a:t>
            </a:r>
            <a:r>
              <a:rPr>
                <a:solidFill>
                  <a:srgbClr val="4070A0"/>
                </a:solidFill>
                <a:latin typeface="Courier"/>
              </a:rPr>
              <a:t>"oedema"</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r>
              <a:rPr>
                <a:latin typeface="Courier"/>
              </a:rPr>
              <a:t>    </a:t>
            </a:r>
            <a:r>
              <a:rPr b="1">
                <a:solidFill>
                  <a:srgbClr val="007020"/>
                </a:solidFill>
                <a:latin typeface="Courier"/>
              </a:rPr>
              <a:t>return</a:t>
            </a:r>
            <a:r>
              <a:rPr>
                <a:latin typeface="Courier"/>
              </a:rPr>
              <a:t> pd.Series({</a:t>
            </a:r>
            <a:br/>
            <a:r>
              <a:rPr>
                <a:latin typeface="Courier"/>
              </a:rPr>
              <a:t>        </a:t>
            </a:r>
            <a:r>
              <a:rPr>
                <a:solidFill>
                  <a:srgbClr val="4070A0"/>
                </a:solidFill>
                <a:latin typeface="Courier"/>
              </a:rPr>
              <a:t>"assessed"</a:t>
            </a:r>
            <a:r>
              <a:rPr>
                <a:latin typeface="Courier"/>
              </a:rPr>
              <a:t>: </a:t>
            </a:r>
            <a:r>
              <a:rPr>
                <a:solidFill>
                  <a:srgbClr val="008000"/>
                </a:solidFill>
                <a:latin typeface="Courier"/>
              </a:rPr>
              <a:t>int</a:t>
            </a:r>
            <a:r>
              <a:rPr>
                <a:latin typeface="Courier"/>
              </a:rPr>
              <a:t>(assessed.</a:t>
            </a:r>
            <a:r>
              <a:rPr>
                <a:solidFill>
                  <a:srgbClr val="008000"/>
                </a:solidFill>
                <a:latin typeface="Courier"/>
              </a:rPr>
              <a:t>sum</a:t>
            </a:r>
            <a:r>
              <a:rPr>
                <a:latin typeface="Courier"/>
              </a:rPr>
              <a:t>()),</a:t>
            </a:r>
            <a:br/>
            <a:r>
              <a:rPr>
                <a:latin typeface="Courier"/>
              </a:rPr>
              <a:t>        </a:t>
            </a:r>
            <a:r>
              <a:rPr>
                <a:solidFill>
                  <a:srgbClr val="4070A0"/>
                </a:solidFill>
                <a:latin typeface="Courier"/>
              </a:rPr>
              <a:t>"cases"</a:t>
            </a:r>
            <a:r>
              <a:rPr>
                <a:latin typeface="Courier"/>
              </a:rPr>
              <a:t>: </a:t>
            </a:r>
            <a:r>
              <a:rPr>
                <a:solidFill>
                  <a:srgbClr val="008000"/>
                </a:solidFill>
                <a:latin typeface="Courier"/>
              </a:rPr>
              <a:t>int</a:t>
            </a:r>
            <a:r>
              <a:rPr>
                <a:latin typeface="Courier"/>
              </a:rPr>
              <a:t>(cases.</a:t>
            </a:r>
            <a:r>
              <a:rPr>
                <a:solidFill>
                  <a:srgbClr val="008000"/>
                </a:solidFill>
                <a:latin typeface="Courier"/>
              </a:rPr>
              <a:t>sum</a:t>
            </a:r>
            <a:r>
              <a:rPr>
                <a:latin typeface="Courier"/>
              </a:rPr>
              <a:t>()),</a:t>
            </a:r>
            <a:br/>
            <a:r>
              <a:rPr>
                <a:latin typeface="Courier"/>
              </a:rPr>
              <a:t>        </a:t>
            </a:r>
            <a:r>
              <a:rPr>
                <a:solidFill>
                  <a:srgbClr val="4070A0"/>
                </a:solidFill>
                <a:latin typeface="Courier"/>
              </a:rPr>
              <a:t>"rate"</a:t>
            </a:r>
            <a:r>
              <a:rPr>
                <a:latin typeface="Courier"/>
              </a:rPr>
              <a:t>: </a:t>
            </a:r>
            <a:r>
              <a:rPr>
                <a:solidFill>
                  <a:srgbClr val="008000"/>
                </a:solidFill>
                <a:latin typeface="Courier"/>
              </a:rPr>
              <a:t>round</a:t>
            </a:r>
            <a:r>
              <a:rPr>
                <a:latin typeface="Courier"/>
              </a:rPr>
              <a:t>(cases.</a:t>
            </a:r>
            <a:r>
              <a:rPr>
                <a:solidFill>
                  <a:srgbClr val="008000"/>
                </a:solidFill>
                <a:latin typeface="Courier"/>
              </a:rPr>
              <a:t>sum</a:t>
            </a:r>
            <a:r>
              <a:rPr>
                <a:latin typeface="Courier"/>
              </a:rPr>
              <a:t>() </a:t>
            </a:r>
            <a:r>
              <a:rPr>
                <a:solidFill>
                  <a:srgbClr val="666666"/>
                </a:solidFill>
                <a:latin typeface="Courier"/>
              </a:rPr>
              <a:t>/</a:t>
            </a:r>
            <a:r>
              <a:rPr>
                <a:latin typeface="Courier"/>
              </a:rPr>
              <a:t> assessed.</a:t>
            </a:r>
            <a:r>
              <a:rPr>
                <a:solidFill>
                  <a:srgbClr val="008000"/>
                </a:solidFill>
                <a:latin typeface="Courier"/>
              </a:rPr>
              <a:t>sum</a:t>
            </a:r>
            <a:r>
              <a:rPr>
                <a:latin typeface="Courier"/>
              </a:rPr>
              <a:t>(), </a:t>
            </a:r>
            <a:r>
              <a:rPr>
                <a:solidFill>
                  <a:srgbClr val="40A070"/>
                </a:solidFill>
                <a:latin typeface="Courier"/>
              </a:rPr>
              <a:t>3</a:t>
            </a:r>
            <a:r>
              <a:rPr>
                <a:latin typeface="Courier"/>
              </a:rPr>
              <a:t>),</a:t>
            </a:r>
            <a:br/>
            <a:r>
              <a:rPr>
                <a:latin typeface="Courier"/>
              </a:rPr>
              <a:t>    })</a:t>
            </a:r>
            <a:br/>
            <a:br/>
            <a:br/>
            <a:r>
              <a:rPr>
                <a:latin typeface="Courier"/>
              </a:rPr>
              <a:t>all_rows </a:t>
            </a:r>
            <a:r>
              <a:rPr>
                <a:solidFill>
                  <a:srgbClr val="666666"/>
                </a:solidFill>
                <a:latin typeface="Courier"/>
              </a:rPr>
              <a:t>=</a:t>
            </a:r>
            <a:r>
              <a:rPr>
                <a:latin typeface="Courier"/>
              </a:rPr>
              <a:t> muac.groupby(</a:t>
            </a:r>
            <a:r>
              <a:rPr>
                <a:solidFill>
                  <a:srgbClr val="4070A0"/>
                </a:solidFill>
                <a:latin typeface="Courier"/>
              </a:rPr>
              <a:t>"commune"</a:t>
            </a:r>
            <a:r>
              <a:rPr>
                <a:latin typeface="Courier"/>
              </a:rPr>
              <a:t>).</a:t>
            </a:r>
            <a:r>
              <a:rPr>
                <a:solidFill>
                  <a:srgbClr val="008000"/>
                </a:solidFill>
                <a:latin typeface="Courier"/>
              </a:rPr>
              <a:t>apply</a:t>
            </a:r>
            <a:r>
              <a:rPr>
                <a:latin typeface="Courier"/>
              </a:rPr>
              <a:t>(gam_rate)</a:t>
            </a:r>
            <a:br/>
            <a:r>
              <a:rPr>
                <a:latin typeface="Courier"/>
              </a:rPr>
              <a:t>complete </a:t>
            </a:r>
            <a:r>
              <a:rPr>
                <a:solidFill>
                  <a:srgbClr val="666666"/>
                </a:solidFill>
                <a:latin typeface="Courier"/>
              </a:rPr>
              <a:t>=</a:t>
            </a:r>
            <a:r>
              <a:rPr>
                <a:latin typeface="Courier"/>
              </a:rPr>
              <a:t> muac[muac[</a:t>
            </a:r>
            <a:r>
              <a:rPr>
                <a:solidFill>
                  <a:srgbClr val="4070A0"/>
                </a:solidFill>
                <a:latin typeface="Courier"/>
              </a:rPr>
              <a:t>"age_months"</a:t>
            </a:r>
            <a:r>
              <a:rPr>
                <a:latin typeface="Courier"/>
              </a:rPr>
              <a:t>].notna()].groupby(</a:t>
            </a:r>
            <a:r>
              <a:rPr>
                <a:solidFill>
                  <a:srgbClr val="4070A0"/>
                </a:solidFill>
                <a:latin typeface="Courier"/>
              </a:rPr>
              <a:t>"commune"</a:t>
            </a:r>
            <a:r>
              <a:rPr>
                <a:latin typeface="Courier"/>
              </a:rPr>
              <a:t>).</a:t>
            </a:r>
            <a:r>
              <a:rPr>
                <a:solidFill>
                  <a:srgbClr val="008000"/>
                </a:solidFill>
                <a:latin typeface="Courier"/>
              </a:rPr>
              <a:t>apply</a:t>
            </a:r>
            <a:r>
              <a:rPr>
                <a:latin typeface="Courier"/>
              </a:rPr>
              <a:t>(gam_rate)</a:t>
            </a:r>
            <a:br/>
            <a:br/>
            <a:r>
              <a:rPr>
                <a:latin typeface="Courier"/>
              </a:rPr>
              <a:t>comparison </a:t>
            </a:r>
            <a:r>
              <a:rPr>
                <a:solidFill>
                  <a:srgbClr val="666666"/>
                </a:solidFill>
                <a:latin typeface="Courier"/>
              </a:rPr>
              <a:t>=</a:t>
            </a:r>
            <a:r>
              <a:rPr>
                <a:latin typeface="Courier"/>
              </a:rPr>
              <a:t> all_rows.join(complete, rsuffix</a:t>
            </a:r>
            <a:r>
              <a:rPr>
                <a:solidFill>
                  <a:srgbClr val="666666"/>
                </a:solidFill>
                <a:latin typeface="Courier"/>
              </a:rPr>
              <a:t>=</a:t>
            </a:r>
            <a:r>
              <a:rPr>
                <a:solidFill>
                  <a:srgbClr val="4070A0"/>
                </a:solidFill>
                <a:latin typeface="Courier"/>
              </a:rPr>
              <a:t>"_complete"</a:t>
            </a:r>
            <a:r>
              <a:rPr>
                <a:latin typeface="Courier"/>
              </a:rPr>
              <a:t>)</a:t>
            </a:r>
            <a:br/>
            <a:r>
              <a:rPr>
                <a:latin typeface="Courier"/>
              </a:rPr>
              <a:t>comparison[</a:t>
            </a:r>
            <a:r>
              <a:rPr>
                <a:solidFill>
                  <a:srgbClr val="4070A0"/>
                </a:solidFill>
                <a:latin typeface="Courier"/>
              </a:rPr>
              <a:t>"shift"</a:t>
            </a:r>
            <a:r>
              <a:rPr>
                <a:latin typeface="Courier"/>
              </a:rPr>
              <a:t>] </a:t>
            </a:r>
            <a:r>
              <a:rPr>
                <a:solidFill>
                  <a:srgbClr val="666666"/>
                </a:solidFill>
                <a:latin typeface="Courier"/>
              </a:rPr>
              <a:t>=</a:t>
            </a:r>
            <a:r>
              <a:rPr>
                <a:latin typeface="Courier"/>
              </a:rPr>
              <a:t> comparison[</a:t>
            </a:r>
            <a:r>
              <a:rPr>
                <a:solidFill>
                  <a:srgbClr val="4070A0"/>
                </a:solidFill>
                <a:latin typeface="Courier"/>
              </a:rPr>
              <a:t>"rate_complete"</a:t>
            </a:r>
            <a:r>
              <a:rPr>
                <a:latin typeface="Courier"/>
              </a:rPr>
              <a:t>] </a:t>
            </a:r>
            <a:r>
              <a:rPr>
                <a:solidFill>
                  <a:srgbClr val="666666"/>
                </a:solidFill>
                <a:latin typeface="Courier"/>
              </a:rPr>
              <a:t>-</a:t>
            </a:r>
            <a:r>
              <a:rPr>
                <a:latin typeface="Courier"/>
              </a:rPr>
              <a:t> comparison[</a:t>
            </a:r>
            <a:r>
              <a:rPr>
                <a:solidFill>
                  <a:srgbClr val="4070A0"/>
                </a:solidFill>
                <a:latin typeface="Courier"/>
              </a:rPr>
              <a:t>"rate"</a:t>
            </a:r>
            <a:r>
              <a:rPr>
                <a:latin typeface="Courier"/>
              </a:rPr>
              <a:t>]</a:t>
            </a:r>
            <a:br/>
            <a:r>
              <a:rPr>
                <a:solidFill>
                  <a:srgbClr val="008000"/>
                </a:solidFill>
                <a:latin typeface="Courier"/>
              </a:rPr>
              <a:t>print</a:t>
            </a:r>
            <a:r>
              <a:rPr>
                <a:latin typeface="Courier"/>
              </a:rPr>
              <a:t>(comparison.sort_values(</a:t>
            </a:r>
            <a:r>
              <a:rPr>
                <a:solidFill>
                  <a:srgbClr val="4070A0"/>
                </a:solidFill>
                <a:latin typeface="Courier"/>
              </a:rPr>
              <a:t>"shift"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Put a number on what dropping them costs — In R (cont.)</a:t>
            </a:r>
          </a:p>
        </p:txBody>
      </p:sp>
      <p:sp>
        <p:nvSpPr>
          <p:cNvPr id="3" name="Content Placeholder 2"/>
          <p:cNvSpPr>
            <a:spLocks noGrp="1"/>
          </p:cNvSpPr>
          <p:nvPr>
            <p:ph idx="1"/>
          </p:nvPr>
        </p:nvSpPr>
        <p:spPr/>
        <p:txBody>
          <a:bodyPr/>
          <a:lstStyle/>
          <a:p>
            <a:pPr lvl="0" indent="0">
              <a:buNone/>
            </a:pPr>
            <a:r>
              <a:rPr>
                <a:latin typeface="Courier"/>
              </a:rPr>
              <a:t>gam_rate </a:t>
            </a:r>
            <a:r>
              <a:rPr>
                <a:solidFill>
                  <a:srgbClr val="007020"/>
                </a:solidFill>
                <a:latin typeface="Courier"/>
              </a:rPr>
              <a:t>&lt;-</a:t>
            </a:r>
            <a:r>
              <a:rPr>
                <a:latin typeface="Courier"/>
              </a:rPr>
              <a:t> </a:t>
            </a:r>
            <a:r>
              <a:rPr b="1">
                <a:solidFill>
                  <a:srgbClr val="007020"/>
                </a:solidFill>
                <a:latin typeface="Courier"/>
              </a:rPr>
              <a:t>function</a:t>
            </a:r>
            <a:r>
              <a:rPr>
                <a:latin typeface="Courier"/>
              </a:rPr>
              <a:t>(df) {</a:t>
            </a:r>
            <a:br/>
            <a:r>
              <a:rPr>
                <a:latin typeface="Courier"/>
              </a:rPr>
              <a:t>  df </a:t>
            </a:r>
            <a:r>
              <a:rPr>
                <a:solidFill>
                  <a:srgbClr val="4070A0"/>
                </a:solidFill>
                <a:latin typeface="Courier"/>
              </a:rPr>
              <a:t>|&gt;</a:t>
            </a:r>
            <a:br/>
            <a:r>
              <a:rPr>
                <a:latin typeface="Courier"/>
              </a:rPr>
              <a:t>    </a:t>
            </a:r>
            <a:r>
              <a:rPr>
                <a:solidFill>
                  <a:srgbClr val="06287E"/>
                </a:solidFill>
                <a:latin typeface="Courier"/>
              </a:rPr>
              <a:t>mutate</a:t>
            </a:r>
            <a:r>
              <a:rPr>
                <a:latin typeface="Courier"/>
              </a:rPr>
              <a:t>(</a:t>
            </a:r>
            <a:br/>
            <a:r>
              <a:rPr>
                <a:latin typeface="Courier"/>
              </a:rPr>
              <a:t>      </a:t>
            </a:r>
            <a:r>
              <a:rPr>
                <a:solidFill>
                  <a:srgbClr val="7D9029"/>
                </a:solidFill>
                <a:latin typeface="Courier"/>
              </a:rPr>
              <a:t>assessed =</a:t>
            </a:r>
            <a:r>
              <a:rPr>
                <a:latin typeface="Courier"/>
              </a:rPr>
              <a:t> </a:t>
            </a:r>
            <a:r>
              <a:rPr>
                <a:solidFill>
                  <a:srgbClr val="4070A0"/>
                </a:solidFill>
                <a:latin typeface="Courier"/>
              </a:rPr>
              <a:t>!</a:t>
            </a:r>
            <a:r>
              <a:rPr>
                <a:solidFill>
                  <a:srgbClr val="06287E"/>
                </a:solidFill>
                <a:latin typeface="Courier"/>
              </a:rPr>
              <a:t>is.na</a:t>
            </a:r>
            <a:r>
              <a:rPr>
                <a:latin typeface="Courier"/>
              </a:rPr>
              <a:t>(muac_mm) </a:t>
            </a:r>
            <a:r>
              <a:rPr>
                <a:solidFill>
                  <a:srgbClr val="4070A0"/>
                </a:solidFill>
                <a:latin typeface="Courier"/>
              </a:rPr>
              <a:t>|</a:t>
            </a:r>
            <a:r>
              <a:rPr>
                <a:latin typeface="Courier"/>
              </a:rPr>
              <a:t> </a:t>
            </a:r>
            <a:r>
              <a:rPr>
                <a:solidFill>
                  <a:srgbClr val="4070A0"/>
                </a:solidFill>
                <a:latin typeface="Courier"/>
              </a:rPr>
              <a:t>!</a:t>
            </a:r>
            <a:r>
              <a:rPr>
                <a:solidFill>
                  <a:srgbClr val="06287E"/>
                </a:solidFill>
                <a:latin typeface="Courier"/>
              </a:rPr>
              <a:t>is.na</a:t>
            </a:r>
            <a:r>
              <a:rPr>
                <a:latin typeface="Courier"/>
              </a:rPr>
              <a:t>(oedema),</a:t>
            </a:r>
            <a:br/>
            <a:r>
              <a:rPr>
                <a:latin typeface="Courier"/>
              </a:rPr>
              <a:t>      </a:t>
            </a:r>
            <a:r>
              <a:rPr>
                <a:solidFill>
                  <a:srgbClr val="7D9029"/>
                </a:solidFill>
                <a:latin typeface="Courier"/>
              </a:rPr>
              <a:t>case     =</a:t>
            </a:r>
            <a:r>
              <a:rPr>
                <a:latin typeface="Courier"/>
              </a:rPr>
              <a:t> assessed </a:t>
            </a:r>
            <a:r>
              <a:rPr>
                <a:solidFill>
                  <a:srgbClr val="4070A0"/>
                </a:solidFill>
                <a:latin typeface="Courier"/>
              </a:rPr>
              <a:t>&amp;</a:t>
            </a:r>
            <a:r>
              <a:rPr>
                <a:latin typeface="Courier"/>
              </a:rPr>
              <a:t> (muac_mm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a:t>
            </a:r>
            <a:r>
              <a:rPr>
                <a:latin typeface="Courier"/>
              </a:rPr>
              <a:t> oedema)</a:t>
            </a:r>
            <a:br/>
            <a:r>
              <a:rPr>
                <a:latin typeface="Courier"/>
              </a:rPr>
              <a:t>    )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assessed =</a:t>
            </a:r>
            <a:r>
              <a:rPr>
                <a:latin typeface="Courier"/>
              </a:rPr>
              <a:t> </a:t>
            </a:r>
            <a:r>
              <a:rPr>
                <a:solidFill>
                  <a:srgbClr val="06287E"/>
                </a:solidFill>
                <a:latin typeface="Courier"/>
              </a:rPr>
              <a:t>sum</a:t>
            </a:r>
            <a:r>
              <a:rPr>
                <a:latin typeface="Courier"/>
              </a:rPr>
              <a:t>(assessed,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cases    =</a:t>
            </a:r>
            <a:r>
              <a:rPr>
                <a:latin typeface="Courier"/>
              </a:rPr>
              <a:t> </a:t>
            </a:r>
            <a:r>
              <a:rPr>
                <a:solidFill>
                  <a:srgbClr val="06287E"/>
                </a:solidFill>
                <a:latin typeface="Courier"/>
              </a:rPr>
              <a:t>sum</a:t>
            </a:r>
            <a:r>
              <a:rPr>
                <a:latin typeface="Courier"/>
              </a:rPr>
              <a:t>(case,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rate     =</a:t>
            </a:r>
            <a:r>
              <a:rPr>
                <a:latin typeface="Courier"/>
              </a:rPr>
              <a:t> </a:t>
            </a:r>
            <a:r>
              <a:rPr>
                <a:solidFill>
                  <a:srgbClr val="06287E"/>
                </a:solidFill>
                <a:latin typeface="Courier"/>
              </a:rPr>
              <a:t>round</a:t>
            </a:r>
            <a:r>
              <a:rPr>
                <a:latin typeface="Courier"/>
              </a:rPr>
              <a:t>(cases </a:t>
            </a:r>
            <a:r>
              <a:rPr>
                <a:solidFill>
                  <a:srgbClr val="4070A0"/>
                </a:solidFill>
                <a:latin typeface="Courier"/>
              </a:rPr>
              <a:t>/</a:t>
            </a:r>
            <a:r>
              <a:rPr>
                <a:latin typeface="Courier"/>
              </a:rPr>
              <a:t> assessed, </a:t>
            </a:r>
            <a:r>
              <a:rPr>
                <a:solidFill>
                  <a:srgbClr val="40A070"/>
                </a:solidFill>
                <a:latin typeface="Courier"/>
              </a:rPr>
              <a:t>3</a:t>
            </a:r>
            <a:r>
              <a:rPr>
                <a:latin typeface="Courier"/>
              </a:rPr>
              <a:t>),</a:t>
            </a:r>
            <a:br/>
            <a:r>
              <a:rPr>
                <a:latin typeface="Courier"/>
              </a:rPr>
              <a:t>      </a:t>
            </a:r>
            <a:r>
              <a:rPr>
                <a:solidFill>
                  <a:srgbClr val="7D9029"/>
                </a:solidFill>
                <a:latin typeface="Courier"/>
              </a:rPr>
              <a:t>.by      =</a:t>
            </a:r>
            <a:r>
              <a:rPr>
                <a:latin typeface="Courier"/>
              </a:rPr>
              <a:t> commune</a:t>
            </a:r>
            <a:br/>
            <a:r>
              <a:rPr>
                <a:latin typeface="Courier"/>
              </a:rPr>
              <a:t>    )</a:t>
            </a:r>
            <a:br/>
            <a:r>
              <a:rPr>
                <a:latin typeface="Courier"/>
              </a:rPr>
              <a:t>}</a:t>
            </a:r>
            <a:br/>
            <a:br/>
            <a:r>
              <a:rPr>
                <a:latin typeface="Courier"/>
              </a:rPr>
              <a:t>comparison </a:t>
            </a:r>
            <a:r>
              <a:rPr>
                <a:solidFill>
                  <a:srgbClr val="007020"/>
                </a:solidFill>
                <a:latin typeface="Courier"/>
              </a:rPr>
              <a:t>&lt;-</a:t>
            </a:r>
            <a:r>
              <a:rPr>
                <a:latin typeface="Courier"/>
              </a:rPr>
              <a:t> </a:t>
            </a:r>
            <a:r>
              <a:rPr>
                <a:solidFill>
                  <a:srgbClr val="06287E"/>
                </a:solidFill>
                <a:latin typeface="Courier"/>
              </a:rPr>
              <a:t>gam_rate</a:t>
            </a:r>
            <a:r>
              <a:rPr>
                <a:latin typeface="Courier"/>
              </a:rPr>
              <a:t>(muac)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gam_rate</a:t>
            </a:r>
            <a:r>
              <a:rPr>
                <a:latin typeface="Courier"/>
              </a:rPr>
              <a:t>(</a:t>
            </a:r>
            <a:r>
              <a:rPr>
                <a:solidFill>
                  <a:srgbClr val="06287E"/>
                </a:solidFill>
                <a:latin typeface="Courier"/>
              </a:rPr>
              <a:t>filter</a:t>
            </a:r>
            <a:r>
              <a:rPr>
                <a:latin typeface="Courier"/>
              </a:rPr>
              <a:t>(muac, </a:t>
            </a:r>
            <a:r>
              <a:rPr>
                <a:solidFill>
                  <a:srgbClr val="4070A0"/>
                </a:solidFill>
                <a:latin typeface="Courier"/>
              </a:rPr>
              <a:t>!</a:t>
            </a:r>
            <a:r>
              <a:rPr>
                <a:solidFill>
                  <a:srgbClr val="06287E"/>
                </a:solidFill>
                <a:latin typeface="Courier"/>
              </a:rPr>
              <a:t>is.na</a:t>
            </a:r>
            <a:r>
              <a:rPr>
                <a:latin typeface="Courier"/>
              </a:rPr>
              <a:t>(age_months))),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Put a number on what dropping them costs — In R (cont.)</a:t>
            </a:r>
          </a:p>
        </p:txBody>
      </p:sp>
      <p:sp>
        <p:nvSpPr>
          <p:cNvPr id="3" name="Content Placeholder 2"/>
          <p:cNvSpPr>
            <a:spLocks noGrp="1"/>
          </p:cNvSpPr>
          <p:nvPr>
            <p:ph idx="1"/>
          </p:nvPr>
        </p:nvSpPr>
        <p:spPr/>
        <p:txBody>
          <a:bodyPr/>
          <a:lstStyle/>
          <a:p>
            <a:pPr lvl="0" indent="0">
              <a:buNone/>
            </a:pPr>
            <a:r>
              <a:rPr>
                <a:latin typeface="Courier"/>
              </a:rPr>
              <a:t>            by </a:t>
            </a:r>
            <a:r>
              <a:rPr>
                <a:solidFill>
                  <a:srgbClr val="007020"/>
                </a:solidFill>
                <a:latin typeface="Courier"/>
              </a:rPr>
              <a:t>=</a:t>
            </a:r>
            <a:r>
              <a:rPr>
                <a:latin typeface="Courier"/>
              </a:rPr>
              <a:t> </a:t>
            </a:r>
            <a:r>
              <a:rPr>
                <a:solidFill>
                  <a:srgbClr val="4070A0"/>
                </a:solidFill>
                <a:latin typeface="Courier"/>
              </a:rPr>
              <a:t>"commune"</a:t>
            </a:r>
            <a:r>
              <a:rPr>
                <a:latin typeface="Courier"/>
              </a:rPr>
              <a:t>, suffix </a:t>
            </a:r>
            <a:r>
              <a:rPr>
                <a:solidFill>
                  <a:srgbClr val="007020"/>
                </a:solidFill>
                <a:latin typeface="Courier"/>
              </a:rPr>
              <a:t>=</a:t>
            </a:r>
            <a:r>
              <a:rPr>
                <a:latin typeface="Courier"/>
              </a:rPr>
              <a:t> </a:t>
            </a:r>
            <a:r>
              <a:rPr>
                <a:solidFill>
                  <a:srgbClr val="06287E"/>
                </a:solidFill>
                <a:latin typeface="Courier"/>
              </a:rPr>
              <a:t>c</a:t>
            </a:r>
            <a:r>
              <a:rPr>
                <a:latin typeface="Courier"/>
              </a:rPr>
              <a:t>(</a:t>
            </a:r>
            <a:r>
              <a:rPr>
                <a:solidFill>
                  <a:srgbClr val="4070A0"/>
                </a:solidFill>
                <a:latin typeface="Courier"/>
              </a:rPr>
              <a:t>""</a:t>
            </a:r>
            <a:r>
              <a:rPr>
                <a:latin typeface="Courier"/>
              </a:rPr>
              <a:t>, </a:t>
            </a:r>
            <a:r>
              <a:rPr>
                <a:solidFill>
                  <a:srgbClr val="4070A0"/>
                </a:solidFill>
                <a:latin typeface="Courier"/>
              </a:rPr>
              <a:t>"_complete"</a:t>
            </a:r>
            <a:r>
              <a:rPr>
                <a:latin typeface="Courier"/>
              </a:rPr>
              <a:t>)</a:t>
            </a:r>
            <a:r>
              <a:rPr b="1">
                <a:solidFill>
                  <a:srgbClr val="FF0000"/>
                </a:solidFill>
                <a:latin typeface="Courier"/>
              </a:rPr>
              <a:t>)</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shift =</a:t>
            </a:r>
            <a:r>
              <a:rPr>
                <a:latin typeface="Courier"/>
              </a:rPr>
              <a:t> rate_complete </a:t>
            </a:r>
            <a:r>
              <a:rPr>
                <a:solidFill>
                  <a:srgbClr val="4070A0"/>
                </a:solidFill>
                <a:latin typeface="Courier"/>
              </a:rPr>
              <a:t>-</a:t>
            </a:r>
            <a:r>
              <a:rPr>
                <a:latin typeface="Courier"/>
              </a:rPr>
              <a:t> rate) </a:t>
            </a:r>
            <a:r>
              <a:rPr>
                <a:solidFill>
                  <a:srgbClr val="4070A0"/>
                </a:solidFill>
                <a:latin typeface="Courier"/>
              </a:rPr>
              <a:t>|&gt;</a:t>
            </a:r>
            <a:br/>
            <a:r>
              <a:rPr>
                <a:latin typeface="Courier"/>
              </a:rPr>
              <a:t>  </a:t>
            </a:r>
            <a:r>
              <a:rPr>
                <a:solidFill>
                  <a:srgbClr val="06287E"/>
                </a:solidFill>
                <a:latin typeface="Courier"/>
              </a:rPr>
              <a:t>arrange</a:t>
            </a:r>
            <a:r>
              <a:rPr>
                <a:latin typeface="Courier"/>
              </a:rPr>
              <a:t>(shift)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Put a number on what dropping them costs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Commune</a:t>
                      </a:r>
                    </a:p>
                  </a:txBody>
                  <a:tcPr/>
                </a:tc>
                <a:tc>
                  <a:txBody>
                    <a:bodyPr/>
                    <a:lstStyle/>
                    <a:p>
                      <a:pPr lvl="0" indent="0" marL="0">
                        <a:buNone/>
                      </a:pPr>
                      <a:r>
                        <a:rPr/>
                        <a:t>All rows</a:t>
                      </a:r>
                    </a:p>
                  </a:txBody>
                  <a:tcPr/>
                </a:tc>
                <a:tc>
                  <a:txBody>
                    <a:bodyPr/>
                    <a:lstStyle/>
                    <a:p>
                      <a:pPr lvl="0" indent="0" marL="0">
                        <a:buNone/>
                      </a:pPr>
                      <a:r>
                        <a:rPr/>
                        <a:t>Complete cases</a:t>
                      </a:r>
                    </a:p>
                  </a:txBody>
                  <a:tcPr/>
                </a:tc>
                <a:tc>
                  <a:txBody>
                    <a:bodyPr/>
                    <a:lstStyle/>
                    <a:p>
                      <a:pPr lvl="0" indent="0" marL="0">
                        <a:buNone/>
                      </a:pPr>
                      <a:r>
                        <a:rPr/>
                        <a:t>Shift</a:t>
                      </a:r>
                    </a:p>
                  </a:txBody>
                  <a:tcPr/>
                </a:tc>
              </a:tr>
              <a:tr h="0">
                <a:tc>
                  <a:txBody>
                    <a:bodyPr/>
                    <a:lstStyle/>
                    <a:p>
                      <a:pPr lvl="0" indent="0" marL="0">
                        <a:buNone/>
                      </a:pPr>
                      <a:r>
                        <a:rPr/>
                        <a:t>Gros-Morne</a:t>
                      </a:r>
                    </a:p>
                  </a:txBody>
                </a:tc>
                <a:tc>
                  <a:txBody>
                    <a:bodyPr/>
                    <a:lstStyle/>
                    <a:p>
                      <a:pPr lvl="0" indent="0" marL="0">
                        <a:buNone/>
                      </a:pPr>
                      <a:r>
                        <a:rPr/>
                        <a:t>14.5%</a:t>
                      </a:r>
                    </a:p>
                  </a:txBody>
                </a:tc>
                <a:tc>
                  <a:txBody>
                    <a:bodyPr/>
                    <a:lstStyle/>
                    <a:p>
                      <a:pPr lvl="0" indent="0" marL="0">
                        <a:buNone/>
                      </a:pPr>
                      <a:r>
                        <a:rPr/>
                        <a:t>13.4%</a:t>
                      </a:r>
                    </a:p>
                  </a:txBody>
                </a:tc>
                <a:tc>
                  <a:txBody>
                    <a:bodyPr/>
                    <a:lstStyle/>
                    <a:p>
                      <a:pPr lvl="0" indent="0" marL="0">
                        <a:buNone/>
                      </a:pPr>
                      <a:r>
                        <a:rPr/>
                        <a:t>-1.1 pt</a:t>
                      </a:r>
                    </a:p>
                  </a:txBody>
                </a:tc>
              </a:tr>
              <a:tr h="0">
                <a:tc>
                  <a:txBody>
                    <a:bodyPr/>
                    <a:lstStyle/>
                    <a:p>
                      <a:pPr lvl="0" indent="0" marL="0">
                        <a:buNone/>
                      </a:pPr>
                      <a:r>
                        <a:rPr/>
                        <a:t>Anse-Rouge</a:t>
                      </a:r>
                    </a:p>
                  </a:txBody>
                </a:tc>
                <a:tc>
                  <a:txBody>
                    <a:bodyPr/>
                    <a:lstStyle/>
                    <a:p>
                      <a:pPr lvl="0" indent="0" marL="0">
                        <a:buNone/>
                      </a:pPr>
                      <a:r>
                        <a:rPr/>
                        <a:t>15.6%</a:t>
                      </a:r>
                    </a:p>
                  </a:txBody>
                </a:tc>
                <a:tc>
                  <a:txBody>
                    <a:bodyPr/>
                    <a:lstStyle/>
                    <a:p>
                      <a:pPr lvl="0" indent="0" marL="0">
                        <a:buNone/>
                      </a:pPr>
                      <a:r>
                        <a:rPr/>
                        <a:t>16.5%</a:t>
                      </a:r>
                    </a:p>
                  </a:txBody>
                </a:tc>
                <a:tc>
                  <a:txBody>
                    <a:bodyPr/>
                    <a:lstStyle/>
                    <a:p>
                      <a:pPr lvl="0" indent="0" marL="0">
                        <a:buNone/>
                      </a:pPr>
                      <a:r>
                        <a:rPr/>
                        <a:t>+0.9 pt</a:t>
                      </a:r>
                    </a:p>
                  </a:txBody>
                </a:tc>
              </a:tr>
              <a:tr h="0">
                <a:tc>
                  <a:txBody>
                    <a:bodyPr/>
                    <a:lstStyle/>
                    <a:p>
                      <a:pPr lvl="0" indent="0" marL="0">
                        <a:buNone/>
                      </a:pPr>
                      <a:r>
                        <a:rPr/>
                        <a:t>Dessalines</a:t>
                      </a:r>
                    </a:p>
                  </a:txBody>
                </a:tc>
                <a:tc>
                  <a:txBody>
                    <a:bodyPr/>
                    <a:lstStyle/>
                    <a:p>
                      <a:pPr lvl="0" indent="0" marL="0">
                        <a:buNone/>
                      </a:pPr>
                      <a:r>
                        <a:rPr/>
                        <a:t>5.8%</a:t>
                      </a:r>
                    </a:p>
                  </a:txBody>
                </a:tc>
                <a:tc>
                  <a:txBody>
                    <a:bodyPr/>
                    <a:lstStyle/>
                    <a:p>
                      <a:pPr lvl="0" indent="0" marL="0">
                        <a:buNone/>
                      </a:pPr>
                      <a:r>
                        <a:rPr/>
                        <a:t>5.4%</a:t>
                      </a:r>
                    </a:p>
                  </a:txBody>
                </a:tc>
                <a:tc>
                  <a:txBody>
                    <a:bodyPr/>
                    <a:lstStyle/>
                    <a:p>
                      <a:pPr lvl="0" indent="0" marL="0">
                        <a:buNone/>
                      </a:pPr>
                      <a:r>
                        <a:rPr/>
                        <a:t>-0.4 pt</a:t>
                      </a:r>
                    </a:p>
                  </a:txBody>
                </a:tc>
              </a:tr>
              <a:tr h="0">
                <a:tc>
                  <a:txBody>
                    <a:bodyPr/>
                    <a:lstStyle/>
                    <a:p>
                      <a:pPr lvl="0" indent="0" marL="0">
                        <a:buNone/>
                      </a:pPr>
                      <a:r>
                        <a:rPr/>
                        <a:t>Saint-Michel</a:t>
                      </a:r>
                    </a:p>
                  </a:txBody>
                </a:tc>
                <a:tc>
                  <a:txBody>
                    <a:bodyPr/>
                    <a:lstStyle/>
                    <a:p>
                      <a:pPr lvl="0" indent="0" marL="0">
                        <a:buNone/>
                      </a:pPr>
                      <a:r>
                        <a:rPr/>
                        <a:t>7.6%</a:t>
                      </a:r>
                    </a:p>
                  </a:txBody>
                </a:tc>
                <a:tc>
                  <a:txBody>
                    <a:bodyPr/>
                    <a:lstStyle/>
                    <a:p>
                      <a:pPr lvl="0" indent="0" marL="0">
                        <a:buNone/>
                      </a:pPr>
                      <a:r>
                        <a:rPr/>
                        <a:t>7.6%</a:t>
                      </a:r>
                    </a:p>
                  </a:txBody>
                </a:tc>
                <a:tc>
                  <a:txBody>
                    <a:bodyPr/>
                    <a:lstStyle/>
                    <a:p>
                      <a:pPr lvl="0" indent="0" marL="0">
                        <a:buNone/>
                      </a:pPr>
                      <a:r>
                        <a:rPr/>
                        <a:t>0.0 pt</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responses, and when each is honest</a:t>
            </a:r>
          </a:p>
        </p:txBody>
      </p:sp>
      <p:sp>
        <p:nvSpPr>
          <p:cNvPr id="3" name="Content Placeholder 2"/>
          <p:cNvSpPr>
            <a:spLocks noGrp="1"/>
          </p:cNvSpPr>
          <p:nvPr>
            <p:ph idx="1"/>
          </p:nvPr>
        </p:nvSpPr>
        <p:spPr/>
        <p:txBody>
          <a:bodyPr/>
          <a:lstStyle/>
          <a:p>
            <a:pPr lvl="0"/>
            <a:r>
              <a:rPr/>
              <a:t>Drop them, and report the drop — Legitimate when the missingness is scattered and you have shown it is</a:t>
            </a:r>
          </a:p>
          <a:p>
            <a:pPr lvl="0"/>
            <a:r>
              <a:rPr/>
              <a:t>Keep them, in a category of their own — Often the right answer for a categorical variable, because “not recorded” is a…</a:t>
            </a:r>
          </a:p>
          <a:p>
            <a:pPr lvl="0"/>
            <a:r>
              <a:rPr/>
              <a:t>Impute — carefully, and rarely — For a variable used to </a:t>
            </a:r>
            <a:r>
              <a:rPr i="1"/>
              <a:t>disaggregate</a:t>
            </a:r>
            <a:r>
              <a:rPr/>
              <a:t> rather than to compute, filling missing age from…</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responses, and when each is honest — In Python</a:t>
            </a:r>
          </a:p>
        </p:txBody>
      </p:sp>
      <p:sp>
        <p:nvSpPr>
          <p:cNvPr id="3" name="Content Placeholder 2"/>
          <p:cNvSpPr>
            <a:spLocks noGrp="1"/>
          </p:cNvSpPr>
          <p:nvPr>
            <p:ph idx="1"/>
          </p:nvPr>
        </p:nvSpPr>
        <p:spPr/>
        <p:txBody>
          <a:bodyPr/>
          <a:lstStyle/>
          <a:p>
            <a:pPr lvl="0" indent="0">
              <a:buNone/>
            </a:pPr>
            <a:r>
              <a:rPr>
                <a:latin typeface="Courier"/>
              </a:rPr>
              <a:t>muac[</a:t>
            </a:r>
            <a:r>
              <a:rPr>
                <a:solidFill>
                  <a:srgbClr val="4070A0"/>
                </a:solidFill>
                <a:latin typeface="Courier"/>
              </a:rPr>
              <a:t>"age_imputed"</a:t>
            </a:r>
            <a:r>
              <a:rPr>
                <a:latin typeface="Courier"/>
              </a:rPr>
              <a:t>] </a:t>
            </a:r>
            <a:r>
              <a:rPr>
                <a:solidFill>
                  <a:srgbClr val="666666"/>
                </a:solidFill>
                <a:latin typeface="Courier"/>
              </a:rPr>
              <a:t>=</a:t>
            </a:r>
            <a:r>
              <a:rPr>
                <a:latin typeface="Courier"/>
              </a:rPr>
              <a:t> muac[</a:t>
            </a:r>
            <a:r>
              <a:rPr>
                <a:solidFill>
                  <a:srgbClr val="4070A0"/>
                </a:solidFill>
                <a:latin typeface="Courier"/>
              </a:rPr>
              <a:t>"age_months"</a:t>
            </a:r>
            <a:r>
              <a:rPr>
                <a:latin typeface="Courier"/>
              </a:rPr>
              <a:t>].isna()</a:t>
            </a:r>
            <a:br/>
            <a:r>
              <a:rPr>
                <a:latin typeface="Courier"/>
              </a:rPr>
              <a:t>muac[</a:t>
            </a:r>
            <a:r>
              <a:rPr>
                <a:solidFill>
                  <a:srgbClr val="4070A0"/>
                </a:solidFill>
                <a:latin typeface="Courier"/>
              </a:rPr>
              <a:t>"age_months_filled"</a:t>
            </a:r>
            <a:r>
              <a:rPr>
                <a:latin typeface="Courier"/>
              </a:rPr>
              <a:t>] </a:t>
            </a:r>
            <a:r>
              <a:rPr>
                <a:solidFill>
                  <a:srgbClr val="666666"/>
                </a:solidFill>
                <a:latin typeface="Courier"/>
              </a:rPr>
              <a:t>=</a:t>
            </a:r>
            <a:r>
              <a:rPr>
                <a:latin typeface="Courier"/>
              </a:rPr>
              <a:t> muac.groupby(</a:t>
            </a:r>
            <a:r>
              <a:rPr>
                <a:solidFill>
                  <a:srgbClr val="4070A0"/>
                </a:solidFill>
                <a:latin typeface="Courier"/>
              </a:rPr>
              <a:t>"commune"</a:t>
            </a:r>
            <a:r>
              <a:rPr>
                <a:latin typeface="Courier"/>
              </a:rPr>
              <a:t>)[</a:t>
            </a:r>
            <a:r>
              <a:rPr>
                <a:solidFill>
                  <a:srgbClr val="4070A0"/>
                </a:solidFill>
                <a:latin typeface="Courier"/>
              </a:rPr>
              <a:t>"age_months"</a:t>
            </a:r>
            <a:r>
              <a:rPr>
                <a:latin typeface="Courier"/>
              </a:rPr>
              <a:t>].transform(</a:t>
            </a:r>
            <a:br/>
            <a:r>
              <a:rPr>
                <a:latin typeface="Courier"/>
              </a:rPr>
              <a:t>    </a:t>
            </a:r>
            <a:r>
              <a:rPr b="1">
                <a:solidFill>
                  <a:srgbClr val="007020"/>
                </a:solidFill>
                <a:latin typeface="Courier"/>
              </a:rPr>
              <a:t>lambda</a:t>
            </a:r>
            <a:r>
              <a:rPr>
                <a:latin typeface="Courier"/>
              </a:rPr>
              <a:t> s: s.fillna(s.median())</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responses, and when each is honest — In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007020"/>
                </a:solidFill>
                <a:latin typeface="Courier"/>
              </a:rPr>
              <a:t>&lt;-</a:t>
            </a:r>
            <a:r>
              <a:rPr>
                <a:latin typeface="Courier"/>
              </a:rPr>
              <a:t> muac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age_imputed =</a:t>
            </a:r>
            <a:r>
              <a:rPr>
                <a:latin typeface="Courier"/>
              </a:rPr>
              <a:t> </a:t>
            </a:r>
            <a:r>
              <a:rPr>
                <a:solidFill>
                  <a:srgbClr val="06287E"/>
                </a:solidFill>
                <a:latin typeface="Courier"/>
              </a:rPr>
              <a:t>is.na</a:t>
            </a:r>
            <a:r>
              <a:rPr>
                <a:latin typeface="Courier"/>
              </a:rPr>
              <a:t>(age_months)) </a:t>
            </a:r>
            <a:r>
              <a:rPr>
                <a:solidFill>
                  <a:srgbClr val="4070A0"/>
                </a:solidFill>
                <a:latin typeface="Courier"/>
              </a:rPr>
              <a:t>|&gt;</a:t>
            </a:r>
            <a:br/>
            <a:r>
              <a:rPr>
                <a:latin typeface="Courier"/>
              </a:rPr>
              <a:t>  </a:t>
            </a:r>
            <a:r>
              <a:rPr>
                <a:solidFill>
                  <a:srgbClr val="06287E"/>
                </a:solidFill>
                <a:latin typeface="Courier"/>
              </a:rPr>
              <a:t>group_by</a:t>
            </a:r>
            <a:r>
              <a:rPr>
                <a:latin typeface="Courier"/>
              </a:rPr>
              <a:t>(commune)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age_months_filled =</a:t>
            </a:r>
            <a:r>
              <a:rPr>
                <a:latin typeface="Courier"/>
              </a:rPr>
              <a:t> </a:t>
            </a:r>
            <a:r>
              <a:rPr>
                <a:solidFill>
                  <a:srgbClr val="06287E"/>
                </a:solidFill>
                <a:latin typeface="Courier"/>
              </a:rPr>
              <a:t>ifelse</a:t>
            </a:r>
            <a:r>
              <a:rPr>
                <a:latin typeface="Courier"/>
              </a:rPr>
              <a:t>(</a:t>
            </a:r>
            <a:r>
              <a:rPr>
                <a:solidFill>
                  <a:srgbClr val="06287E"/>
                </a:solidFill>
                <a:latin typeface="Courier"/>
              </a:rPr>
              <a:t>is.na</a:t>
            </a:r>
            <a:r>
              <a:rPr>
                <a:latin typeface="Courier"/>
              </a:rPr>
              <a:t>(age_months),</a:t>
            </a:r>
            <a:br/>
            <a:r>
              <a:rPr>
                <a:latin typeface="Courier"/>
              </a:rPr>
              <a:t>                                    </a:t>
            </a:r>
            <a:r>
              <a:rPr>
                <a:solidFill>
                  <a:srgbClr val="06287E"/>
                </a:solidFill>
                <a:latin typeface="Courier"/>
              </a:rPr>
              <a:t>median</a:t>
            </a:r>
            <a:r>
              <a:rPr>
                <a:latin typeface="Courier"/>
              </a:rPr>
              <a:t>(age_months,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age_months)) </a:t>
            </a:r>
            <a:r>
              <a:rPr>
                <a:solidFill>
                  <a:srgbClr val="4070A0"/>
                </a:solidFill>
                <a:latin typeface="Courier"/>
              </a:rPr>
              <a:t>|&gt;</a:t>
            </a:r>
            <a:br/>
            <a:r>
              <a:rPr>
                <a:latin typeface="Courier"/>
              </a:rPr>
              <a:t>  </a:t>
            </a:r>
            <a:r>
              <a:rPr>
                <a:solidFill>
                  <a:srgbClr val="06287E"/>
                </a:solidFill>
                <a:latin typeface="Courier"/>
              </a:rPr>
              <a:t>ungroup</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responses, and when each is honest</a:t>
            </a:r>
          </a:p>
        </p:txBody>
      </p:sp>
      <p:sp>
        <p:nvSpPr>
          <p:cNvPr id="3" name="Content Placeholder 2"/>
          <p:cNvSpPr>
            <a:spLocks noGrp="1"/>
          </p:cNvSpPr>
          <p:nvPr>
            <p:ph idx="1"/>
          </p:nvPr>
        </p:nvSpPr>
        <p:spPr/>
        <p:txBody>
          <a:bodyPr/>
          <a:lstStyle/>
          <a:p>
            <a:pPr lvl="0"/>
            <a:r>
              <a:rPr/>
              <a:t>The flag column is the point — An imputed value that is indistinguishable from a measured one has stopped being an…</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Missing rows, not just missing values</a:t>
            </a:r>
          </a:p>
        </p:txBody>
      </p:sp>
      <p:sp>
        <p:nvSpPr>
          <p:cNvPr id="3" name="Content Placeholder 2"/>
          <p:cNvSpPr>
            <a:spLocks noGrp="1"/>
          </p:cNvSpPr>
          <p:nvPr>
            <p:ph idx="1"/>
          </p:nvPr>
        </p:nvSpPr>
        <p:spPr/>
        <p:txBody>
          <a:bodyPr/>
          <a:lstStyle/>
          <a:p>
            <a:pPr lvl="0" indent="0" marL="1270000">
              <a:buNone/>
            </a:pPr>
            <a:r>
              <a:rPr sz="2000"/>
              <a:t>Share of health facilities submitting a monthly report through 2024. The collapse across August and September moves together across the district, which is what makes it a reporting event rather than a facility-level failure.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Missing rows, not just missing values — In Python</a:t>
            </a:r>
          </a:p>
        </p:txBody>
      </p:sp>
      <p:sp>
        <p:nvSpPr>
          <p:cNvPr id="3" name="Content Placeholder 2"/>
          <p:cNvSpPr>
            <a:spLocks noGrp="1"/>
          </p:cNvSpPr>
          <p:nvPr>
            <p:ph idx="1"/>
          </p:nvPr>
        </p:nvSpPr>
        <p:spPr/>
        <p:txBody>
          <a:bodyPr/>
          <a:lstStyle/>
          <a:p>
            <a:pPr lvl="0" indent="0">
              <a:buNone/>
            </a:pPr>
            <a:r>
              <a:rPr>
                <a:latin typeface="Courier"/>
              </a:rPr>
              <a:t>vax[</a:t>
            </a:r>
            <a:r>
              <a:rPr>
                <a:solidFill>
                  <a:srgbClr val="4070A0"/>
                </a:solidFill>
                <a:latin typeface="Courier"/>
              </a:rPr>
              <a:t>"reported"</a:t>
            </a:r>
            <a:r>
              <a:rPr>
                <a:latin typeface="Courier"/>
              </a:rPr>
              <a:t>] </a:t>
            </a:r>
            <a:r>
              <a:rPr>
                <a:solidFill>
                  <a:srgbClr val="666666"/>
                </a:solidFill>
                <a:latin typeface="Courier"/>
              </a:rPr>
              <a:t>=</a:t>
            </a:r>
            <a:r>
              <a:rPr>
                <a:latin typeface="Courier"/>
              </a:rPr>
              <a:t> vax[</a:t>
            </a:r>
            <a:r>
              <a:rPr>
                <a:solidFill>
                  <a:srgbClr val="4070A0"/>
                </a:solidFill>
                <a:latin typeface="Courier"/>
              </a:rPr>
              <a:t>"report_submitted"</a:t>
            </a:r>
            <a:r>
              <a:rPr>
                <a:latin typeface="Courier"/>
              </a:rPr>
              <a:t>] </a:t>
            </a:r>
            <a:r>
              <a:rPr>
                <a:solidFill>
                  <a:srgbClr val="666666"/>
                </a:solidFill>
                <a:latin typeface="Courier"/>
              </a:rPr>
              <a:t>==</a:t>
            </a:r>
            <a:r>
              <a:rPr>
                <a:latin typeface="Courier"/>
              </a:rPr>
              <a:t> </a:t>
            </a:r>
            <a:r>
              <a:rPr>
                <a:solidFill>
                  <a:srgbClr val="19177C"/>
                </a:solidFill>
                <a:latin typeface="Courier"/>
              </a:rPr>
              <a:t>True</a:t>
            </a:r>
            <a:br/>
            <a:br/>
            <a:r>
              <a:rPr>
                <a:latin typeface="Courier"/>
              </a:rPr>
              <a:t>reporting_rate </a:t>
            </a:r>
            <a:r>
              <a:rPr>
                <a:solidFill>
                  <a:srgbClr val="666666"/>
                </a:solidFill>
                <a:latin typeface="Courier"/>
              </a:rPr>
              <a:t>=</a:t>
            </a:r>
            <a:r>
              <a:rPr>
                <a:latin typeface="Courier"/>
              </a:rPr>
              <a:t> vax.groupby(</a:t>
            </a:r>
            <a:r>
              <a:rPr>
                <a:solidFill>
                  <a:srgbClr val="4070A0"/>
                </a:solidFill>
                <a:latin typeface="Courier"/>
              </a:rPr>
              <a:t>"period"</a:t>
            </a:r>
            <a:r>
              <a:rPr>
                <a:latin typeface="Courier"/>
              </a:rPr>
              <a:t>)[</a:t>
            </a:r>
            <a:r>
              <a:rPr>
                <a:solidFill>
                  <a:srgbClr val="4070A0"/>
                </a:solidFill>
                <a:latin typeface="Courier"/>
              </a:rPr>
              <a:t>"reported"</a:t>
            </a:r>
            <a:r>
              <a:rPr>
                <a:latin typeface="Courier"/>
              </a:rPr>
              <a:t>].mean()</a:t>
            </a:r>
            <a:br/>
            <a:r>
              <a:rPr>
                <a:latin typeface="Courier"/>
              </a:rPr>
              <a:t>coverage </a:t>
            </a:r>
            <a:r>
              <a:rPr>
                <a:solidFill>
                  <a:srgbClr val="666666"/>
                </a:solidFill>
                <a:latin typeface="Courier"/>
              </a:rPr>
              <a:t>=</a:t>
            </a:r>
            <a:r>
              <a:rPr>
                <a:latin typeface="Courier"/>
              </a:rPr>
              <a:t> (</a:t>
            </a:r>
            <a:br/>
            <a:r>
              <a:rPr>
                <a:latin typeface="Courier"/>
              </a:rPr>
              <a:t>    vax[vax[</a:t>
            </a:r>
            <a:r>
              <a:rPr>
                <a:solidFill>
                  <a:srgbClr val="4070A0"/>
                </a:solidFill>
                <a:latin typeface="Courier"/>
              </a:rPr>
              <a:t>"reported"</a:t>
            </a:r>
            <a:r>
              <a:rPr>
                <a:latin typeface="Courier"/>
              </a:rPr>
              <a:t>]]</a:t>
            </a:r>
            <a:br/>
            <a:r>
              <a:rPr>
                <a:latin typeface="Courier"/>
              </a:rPr>
              <a:t>    .groupby(</a:t>
            </a:r>
            <a:r>
              <a:rPr>
                <a:solidFill>
                  <a:srgbClr val="4070A0"/>
                </a:solidFill>
                <a:latin typeface="Courier"/>
              </a:rPr>
              <a:t>"period"</a:t>
            </a:r>
            <a:r>
              <a:rPr>
                <a:latin typeface="Courier"/>
              </a:rPr>
              <a:t>)</a:t>
            </a:r>
            <a:br/>
            <a:r>
              <a:rPr>
                <a:latin typeface="Courier"/>
              </a:rPr>
              <a:t>    .</a:t>
            </a:r>
            <a:r>
              <a:rPr>
                <a:solidFill>
                  <a:srgbClr val="008000"/>
                </a:solidFill>
                <a:latin typeface="Courier"/>
              </a:rPr>
              <a:t>apply</a:t>
            </a:r>
            <a:r>
              <a:rPr>
                <a:latin typeface="Courier"/>
              </a:rPr>
              <a:t>(</a:t>
            </a:r>
            <a:r>
              <a:rPr b="1">
                <a:solidFill>
                  <a:srgbClr val="007020"/>
                </a:solidFill>
                <a:latin typeface="Courier"/>
              </a:rPr>
              <a:t>lambda</a:t>
            </a:r>
            <a:r>
              <a:rPr>
                <a:latin typeface="Courier"/>
              </a:rPr>
              <a:t> g: g[</a:t>
            </a:r>
            <a:r>
              <a:rPr>
                <a:solidFill>
                  <a:srgbClr val="4070A0"/>
                </a:solidFill>
                <a:latin typeface="Courier"/>
              </a:rPr>
              <a:t>"doses_administered"</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g[</a:t>
            </a:r>
            <a:r>
              <a:rPr>
                <a:solidFill>
                  <a:srgbClr val="4070A0"/>
                </a:solidFill>
                <a:latin typeface="Courier"/>
              </a:rPr>
              <a:t>"target_population"</a:t>
            </a:r>
            <a:r>
              <a:rPr>
                <a:latin typeface="Courier"/>
              </a:rPr>
              <a:t>].</a:t>
            </a:r>
            <a:r>
              <a:rPr>
                <a:solidFill>
                  <a:srgbClr val="008000"/>
                </a:solidFill>
                <a:latin typeface="Courier"/>
              </a:rPr>
              <a:t>sum</a:t>
            </a:r>
            <a:r>
              <a:rPr>
                <a:latin typeface="Courier"/>
              </a:rPr>
              <a:t>())</a:t>
            </a:r>
            <a:br/>
            <a:r>
              <a:rPr>
                <a:latin typeface="Courier"/>
              </a:rPr>
              <a:t>)</a:t>
            </a:r>
            <a:br/>
            <a:r>
              <a:rPr>
                <a:solidFill>
                  <a:srgbClr val="008000"/>
                </a:solidFill>
                <a:latin typeface="Courier"/>
              </a:rPr>
              <a:t>print</a:t>
            </a:r>
            <a:r>
              <a:rPr>
                <a:latin typeface="Courier"/>
              </a:rPr>
              <a:t>(pd.DataFrame({</a:t>
            </a:r>
            <a:r>
              <a:rPr>
                <a:solidFill>
                  <a:srgbClr val="4070A0"/>
                </a:solidFill>
                <a:latin typeface="Courier"/>
              </a:rPr>
              <a:t>"reporting_rate"</a:t>
            </a:r>
            <a:r>
              <a:rPr>
                <a:latin typeface="Courier"/>
              </a:rPr>
              <a:t>: reporting_rate, </a:t>
            </a:r>
            <a:r>
              <a:rPr>
                <a:solidFill>
                  <a:srgbClr val="4070A0"/>
                </a:solidFill>
                <a:latin typeface="Courier"/>
              </a:rPr>
              <a:t>"coverage"</a:t>
            </a:r>
            <a:r>
              <a:rPr>
                <a:latin typeface="Courier"/>
              </a:rPr>
              <a:t>: coverage}))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Missing rows, not just missing values — In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reporting_rate =</a:t>
            </a:r>
            <a:r>
              <a:rPr>
                <a:latin typeface="Courier"/>
              </a:rPr>
              <a:t> </a:t>
            </a:r>
            <a:r>
              <a:rPr>
                <a:solidFill>
                  <a:srgbClr val="06287E"/>
                </a:solidFill>
                <a:latin typeface="Courier"/>
              </a:rPr>
              <a:t>mean</a:t>
            </a:r>
            <a:r>
              <a:rPr>
                <a:latin typeface="Courier"/>
              </a:rPr>
              <a:t>(report_submitted),</a:t>
            </a:r>
            <a:br/>
            <a:r>
              <a:rPr>
                <a:latin typeface="Courier"/>
              </a:rPr>
              <a:t>    </a:t>
            </a:r>
            <a:r>
              <a:rPr>
                <a:solidFill>
                  <a:srgbClr val="7D9029"/>
                </a:solidFill>
                <a:latin typeface="Courier"/>
              </a:rPr>
              <a:t>coverage =</a:t>
            </a:r>
            <a:r>
              <a:rPr>
                <a:latin typeface="Courier"/>
              </a:rPr>
              <a:t> </a:t>
            </a:r>
            <a:r>
              <a:rPr>
                <a:solidFill>
                  <a:srgbClr val="06287E"/>
                </a:solidFill>
                <a:latin typeface="Courier"/>
              </a:rPr>
              <a:t>sum</a:t>
            </a:r>
            <a:r>
              <a:rPr>
                <a:latin typeface="Courier"/>
              </a:rPr>
              <a:t>(doses_administered[report_submitted]) </a:t>
            </a:r>
            <a:r>
              <a:rPr>
                <a:solidFill>
                  <a:srgbClr val="4070A0"/>
                </a:solidFill>
                <a:latin typeface="Courier"/>
              </a:rPr>
              <a:t>/</a:t>
            </a:r>
            <a:br/>
            <a:r>
              <a:rPr>
                <a:latin typeface="Courier"/>
              </a:rPr>
              <a:t>               </a:t>
            </a:r>
            <a:r>
              <a:rPr>
                <a:solidFill>
                  <a:srgbClr val="06287E"/>
                </a:solidFill>
                <a:latin typeface="Courier"/>
              </a:rPr>
              <a:t>sum</a:t>
            </a:r>
            <a:r>
              <a:rPr>
                <a:latin typeface="Courier"/>
              </a:rPr>
              <a:t>(target_population[report_submitted]),</a:t>
            </a:r>
            <a:br/>
            <a:r>
              <a:rPr>
                <a:latin typeface="Courier"/>
              </a:rPr>
              <a:t>    </a:t>
            </a:r>
            <a:r>
              <a:rPr>
                <a:solidFill>
                  <a:srgbClr val="7D9029"/>
                </a:solidFill>
                <a:latin typeface="Courier"/>
              </a:rPr>
              <a:t>.by =</a:t>
            </a:r>
            <a:r>
              <a:rPr>
                <a:latin typeface="Courier"/>
              </a:rPr>
              <a:t> period</a:t>
            </a:r>
            <a:br/>
            <a:r>
              <a:rPr>
                <a:latin typeface="Courier"/>
              </a:rPr>
              <a:t>  )</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Missingness is a hole where something should be.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https://data-analysis.cassion.dev/courses/data-cleaning-and-validation/cleaning-02-missingness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Missingness that is not an accident</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2 of 8</vt:lpwstr>
  </property>
  <property fmtid="{D5CDD505-2E9C-101B-9397-08002B2CF9AE}" pid="3" name="subtitle">
    <vt:lpwstr>A global completeness figure hides the only thing that matters. Break missingness down by site and week, name the mechanism, and put a number on what dropping the incomplete rows does to your ranking.</vt:lpwstr>
  </property>
</Properties>
</file>