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join makes a claim about uniqueness that nothing checks. Test it, watch two duplicated roster rows fan a 70,245-row table out by 120, and learn to assert the row count instead of inspecting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 student roster and a daily attendance file. You join them on </a:t>
            </a:r>
            <a:r>
              <a:rPr>
                <a:latin typeface="Courier"/>
              </a:rPr>
              <a:t>student_id</a:t>
            </a:r>
            <a:r>
              <a:rPr/>
              <a:t>, and in doing so you have asserted something: that </a:t>
            </a:r>
            <a:r>
              <a:rPr>
                <a:latin typeface="Courier"/>
              </a:rPr>
              <a:t>student_id</a:t>
            </a:r>
            <a:r>
              <a:rPr/>
              <a:t> identifies exactly one row of the roster. Nothing in either file says so. No error is raised if it is false. What happens instead is that the join quietly produces more rows than it started with, every downstream count is inflated by an amount nobody can see, and the resulting attendance rate is wrong by an amount too small to look wrong. This lesson is about testing that claim before making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claim has two parts: unique and complete. A column with duplicates is not a key. A column with missing values is not a key either, because a missing value cannot identify anything.</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this roster: 1,202 rows, 1,200 distinct </a:t>
            </a:r>
            <a:r>
              <a:rPr>
                <a:latin typeface="Courier"/>
              </a:rPr>
              <a:t>student_id</a:t>
            </a:r>
            <a:r>
              <a:rPr/>
              <a:t>. It is not a key, by two rows. Two rows out of 1,202 is 0.17% and sounds like it cannot matter. Look at what they are: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students transferred school and were never de-registered from the first one. Each now appears once in a school with a feeding programme and once in a school without — and the headline analysis on this dataset is whether school feeding improves attendance. Those two students will contribute their entire attendance record to both arms of the comparison. That is the shape of this defect in general. The duplicate is rarely random; it is usually the record of something that happened — a transfer, a re-registration, a form submitted twice — and it usually lands in exactly the variable the analysis is about.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student_id</a:t>
            </a:r>
            <a:r>
              <a:rPr/>
              <a:t> is not a key of the roster. </a:t>
            </a:r>
            <a:r>
              <a:rPr>
                <a:latin typeface="Courier"/>
              </a:rPr>
              <a:t>student_id</a:t>
            </a:r>
            <a:r>
              <a:rPr/>
              <a:t> plus </a:t>
            </a:r>
            <a:r>
              <a:rPr>
                <a:latin typeface="Courier"/>
              </a:rPr>
              <a:t>school_id</a:t>
            </a:r>
            <a:r>
              <a:rPr/>
              <a:t> is, because the two rows differ on school. Whether that is the key you </a:t>
            </a:r>
            <a:r>
              <a:rPr i="1"/>
              <a:t>want</a:t>
            </a:r>
            <a:r>
              <a:rPr/>
              <a:t> is a different question: if the analysis is “one row per student”, a composite key that admits two rows per student has documented the problem rather than solved it. The attendance file is the more usual case, where the natural key is composite from the start: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70,245 rows, 70,245 distinct pairs. That is a key. One row per student per school day, exactly as the file claims to be. Get in the habit of writing the key down in the code, next to the read: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arithmetic is worth doing once by hand, because it explains every fan-out you will ever see. A join matches every row on the left against every row on the right that shares the key. If a student has 60 attendance rows and 1 roster row, the join produces 60 rows. If that student has 2 roster rows, it produces 120.</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70,245 becomes 70,365. One hundred and twenty extra rows: two students, sixty school days each, counted twice. A left join that adds rows is a contradiction in terms — “left join” is usually read as “keep the left table and attach columns”, and that reading is only true when the right side is unique on the key. It is not a bug in the join. It is the join telling you the truth about your data, in a form nobody looks at.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languages will check the relationship for you. Use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fail loudly on this data:</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error you have to deal with today beats a silently inflated attendance denominator you deal with in a review meeting in November. Put </a:t>
            </a:r>
            <a:r>
              <a:rPr>
                <a:latin typeface="Courier"/>
              </a:rPr>
              <a:t>validate=</a:t>
            </a:r>
            <a:r>
              <a:rPr/>
              <a:t> or </a:t>
            </a:r>
            <a:r>
              <a:rPr>
                <a:latin typeface="Courier"/>
              </a:rPr>
              <a:t>relationship=</a:t>
            </a:r>
            <a:r>
              <a:rPr/>
              <a:t> on every join you write. It costs one argument and it converts the most expensive class of silent bug into a stack trace.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the relationship argument does not fit — a many-to-many that genuinely is one — assert the count directly: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assertion is three words longer than the join. Write it every time.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key can be unique and still not match. Check both directions before you accept the result of a join: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both are zero, which is the answer you want and almost never get. When it is not zero, the two directions mean completely different things: An inner join makes both groups disappear and reports a clean number. That is why the check goes before the join and not after.</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Names, phone numbers and household head names get used as keys constantly, because they are the only thing two files have in common. They are not keys, and the failure mode is asymmetric. If a name is genuinely the only link you have, that is a record linkage problem, not a join, and the next lesson is entirely about it. What you must not do is </a:t>
            </a:r>
            <a:r>
              <a:rPr>
                <a:latin typeface="Courier"/>
              </a:rPr>
              <a:t>merge(on="name")</a:t>
            </a:r>
            <a:r>
              <a:rPr/>
              <a:t> and move 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pattern this lesson is really teaching is smaller than any of the checks in it. Every one of them can be written as a printout you read once, or as an assertion that runs on every future export. Only the second one survives.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Unit 4 turns this pattern into a validation suite. For now, put </a:t>
            </a:r>
            <a:r>
              <a:rPr>
                <a:latin typeface="Courier"/>
              </a:rPr>
              <a:t>assert_key</a:t>
            </a:r>
            <a:r>
              <a:rPr/>
              <a:t> at the top of every script that joins anything.</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assert_key</a:t>
            </a:r>
            <a:r>
              <a:rPr/>
              <a:t> finds the students recorded twice under the </a:t>
            </a:r>
            <a:r>
              <a:rPr i="1"/>
              <a:t>same</a:t>
            </a:r>
            <a:r>
              <a:rPr/>
              <a:t> identifier. It cannot find the child re-registered under a new one, the household interviewed twice by two enumerators, or the beneficiary who appears on three distribution lists with three spellings of their name. Those share no key at all, and the next lesson is how to find them without merging two people who merely resemble each other.</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cleaning-and-validation/cleaning-03-keys-and-uniquenes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Prove the key before you join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Every join makes a claim about uniqueness that nothing checks. Test it, watch two duplicated roster rows fan a 70,245-row table out by 120, and learn to assert the row count instead of inspecting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assumption nothing checks</a:t>
            </a:r>
          </a:p>
          <a:p>
            <a:pPr lvl="0"/>
            <a:r>
              <a:rPr/>
              <a:t>A key is a claim, and it is testable</a:t>
            </a:r>
          </a:p>
          <a:p>
            <a:pPr lvl="0"/>
            <a:r>
              <a:rPr/>
              <a:t>Composite keys, and the one you actually have</a:t>
            </a:r>
          </a:p>
          <a:p>
            <a:pPr lvl="0"/>
            <a:r>
              <a:rPr/>
              <a:t>What a broken key does to a join</a:t>
            </a:r>
          </a:p>
          <a:p>
            <a:pPr lvl="0"/>
            <a:r>
              <a:rPr/>
              <a:t>Say what you expect, and let it raise</a:t>
            </a:r>
          </a:p>
          <a:p>
            <a:pPr lvl="0"/>
            <a:r>
              <a:rPr/>
              <a:t>Guard the row count when the join is the point</a:t>
            </a:r>
          </a:p>
          <a:p>
            <a:pPr lvl="0"/>
            <a:r>
              <a:rPr/>
              <a:t>The rows on one side and not the other</a:t>
            </a:r>
          </a:p>
          <a:p>
            <a:pPr lvl="0"/>
            <a:r>
              <a:rPr/>
              <a:t>Columns that were never meant to be keys</a:t>
            </a:r>
          </a:p>
          <a:p>
            <a:pPr lvl="0"/>
            <a:r>
              <a:rPr/>
              <a:t>Assert, do not inspect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assumption nothing checks</a:t>
            </a:r>
          </a:p>
        </p:txBody>
      </p:sp>
      <p:sp>
        <p:nvSpPr>
          <p:cNvPr id="3" name="Content Placeholder 2"/>
          <p:cNvSpPr>
            <a:spLocks noGrp="1"/>
          </p:cNvSpPr>
          <p:nvPr>
            <p:ph idx="1"/>
          </p:nvPr>
        </p:nvSpPr>
        <p:spPr/>
        <p:txBody>
          <a:bodyPr/>
          <a:lstStyle/>
          <a:p>
            <a:pPr lvl="0"/>
            <a:r>
              <a:rPr/>
              <a:t>You have a student roster and a daily attendance file.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key is a claim, and it is testable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is_key(df, columns):</a:t>
            </a:r>
            <a:br/>
            <a:r>
              <a:rPr>
                <a:latin typeface="Courier"/>
              </a:rPr>
              <a:t>    subset </a:t>
            </a:r>
            <a:r>
              <a:rPr>
                <a:solidFill>
                  <a:srgbClr val="666666"/>
                </a:solidFill>
                <a:latin typeface="Courier"/>
              </a:rPr>
              <a:t>=</a:t>
            </a:r>
            <a:r>
              <a:rPr>
                <a:latin typeface="Courier"/>
              </a:rPr>
              <a:t> df[columns]</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"rows"</a:t>
            </a:r>
            <a:r>
              <a:rPr>
                <a:latin typeface="Courier"/>
              </a:rPr>
              <a:t>: </a:t>
            </a:r>
            <a:r>
              <a:rPr>
                <a:solidFill>
                  <a:srgbClr val="008000"/>
                </a:solidFill>
                <a:latin typeface="Courier"/>
              </a:rPr>
              <a:t>len</a:t>
            </a:r>
            <a:r>
              <a:rPr>
                <a:latin typeface="Courier"/>
              </a:rPr>
              <a:t>(df),</a:t>
            </a:r>
            <a:br/>
            <a:r>
              <a:rPr>
                <a:latin typeface="Courier"/>
              </a:rPr>
              <a:t>        </a:t>
            </a:r>
            <a:r>
              <a:rPr>
                <a:solidFill>
                  <a:srgbClr val="4070A0"/>
                </a:solidFill>
                <a:latin typeface="Courier"/>
              </a:rPr>
              <a:t>"distinct"</a:t>
            </a:r>
            <a:r>
              <a:rPr>
                <a:latin typeface="Courier"/>
              </a:rPr>
              <a:t>: </a:t>
            </a:r>
            <a:r>
              <a:rPr>
                <a:solidFill>
                  <a:srgbClr val="008000"/>
                </a:solidFill>
                <a:latin typeface="Courier"/>
              </a:rPr>
              <a:t>len</a:t>
            </a:r>
            <a:r>
              <a:rPr>
                <a:latin typeface="Courier"/>
              </a:rPr>
              <a:t>(subset.drop_duplicates()),</a:t>
            </a:r>
            <a:br/>
            <a:r>
              <a:rPr>
                <a:latin typeface="Courier"/>
              </a:rPr>
              <a:t>        </a:t>
            </a:r>
            <a:r>
              <a:rPr>
                <a:solidFill>
                  <a:srgbClr val="4070A0"/>
                </a:solidFill>
                <a:latin typeface="Courier"/>
              </a:rPr>
              <a:t>"missing_any"</a:t>
            </a:r>
            <a:r>
              <a:rPr>
                <a:latin typeface="Courier"/>
              </a:rPr>
              <a:t>: </a:t>
            </a:r>
            <a:r>
              <a:rPr>
                <a:solidFill>
                  <a:srgbClr val="008000"/>
                </a:solidFill>
                <a:latin typeface="Courier"/>
              </a:rPr>
              <a:t>int</a:t>
            </a:r>
            <a:r>
              <a:rPr>
                <a:latin typeface="Courier"/>
              </a:rPr>
              <a:t>(subset.isna().</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"is_key"</a:t>
            </a:r>
            <a:r>
              <a:rPr>
                <a:latin typeface="Courier"/>
              </a:rPr>
              <a:t>: </a:t>
            </a:r>
            <a:r>
              <a:rPr>
                <a:solidFill>
                  <a:srgbClr val="008000"/>
                </a:solidFill>
                <a:latin typeface="Courier"/>
              </a:rPr>
              <a:t>len</a:t>
            </a:r>
            <a:r>
              <a:rPr>
                <a:latin typeface="Courier"/>
              </a:rPr>
              <a:t>(subset.drop_duplicates()) </a:t>
            </a:r>
            <a:r>
              <a:rPr>
                <a:solidFill>
                  <a:srgbClr val="666666"/>
                </a:solidFill>
                <a:latin typeface="Courier"/>
              </a:rPr>
              <a:t>==</a:t>
            </a:r>
            <a:r>
              <a:rPr>
                <a:latin typeface="Courier"/>
              </a:rPr>
              <a:t> </a:t>
            </a:r>
            <a:r>
              <a:rPr>
                <a:solidFill>
                  <a:srgbClr val="008000"/>
                </a:solidFill>
                <a:latin typeface="Courier"/>
              </a:rPr>
              <a:t>len</a:t>
            </a:r>
            <a:r>
              <a:rPr>
                <a:latin typeface="Courier"/>
              </a:rPr>
              <a:t>(df)</a:t>
            </a:r>
            <a:br/>
            <a:r>
              <a:rPr>
                <a:latin typeface="Courier"/>
              </a:rPr>
              <a:t>                  </a:t>
            </a:r>
            <a:r>
              <a:rPr b="1">
                <a:solidFill>
                  <a:srgbClr val="007020"/>
                </a:solidFill>
                <a:latin typeface="Courier"/>
              </a:rPr>
              <a:t>and</a:t>
            </a:r>
            <a:r>
              <a:rPr>
                <a:latin typeface="Courier"/>
              </a:rPr>
              <a:t> </a:t>
            </a:r>
            <a:r>
              <a:rPr b="1">
                <a:solidFill>
                  <a:srgbClr val="007020"/>
                </a:solidFill>
                <a:latin typeface="Courier"/>
              </a:rPr>
              <a:t>not</a:t>
            </a:r>
            <a:r>
              <a:rPr>
                <a:latin typeface="Courier"/>
              </a:rPr>
              <a:t> subset.isna().</a:t>
            </a:r>
            <a:r>
              <a:rPr>
                <a:solidFill>
                  <a:srgbClr val="008000"/>
                </a:solidFill>
                <a:latin typeface="Courier"/>
              </a:rPr>
              <a:t>any</a:t>
            </a:r>
            <a:r>
              <a:rPr>
                <a:latin typeface="Courier"/>
              </a:rPr>
              <a:t>(axis</a:t>
            </a:r>
            <a:r>
              <a:rPr>
                <a:solidFill>
                  <a:srgbClr val="666666"/>
                </a:solidFill>
                <a:latin typeface="Courier"/>
              </a:rPr>
              <a:t>=</a:t>
            </a:r>
            <a:r>
              <a:rPr>
                <a:solidFill>
                  <a:srgbClr val="19177C"/>
                </a:solidFill>
                <a:latin typeface="Courier"/>
              </a:rPr>
              <a:t>None</a:t>
            </a:r>
            <a:r>
              <a:rPr>
                <a:latin typeface="Courier"/>
              </a:rPr>
              <a:t>),</a:t>
            </a:r>
            <a:br/>
            <a:r>
              <a:rPr>
                <a:latin typeface="Courier"/>
              </a:rPr>
              <a:t>    }</a:t>
            </a:r>
            <a:br/>
            <a:br/>
            <a:br/>
            <a:r>
              <a:rPr>
                <a:solidFill>
                  <a:srgbClr val="008000"/>
                </a:solidFill>
                <a:latin typeface="Courier"/>
              </a:rPr>
              <a:t>print</a:t>
            </a:r>
            <a:r>
              <a:rPr>
                <a:latin typeface="Courier"/>
              </a:rPr>
              <a:t>(is_key(roster, [</a:t>
            </a:r>
            <a:r>
              <a:rPr>
                <a:solidFill>
                  <a:srgbClr val="4070A0"/>
                </a:solidFill>
                <a:latin typeface="Courier"/>
              </a:rPr>
              <a:t>"student_id"</a:t>
            </a:r>
            <a:r>
              <a:rPr>
                <a:latin typeface="Courier"/>
              </a:rPr>
              <a:t>]))</a:t>
            </a:r>
            <a:br/>
            <a:r>
              <a:rPr>
                <a:solidFill>
                  <a:srgbClr val="008000"/>
                </a:solidFill>
                <a:latin typeface="Courier"/>
              </a:rPr>
              <a:t>print</a:t>
            </a:r>
            <a:r>
              <a:rPr>
                <a:latin typeface="Courier"/>
              </a:rPr>
              <a:t>(is_key(attendance,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key is a claim, and it is testable — In R</a:t>
            </a:r>
          </a:p>
        </p:txBody>
      </p:sp>
      <p:sp>
        <p:nvSpPr>
          <p:cNvPr id="3" name="Content Placeholder 2"/>
          <p:cNvSpPr>
            <a:spLocks noGrp="1"/>
          </p:cNvSpPr>
          <p:nvPr>
            <p:ph idx="1"/>
          </p:nvPr>
        </p:nvSpPr>
        <p:spPr/>
        <p:txBody>
          <a:bodyPr/>
          <a:lstStyle/>
          <a:p>
            <a:pPr lvl="0" indent="0">
              <a:buNone/>
            </a:pPr>
            <a:r>
              <a:rPr>
                <a:latin typeface="Courier"/>
              </a:rPr>
              <a:t>is_key </a:t>
            </a:r>
            <a:r>
              <a:rPr>
                <a:solidFill>
                  <a:srgbClr val="007020"/>
                </a:solidFill>
                <a:latin typeface="Courier"/>
              </a:rPr>
              <a:t>&lt;-</a:t>
            </a:r>
            <a:r>
              <a:rPr>
                <a:latin typeface="Courier"/>
              </a:rPr>
              <a:t> </a:t>
            </a:r>
            <a:r>
              <a:rPr b="1">
                <a:solidFill>
                  <a:srgbClr val="007020"/>
                </a:solidFill>
                <a:latin typeface="Courier"/>
              </a:rPr>
              <a:t>function</a:t>
            </a:r>
            <a:r>
              <a:rPr>
                <a:latin typeface="Courier"/>
              </a:rPr>
              <a:t>(df, columns) {</a:t>
            </a:r>
            <a:br/>
            <a:r>
              <a:rPr>
                <a:latin typeface="Courier"/>
              </a:rPr>
              <a:t>  subset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select</a:t>
            </a:r>
            <a:r>
              <a:rPr>
                <a:latin typeface="Courier"/>
              </a:rPr>
              <a:t>(df, dplyr</a:t>
            </a:r>
            <a:r>
              <a:rPr>
                <a:solidFill>
                  <a:srgbClr val="4070A0"/>
                </a:solidFill>
                <a:latin typeface="Courier"/>
              </a:rPr>
              <a:t>::</a:t>
            </a:r>
            <a:r>
              <a:rPr>
                <a:solidFill>
                  <a:srgbClr val="06287E"/>
                </a:solidFill>
                <a:latin typeface="Courier"/>
              </a:rPr>
              <a:t>all_of</a:t>
            </a:r>
            <a:r>
              <a:rPr>
                <a:latin typeface="Courier"/>
              </a:rPr>
              <a:t>(columns))</a:t>
            </a:r>
            <a:b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rows        =</a:t>
            </a:r>
            <a:r>
              <a:rPr>
                <a:latin typeface="Courier"/>
              </a:rPr>
              <a:t> </a:t>
            </a:r>
            <a:r>
              <a:rPr>
                <a:solidFill>
                  <a:srgbClr val="06287E"/>
                </a:solidFill>
                <a:latin typeface="Courier"/>
              </a:rPr>
              <a:t>nrow</a:t>
            </a:r>
            <a:r>
              <a:rPr>
                <a:latin typeface="Courier"/>
              </a:rPr>
              <a:t>(df),</a:t>
            </a:r>
            <a:br/>
            <a:r>
              <a:rPr>
                <a:latin typeface="Courier"/>
              </a:rPr>
              <a:t>    </a:t>
            </a:r>
            <a:r>
              <a:rPr>
                <a:solidFill>
                  <a:srgbClr val="7D9029"/>
                </a:solidFill>
                <a:latin typeface="Courier"/>
              </a:rPr>
              <a:t>distinct    =</a:t>
            </a: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distinct</a:t>
            </a:r>
            <a:r>
              <a:rPr>
                <a:latin typeface="Courier"/>
              </a:rPr>
              <a:t>(subset)),</a:t>
            </a:r>
            <a:br/>
            <a:r>
              <a:rPr>
                <a:latin typeface="Courier"/>
              </a:rPr>
              <a:t>    </a:t>
            </a:r>
            <a:r>
              <a:rPr>
                <a:solidFill>
                  <a:srgbClr val="7D9029"/>
                </a:solidFill>
                <a:latin typeface="Courier"/>
              </a:rPr>
              <a:t>missing_any =</a:t>
            </a:r>
            <a:r>
              <a:rPr>
                <a:latin typeface="Courier"/>
              </a:rPr>
              <a:t> </a:t>
            </a:r>
            <a:r>
              <a:rPr>
                <a:solidFill>
                  <a:srgbClr val="06287E"/>
                </a:solidFill>
                <a:latin typeface="Courier"/>
              </a:rPr>
              <a:t>sum</a:t>
            </a:r>
            <a:r>
              <a:rPr>
                <a:latin typeface="Courier"/>
              </a:rPr>
              <a:t>(</a:t>
            </a:r>
            <a:r>
              <a:rPr>
                <a:solidFill>
                  <a:srgbClr val="4070A0"/>
                </a:solidFill>
                <a:latin typeface="Courier"/>
              </a:rPr>
              <a:t>!</a:t>
            </a:r>
            <a:r>
              <a:rPr>
                <a:latin typeface="Courier"/>
              </a:rPr>
              <a:t>stats</a:t>
            </a:r>
            <a:r>
              <a:rPr>
                <a:solidFill>
                  <a:srgbClr val="4070A0"/>
                </a:solidFill>
                <a:latin typeface="Courier"/>
              </a:rPr>
              <a:t>::</a:t>
            </a:r>
            <a:r>
              <a:rPr>
                <a:solidFill>
                  <a:srgbClr val="06287E"/>
                </a:solidFill>
                <a:latin typeface="Courier"/>
              </a:rPr>
              <a:t>complete.cases</a:t>
            </a:r>
            <a:r>
              <a:rPr>
                <a:latin typeface="Courier"/>
              </a:rPr>
              <a:t>(subset)),</a:t>
            </a:r>
            <a:br/>
            <a:r>
              <a:rPr>
                <a:latin typeface="Courier"/>
              </a:rPr>
              <a:t>    </a:t>
            </a:r>
            <a:r>
              <a:rPr>
                <a:solidFill>
                  <a:srgbClr val="7D9029"/>
                </a:solidFill>
                <a:latin typeface="Courier"/>
              </a:rPr>
              <a:t>is_key      =</a:t>
            </a: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distinct</a:t>
            </a:r>
            <a:r>
              <a:rPr>
                <a:latin typeface="Courier"/>
              </a:rPr>
              <a:t>(subset)) </a:t>
            </a:r>
            <a:r>
              <a:rPr>
                <a:solidFill>
                  <a:srgbClr val="4070A0"/>
                </a:solidFill>
                <a:latin typeface="Courier"/>
              </a:rPr>
              <a:t>==</a:t>
            </a:r>
            <a:r>
              <a:rPr>
                <a:latin typeface="Courier"/>
              </a:rPr>
              <a:t> </a:t>
            </a:r>
            <a:r>
              <a:rPr>
                <a:solidFill>
                  <a:srgbClr val="06287E"/>
                </a:solidFill>
                <a:latin typeface="Courier"/>
              </a:rPr>
              <a:t>nrow</a:t>
            </a:r>
            <a:r>
              <a:rPr>
                <a:latin typeface="Courier"/>
              </a:rPr>
              <a:t>(df) </a:t>
            </a:r>
            <a:r>
              <a:rPr>
                <a:solidFill>
                  <a:srgbClr val="4070A0"/>
                </a:solidFill>
                <a:latin typeface="Courier"/>
              </a:rPr>
              <a:t>&amp;&amp;</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(subset))</a:t>
            </a:r>
            <a:br/>
            <a:r>
              <a:rPr>
                <a:latin typeface="Courier"/>
              </a:rPr>
              <a:t>  )</a:t>
            </a:r>
            <a:br/>
            <a:r>
              <a:rPr>
                <a:latin typeface="Courier"/>
              </a:rPr>
              <a:t>}</a:t>
            </a:r>
            <a:br/>
            <a:br/>
            <a:r>
              <a:rPr>
                <a:solidFill>
                  <a:srgbClr val="06287E"/>
                </a:solidFill>
                <a:latin typeface="Courier"/>
              </a:rPr>
              <a:t>is_key</a:t>
            </a:r>
            <a:r>
              <a:rPr>
                <a:latin typeface="Courier"/>
              </a:rPr>
              <a:t>(roster, </a:t>
            </a:r>
            <a:r>
              <a:rPr>
                <a:solidFill>
                  <a:srgbClr val="4070A0"/>
                </a:solidFill>
                <a:latin typeface="Courier"/>
              </a:rPr>
              <a:t>"student_id"</a:t>
            </a:r>
            <a:r>
              <a:rPr>
                <a:latin typeface="Courier"/>
              </a:rPr>
              <a:t>)</a:t>
            </a:r>
            <a:br/>
            <a:r>
              <a:rPr>
                <a:solidFill>
                  <a:srgbClr val="06287E"/>
                </a:solidFill>
                <a:latin typeface="Courier"/>
              </a:rPr>
              <a:t>is_key</a:t>
            </a:r>
            <a:r>
              <a:rPr>
                <a:latin typeface="Courier"/>
              </a:rPr>
              <a:t>(attendance,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key is a claim, and it is testable — In Python</a:t>
            </a:r>
          </a:p>
        </p:txBody>
      </p:sp>
      <p:sp>
        <p:nvSpPr>
          <p:cNvPr id="3" name="Content Placeholder 2"/>
          <p:cNvSpPr>
            <a:spLocks noGrp="1"/>
          </p:cNvSpPr>
          <p:nvPr>
            <p:ph idx="1"/>
          </p:nvPr>
        </p:nvSpPr>
        <p:spPr/>
        <p:txBody>
          <a:bodyPr/>
          <a:lstStyle/>
          <a:p>
            <a:pPr lvl="0" indent="0">
              <a:buNone/>
            </a:pPr>
            <a:r>
              <a:rPr>
                <a:latin typeface="Courier"/>
              </a:rPr>
              <a:t>repeated </a:t>
            </a:r>
            <a:r>
              <a:rPr>
                <a:solidFill>
                  <a:srgbClr val="666666"/>
                </a:solidFill>
                <a:latin typeface="Courier"/>
              </a:rPr>
              <a:t>=</a:t>
            </a:r>
            <a:r>
              <a:rPr>
                <a:latin typeface="Courier"/>
              </a:rPr>
              <a:t> roster[roster[</a:t>
            </a:r>
            <a:r>
              <a:rPr>
                <a:solidFill>
                  <a:srgbClr val="4070A0"/>
                </a:solidFill>
                <a:latin typeface="Courier"/>
              </a:rPr>
              <a:t>"student_id"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(repeated.sort_values(</a:t>
            </a:r>
            <a:r>
              <a:rPr>
                <a:solidFill>
                  <a:srgbClr val="4070A0"/>
                </a:solidFill>
                <a:latin typeface="Courier"/>
              </a:rPr>
              <a:t>"student_id"</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key is a claim, and it is testable — In R</a:t>
            </a:r>
          </a:p>
        </p:txBody>
      </p:sp>
      <p:sp>
        <p:nvSpPr>
          <p:cNvPr id="3" name="Content Placeholder 2"/>
          <p:cNvSpPr>
            <a:spLocks noGrp="1"/>
          </p:cNvSpPr>
          <p:nvPr>
            <p:ph idx="1"/>
          </p:nvPr>
        </p:nvSpPr>
        <p:spPr/>
        <p:txBody>
          <a:bodyPr/>
          <a:lstStyle/>
          <a:p>
            <a:pPr lvl="0" indent="0">
              <a:buNone/>
            </a:pPr>
            <a:r>
              <a:rPr>
                <a:latin typeface="Courier"/>
              </a:rPr>
              <a:t>roster </a:t>
            </a:r>
            <a:r>
              <a:rPr>
                <a:solidFill>
                  <a:srgbClr val="4070A0"/>
                </a:solidFill>
                <a:latin typeface="Courier"/>
              </a:rPr>
              <a:t>|&gt;</a:t>
            </a:r>
            <a:br/>
            <a:r>
              <a:rPr>
                <a:latin typeface="Courier"/>
              </a:rPr>
              <a:t>  </a:t>
            </a:r>
            <a:r>
              <a:rPr>
                <a:solidFill>
                  <a:srgbClr val="06287E"/>
                </a:solidFill>
                <a:latin typeface="Courier"/>
              </a:rPr>
              <a:t>group_by</a:t>
            </a:r>
            <a:r>
              <a:rPr>
                <a:latin typeface="Courier"/>
              </a:rPr>
              <a:t>(student_id)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n</a:t>
            </a:r>
            <a:r>
              <a:rPr>
                <a:latin typeface="Courier"/>
              </a:rPr>
              <a:t>() </a:t>
            </a:r>
            <a:r>
              <a:rPr>
                <a:solidFill>
                  <a:srgbClr val="4070A0"/>
                </a:solidFill>
                <a:latin typeface="Courier"/>
              </a:rPr>
              <a:t>&gt;</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arrange</a:t>
            </a:r>
            <a:r>
              <a:rPr>
                <a:latin typeface="Courier"/>
              </a:rPr>
              <a:t>(student_id)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key is a claim, and it is testable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student_id</a:t>
                      </a:r>
                    </a:p>
                  </a:txBody>
                  <a:tcPr/>
                </a:tc>
                <a:tc>
                  <a:txBody>
                    <a:bodyPr/>
                    <a:lstStyle/>
                    <a:p>
                      <a:pPr lvl="0" indent="0" marL="0">
                        <a:buNone/>
                      </a:pPr>
                      <a:r>
                        <a:rPr/>
                        <a:t>school_id</a:t>
                      </a:r>
                    </a:p>
                  </a:txBody>
                  <a:tcPr/>
                </a:tc>
                <a:tc>
                  <a:txBody>
                    <a:bodyPr/>
                    <a:lstStyle/>
                    <a:p>
                      <a:pPr lvl="0" indent="0" marL="0">
                        <a:buNone/>
                      </a:pPr>
                      <a:r>
                        <a:rPr/>
                        <a:t>grade</a:t>
                      </a:r>
                    </a:p>
                  </a:txBody>
                  <a:tcPr/>
                </a:tc>
                <a:tc>
                  <a:txBody>
                    <a:bodyPr/>
                    <a:lstStyle/>
                    <a:p>
                      <a:pPr lvl="0" indent="0" marL="0">
                        <a:buNone/>
                      </a:pPr>
                      <a:r>
                        <a:rPr/>
                        <a:t>feeding_programme</a:t>
                      </a:r>
                    </a:p>
                  </a:txBody>
                  <a:tcPr/>
                </a:tc>
              </a:tr>
              <a:tr h="0">
                <a:tc>
                  <a:txBody>
                    <a:bodyPr/>
                    <a:lstStyle/>
                    <a:p>
                      <a:pPr lvl="0" indent="0" marL="0">
                        <a:buNone/>
                      </a:pPr>
                      <a:r>
                        <a:rPr/>
                        <a:t>STU0150</a:t>
                      </a:r>
                    </a:p>
                  </a:txBody>
                </a:tc>
                <a:tc>
                  <a:txBody>
                    <a:bodyPr/>
                    <a:lstStyle/>
                    <a:p>
                      <a:pPr lvl="0" indent="0" marL="0">
                        <a:buNone/>
                      </a:pPr>
                      <a:r>
                        <a:rPr/>
                        <a:t>SCH09</a:t>
                      </a:r>
                    </a:p>
                  </a:txBody>
                </a:tc>
                <a:tc>
                  <a:txBody>
                    <a:bodyPr/>
                    <a:lstStyle/>
                    <a:p>
                      <a:pPr lvl="0" indent="0" marL="0">
                        <a:buNone/>
                      </a:pPr>
                      <a:r>
                        <a:rPr/>
                        <a:t>3</a:t>
                      </a:r>
                    </a:p>
                  </a:txBody>
                </a:tc>
                <a:tc>
                  <a:txBody>
                    <a:bodyPr/>
                    <a:lstStyle/>
                    <a:p>
                      <a:pPr lvl="0" indent="0" marL="0">
                        <a:buNone/>
                      </a:pPr>
                      <a:r>
                        <a:rPr/>
                        <a:t>false</a:t>
                      </a:r>
                    </a:p>
                  </a:txBody>
                </a:tc>
              </a:tr>
              <a:tr h="0">
                <a:tc>
                  <a:txBody>
                    <a:bodyPr/>
                    <a:lstStyle/>
                    <a:p>
                      <a:pPr lvl="0" indent="0" marL="0">
                        <a:buNone/>
                      </a:pPr>
                      <a:r>
                        <a:rPr/>
                        <a:t>STU0150</a:t>
                      </a:r>
                    </a:p>
                  </a:txBody>
                </a:tc>
                <a:tc>
                  <a:txBody>
                    <a:bodyPr/>
                    <a:lstStyle/>
                    <a:p>
                      <a:pPr lvl="0" indent="0" marL="0">
                        <a:buNone/>
                      </a:pPr>
                      <a:r>
                        <a:rPr/>
                        <a:t>SCH08</a:t>
                      </a:r>
                    </a:p>
                  </a:txBody>
                </a:tc>
                <a:tc>
                  <a:txBody>
                    <a:bodyPr/>
                    <a:lstStyle/>
                    <a:p>
                      <a:pPr lvl="0" indent="0" marL="0">
                        <a:buNone/>
                      </a:pPr>
                      <a:r>
                        <a:rPr/>
                        <a:t>3</a:t>
                      </a:r>
                    </a:p>
                  </a:txBody>
                </a:tc>
                <a:tc>
                  <a:txBody>
                    <a:bodyPr/>
                    <a:lstStyle/>
                    <a:p>
                      <a:pPr lvl="0" indent="0" marL="0">
                        <a:buNone/>
                      </a:pPr>
                      <a:r>
                        <a:rPr/>
                        <a:t>true</a:t>
                      </a:r>
                    </a:p>
                  </a:txBody>
                </a:tc>
              </a:tr>
              <a:tr h="0">
                <a:tc>
                  <a:txBody>
                    <a:bodyPr/>
                    <a:lstStyle/>
                    <a:p>
                      <a:pPr lvl="0" indent="0" marL="0">
                        <a:buNone/>
                      </a:pPr>
                      <a:r>
                        <a:rPr/>
                        <a:t>STU0896</a:t>
                      </a:r>
                    </a:p>
                  </a:txBody>
                </a:tc>
                <a:tc>
                  <a:txBody>
                    <a:bodyPr/>
                    <a:lstStyle/>
                    <a:p>
                      <a:pPr lvl="0" indent="0" marL="0">
                        <a:buNone/>
                      </a:pPr>
                      <a:r>
                        <a:rPr/>
                        <a:t>SCH01</a:t>
                      </a:r>
                    </a:p>
                  </a:txBody>
                </a:tc>
                <a:tc>
                  <a:txBody>
                    <a:bodyPr/>
                    <a:lstStyle/>
                    <a:p>
                      <a:pPr lvl="0" indent="0" marL="0">
                        <a:buNone/>
                      </a:pPr>
                      <a:r>
                        <a:rPr/>
                        <a:t>2</a:t>
                      </a:r>
                    </a:p>
                  </a:txBody>
                </a:tc>
                <a:tc>
                  <a:txBody>
                    <a:bodyPr/>
                    <a:lstStyle/>
                    <a:p>
                      <a:pPr lvl="0" indent="0" marL="0">
                        <a:buNone/>
                      </a:pPr>
                      <a:r>
                        <a:rPr/>
                        <a:t>true</a:t>
                      </a:r>
                    </a:p>
                  </a:txBody>
                </a:tc>
              </a:tr>
              <a:tr h="0">
                <a:tc>
                  <a:txBody>
                    <a:bodyPr/>
                    <a:lstStyle/>
                    <a:p>
                      <a:pPr lvl="0" indent="0" marL="0">
                        <a:buNone/>
                      </a:pPr>
                      <a:r>
                        <a:rPr/>
                        <a:t>STU0896</a:t>
                      </a:r>
                    </a:p>
                  </a:txBody>
                </a:tc>
                <a:tc>
                  <a:txBody>
                    <a:bodyPr/>
                    <a:lstStyle/>
                    <a:p>
                      <a:pPr lvl="0" indent="0" marL="0">
                        <a:buNone/>
                      </a:pPr>
                      <a:r>
                        <a:rPr/>
                        <a:t>SCH06</a:t>
                      </a:r>
                    </a:p>
                  </a:txBody>
                </a:tc>
                <a:tc>
                  <a:txBody>
                    <a:bodyPr/>
                    <a:lstStyle/>
                    <a:p>
                      <a:pPr lvl="0" indent="0" marL="0">
                        <a:buNone/>
                      </a:pPr>
                      <a:r>
                        <a:rPr/>
                        <a:t>2</a:t>
                      </a:r>
                    </a:p>
                  </a:txBody>
                </a:tc>
                <a:tc>
                  <a:txBody>
                    <a:bodyPr/>
                    <a:lstStyle/>
                    <a:p>
                      <a:pPr lvl="0" indent="0" marL="0">
                        <a:buNone/>
                      </a:pPr>
                      <a:r>
                        <a:rPr/>
                        <a:t>false</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Composite keys, and the one you actually have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(is_key(attendance,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Composite keys, and the one you actually have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is_key</a:t>
            </a:r>
            <a:r>
              <a:rPr>
                <a:latin typeface="Courier"/>
              </a:rPr>
              <a:t>(attendance,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Composite keys, and the one you actually have — In Python</a:t>
            </a:r>
          </a:p>
        </p:txBody>
      </p:sp>
      <p:sp>
        <p:nvSpPr>
          <p:cNvPr id="3" name="Content Placeholder 2"/>
          <p:cNvSpPr>
            <a:spLocks noGrp="1"/>
          </p:cNvSpPr>
          <p:nvPr>
            <p:ph idx="1"/>
          </p:nvPr>
        </p:nvSpPr>
        <p:spPr/>
        <p:txBody>
          <a:bodyPr/>
          <a:lstStyle/>
          <a:p>
            <a:pPr lvl="0" indent="0">
              <a:buNone/>
            </a:pPr>
            <a:r>
              <a:rPr>
                <a:latin typeface="Courier"/>
              </a:rPr>
              <a:t>ROSTER_KEY </a:t>
            </a:r>
            <a:r>
              <a:rPr>
                <a:solidFill>
                  <a:srgbClr val="666666"/>
                </a:solidFill>
                <a:latin typeface="Courier"/>
              </a:rPr>
              <a:t>=</a:t>
            </a:r>
            <a:r>
              <a:rPr>
                <a:latin typeface="Courier"/>
              </a:rPr>
              <a:t> [</a:t>
            </a:r>
            <a:r>
              <a:rPr>
                <a:solidFill>
                  <a:srgbClr val="4070A0"/>
                </a:solidFill>
                <a:latin typeface="Courier"/>
              </a:rPr>
              <a:t>"student_id"</a:t>
            </a:r>
            <a:r>
              <a:rPr>
                <a:latin typeface="Courier"/>
              </a:rPr>
              <a:t>]          </a:t>
            </a:r>
            <a:r>
              <a:rPr i="1">
                <a:solidFill>
                  <a:srgbClr val="60A0B0"/>
                </a:solidFill>
                <a:latin typeface="Courier"/>
              </a:rPr>
              <a:t># intended; violated by 2 rows, see cleaning log</a:t>
            </a:r>
            <a:br/>
            <a:r>
              <a:rPr>
                <a:latin typeface="Courier"/>
              </a:rPr>
              <a:t>ATTENDANCE_KEY </a:t>
            </a:r>
            <a:r>
              <a:rPr>
                <a:solidFill>
                  <a:srgbClr val="666666"/>
                </a:solidFill>
                <a:latin typeface="Courier"/>
              </a:rPr>
              <a:t>=</a:t>
            </a:r>
            <a:r>
              <a:rPr>
                <a:latin typeface="Courier"/>
              </a:rPr>
              <a:t> [</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Composite keys, and the one you actually have — In R</a:t>
            </a:r>
          </a:p>
        </p:txBody>
      </p:sp>
      <p:sp>
        <p:nvSpPr>
          <p:cNvPr id="3" name="Content Placeholder 2"/>
          <p:cNvSpPr>
            <a:spLocks noGrp="1"/>
          </p:cNvSpPr>
          <p:nvPr>
            <p:ph idx="1"/>
          </p:nvPr>
        </p:nvSpPr>
        <p:spPr/>
        <p:txBody>
          <a:bodyPr/>
          <a:lstStyle/>
          <a:p>
            <a:pPr lvl="0" indent="0">
              <a:buNone/>
            </a:pPr>
            <a:r>
              <a:rPr>
                <a:latin typeface="Courier"/>
              </a:rPr>
              <a:t>ROSTER_KEY </a:t>
            </a:r>
            <a:r>
              <a:rPr>
                <a:solidFill>
                  <a:srgbClr val="007020"/>
                </a:solidFill>
                <a:latin typeface="Courier"/>
              </a:rPr>
              <a:t>&lt;-</a:t>
            </a:r>
            <a:r>
              <a:rPr>
                <a:latin typeface="Courier"/>
              </a:rPr>
              <a:t> </a:t>
            </a:r>
            <a:r>
              <a:rPr>
                <a:solidFill>
                  <a:srgbClr val="4070A0"/>
                </a:solidFill>
                <a:latin typeface="Courier"/>
              </a:rPr>
              <a:t>"student_id"</a:t>
            </a:r>
            <a:r>
              <a:rPr>
                <a:latin typeface="Courier"/>
              </a:rPr>
              <a:t>           </a:t>
            </a:r>
            <a:r>
              <a:rPr i="1">
                <a:solidFill>
                  <a:srgbClr val="60A0B0"/>
                </a:solidFill>
                <a:latin typeface="Courier"/>
              </a:rPr>
              <a:t># intended; violated by 2 rows, see cleaning log</a:t>
            </a:r>
            <a:br/>
            <a:r>
              <a:rPr>
                <a:latin typeface="Courier"/>
              </a:rPr>
              <a:t>ATTENDANCE_KEY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"student_id"</a:t>
            </a:r>
            <a:r>
              <a:rPr>
                <a:latin typeface="Courier"/>
              </a:rPr>
              <a:t>, </a:t>
            </a:r>
            <a:r>
              <a:rPr>
                <a:solidFill>
                  <a:srgbClr val="4070A0"/>
                </a:solidFill>
                <a:latin typeface="Courier"/>
              </a:rPr>
              <a:t>"attendance_date"</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broken key does to a join — In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(attendance), </a:t>
            </a:r>
            <a:r>
              <a:rPr>
                <a:solidFill>
                  <a:srgbClr val="4070A0"/>
                </a:solidFill>
                <a:latin typeface="Courier"/>
              </a:rPr>
              <a:t>"-&gt;"</a:t>
            </a:r>
            <a:r>
              <a:rPr>
                <a:latin typeface="Courier"/>
              </a:rPr>
              <a:t>, </a:t>
            </a:r>
            <a:r>
              <a:rPr>
                <a:solidFill>
                  <a:srgbClr val="008000"/>
                </a:solidFill>
                <a:latin typeface="Courier"/>
              </a:rPr>
              <a:t>len</a:t>
            </a:r>
            <a:r>
              <a:rPr>
                <a:latin typeface="Courier"/>
              </a:rPr>
              <a:t>(joined))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broken key does to a join — In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cat</a:t>
            </a:r>
            <a:r>
              <a:rPr>
                <a:latin typeface="Courier"/>
              </a:rPr>
              <a:t>(</a:t>
            </a:r>
            <a:r>
              <a:rPr>
                <a:solidFill>
                  <a:srgbClr val="06287E"/>
                </a:solidFill>
                <a:latin typeface="Courier"/>
              </a:rPr>
              <a:t>nrow</a:t>
            </a:r>
            <a:r>
              <a:rPr>
                <a:latin typeface="Courier"/>
              </a:rPr>
              <a:t>(attendance), </a:t>
            </a:r>
            <a:r>
              <a:rPr>
                <a:solidFill>
                  <a:srgbClr val="4070A0"/>
                </a:solidFill>
                <a:latin typeface="Courier"/>
              </a:rPr>
              <a:t>"-&gt;"</a:t>
            </a:r>
            <a:r>
              <a:rPr>
                <a:latin typeface="Courier"/>
              </a:rPr>
              <a:t>, </a:t>
            </a:r>
            <a:r>
              <a:rPr>
                <a:solidFill>
                  <a:srgbClr val="06287E"/>
                </a:solidFill>
                <a:latin typeface="Courier"/>
              </a:rPr>
              <a:t>nrow</a:t>
            </a:r>
            <a:r>
              <a:rPr>
                <a:latin typeface="Courier"/>
              </a:rPr>
              <a:t>(joined), </a:t>
            </a:r>
            <a:r>
              <a:rPr>
                <a:solidFill>
                  <a:srgbClr val="4070A0"/>
                </a:solidFill>
                <a:latin typeface="Courier"/>
              </a:rPr>
              <a:t>"\n"</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what you expect, and let it raise — In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a:t>
            </a:r>
            <a:br/>
            <a:r>
              <a:rPr>
                <a:latin typeface="Courier"/>
              </a:rPr>
              <a:t>    roster,</a:t>
            </a:r>
            <a:b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latin typeface="Courier"/>
              </a:rPr>
              <a:t>    validate</a:t>
            </a:r>
            <a:r>
              <a:rPr>
                <a:solidFill>
                  <a:srgbClr val="666666"/>
                </a:solidFill>
                <a:latin typeface="Courier"/>
              </a:rPr>
              <a:t>=</a:t>
            </a:r>
            <a:r>
              <a:rPr>
                <a:solidFill>
                  <a:srgbClr val="4070A0"/>
                </a:solidFill>
                <a:latin typeface="Courier"/>
              </a:rPr>
              <a:t>"many_to_one"</a:t>
            </a:r>
            <a:r>
              <a:rPr>
                <a:latin typeface="Courier"/>
              </a:rPr>
              <a:t>,   </a:t>
            </a:r>
            <a:r>
              <a:rPr i="1">
                <a:solidFill>
                  <a:srgbClr val="60A0B0"/>
                </a:solidFill>
                <a:latin typeface="Courier"/>
              </a:rPr>
              <a:t># many attendance rows, one roster row</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what you expect, and let it raise — In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what you expect, and let it raise — Example</a:t>
            </a:r>
          </a:p>
        </p:txBody>
      </p:sp>
      <p:sp>
        <p:nvSpPr>
          <p:cNvPr id="3" name="Content Placeholder 2"/>
          <p:cNvSpPr>
            <a:spLocks noGrp="1"/>
          </p:cNvSpPr>
          <p:nvPr>
            <p:ph idx="1"/>
          </p:nvPr>
        </p:nvSpPr>
        <p:spPr/>
        <p:txBody>
          <a:bodyPr/>
          <a:lstStyle/>
          <a:p>
            <a:pPr lvl="0" indent="0">
              <a:buNone/>
            </a:pPr>
            <a:r>
              <a:rPr>
                <a:latin typeface="Courier"/>
              </a:rPr>
              <a:t>MergeError: Merge keys are not unique in right dataset; not a many-to-one merge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what you expect, and let it raise — Example</a:t>
            </a:r>
          </a:p>
        </p:txBody>
      </p:sp>
      <p:sp>
        <p:nvSpPr>
          <p:cNvPr id="3" name="Content Placeholder 2"/>
          <p:cNvSpPr>
            <a:spLocks noGrp="1"/>
          </p:cNvSpPr>
          <p:nvPr>
            <p:ph idx="1"/>
          </p:nvPr>
        </p:nvSpPr>
        <p:spPr/>
        <p:txBody>
          <a:bodyPr/>
          <a:lstStyle/>
          <a:p>
            <a:pPr lvl="0" indent="0">
              <a:buNone/>
            </a:pPr>
            <a:r>
              <a:rPr>
                <a:latin typeface="Courier"/>
              </a:rPr>
              <a:t>Error in `left_join()`:
! Each row in `x` must match at most 1 row in `y`.
i Row 1 of `x` matches multiple rows in `y`.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Guard the row count when the join is the point — In Python</a:t>
            </a:r>
          </a:p>
        </p:txBody>
      </p:sp>
      <p:sp>
        <p:nvSpPr>
          <p:cNvPr id="3" name="Content Placeholder 2"/>
          <p:cNvSpPr>
            <a:spLocks noGrp="1"/>
          </p:cNvSpPr>
          <p:nvPr>
            <p:ph idx="1"/>
          </p:nvPr>
        </p:nvSpPr>
        <p:spPr/>
        <p:txBody>
          <a:bodyPr/>
          <a:lstStyle/>
          <a:p>
            <a:pPr lvl="0" indent="0">
              <a:buNone/>
            </a:pPr>
            <a:r>
              <a:rPr>
                <a:latin typeface="Courier"/>
              </a:rPr>
              <a:t>before </a:t>
            </a:r>
            <a:r>
              <a:rPr>
                <a:solidFill>
                  <a:srgbClr val="666666"/>
                </a:solidFill>
                <a:latin typeface="Courier"/>
              </a:rPr>
              <a:t>=</a:t>
            </a:r>
            <a:r>
              <a:rPr>
                <a:latin typeface="Courier"/>
              </a:rPr>
              <a:t> </a:t>
            </a:r>
            <a:r>
              <a:rPr>
                <a:solidFill>
                  <a:srgbClr val="008000"/>
                </a:solidFill>
                <a:latin typeface="Courier"/>
              </a:rPr>
              <a:t>len</a:t>
            </a:r>
            <a:r>
              <a:rPr>
                <a:latin typeface="Courier"/>
              </a:rPr>
              <a:t>(attendance)</a:t>
            </a:r>
            <a:br/>
            <a:r>
              <a:rPr>
                <a:latin typeface="Courier"/>
              </a:rPr>
              <a:t>joined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b="1">
                <a:solidFill>
                  <a:srgbClr val="007020"/>
                </a:solidFill>
                <a:latin typeface="Courier"/>
              </a:rPr>
              <a:t>assert</a:t>
            </a:r>
            <a:r>
              <a:rPr>
                <a:latin typeface="Courier"/>
              </a:rPr>
              <a:t> </a:t>
            </a:r>
            <a:r>
              <a:rPr>
                <a:solidFill>
                  <a:srgbClr val="008000"/>
                </a:solidFill>
                <a:latin typeface="Courier"/>
              </a:rPr>
              <a:t>len</a:t>
            </a:r>
            <a:r>
              <a:rPr>
                <a:latin typeface="Courier"/>
              </a:rPr>
              <a:t>(joined) </a:t>
            </a:r>
            <a:r>
              <a:rPr>
                <a:solidFill>
                  <a:srgbClr val="666666"/>
                </a:solidFill>
                <a:latin typeface="Courier"/>
              </a:rPr>
              <a:t>==</a:t>
            </a:r>
            <a:r>
              <a:rPr>
                <a:latin typeface="Courier"/>
              </a:rPr>
              <a:t> before, </a:t>
            </a:r>
            <a:r>
              <a:rPr>
                <a:solidFill>
                  <a:srgbClr val="BB6688"/>
                </a:solidFill>
                <a:latin typeface="Courier"/>
              </a:rPr>
              <a:t>f"join changed row count: </a:t>
            </a:r>
            <a:r>
              <a:rPr>
                <a:solidFill>
                  <a:srgbClr val="4070A0"/>
                </a:solidFill>
                <a:latin typeface="Courier"/>
              </a:rPr>
              <a:t>{</a:t>
            </a:r>
            <a:r>
              <a:rPr>
                <a:latin typeface="Courier"/>
              </a:rPr>
              <a:t>before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(joined)</a:t>
            </a:r>
            <a:r>
              <a:rPr>
                <a:solidFill>
                  <a:srgbClr val="4070A0"/>
                </a:solidFill>
                <a:latin typeface="Courier"/>
              </a:rPr>
              <a:t>}</a:t>
            </a:r>
            <a:r>
              <a:rPr>
                <a:solidFill>
                  <a:srgbClr val="BB6688"/>
                </a:solidFill>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Guard the row count when the join is the point — In R</a:t>
            </a:r>
          </a:p>
        </p:txBody>
      </p:sp>
      <p:sp>
        <p:nvSpPr>
          <p:cNvPr id="3" name="Content Placeholder 2"/>
          <p:cNvSpPr>
            <a:spLocks noGrp="1"/>
          </p:cNvSpPr>
          <p:nvPr>
            <p:ph idx="1"/>
          </p:nvPr>
        </p:nvSpPr>
        <p:spPr/>
        <p:txBody>
          <a:bodyPr/>
          <a:lstStyle/>
          <a:p>
            <a:pPr lvl="0" indent="0">
              <a:buNone/>
            </a:pPr>
            <a:r>
              <a:rPr>
                <a:latin typeface="Courier"/>
              </a:rPr>
              <a:t>before </a:t>
            </a:r>
            <a:r>
              <a:rPr>
                <a:solidFill>
                  <a:srgbClr val="007020"/>
                </a:solidFill>
                <a:latin typeface="Courier"/>
              </a:rPr>
              <a:t>&lt;-</a:t>
            </a:r>
            <a:r>
              <a:rPr>
                <a:latin typeface="Courier"/>
              </a:rPr>
              <a:t> </a:t>
            </a:r>
            <a:r>
              <a:rPr>
                <a:solidFill>
                  <a:srgbClr val="06287E"/>
                </a:solidFill>
                <a:latin typeface="Courier"/>
              </a:rPr>
              <a:t>nrow</a:t>
            </a:r>
            <a:r>
              <a:rPr>
                <a:latin typeface="Courier"/>
              </a:rPr>
              <a:t>(attendance)</a:t>
            </a:r>
            <a:b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stopifnot</a:t>
            </a:r>
            <a:r>
              <a:rPr>
                <a:latin typeface="Courier"/>
              </a:rPr>
              <a:t>(</a:t>
            </a:r>
            <a:r>
              <a:rPr>
                <a:solidFill>
                  <a:srgbClr val="06287E"/>
                </a:solidFill>
                <a:latin typeface="Courier"/>
              </a:rPr>
              <a:t>nrow</a:t>
            </a:r>
            <a:r>
              <a:rPr>
                <a:latin typeface="Courier"/>
              </a:rPr>
              <a:t>(joined) </a:t>
            </a:r>
            <a:r>
              <a:rPr>
                <a:solidFill>
                  <a:srgbClr val="4070A0"/>
                </a:solidFill>
                <a:latin typeface="Courier"/>
              </a:rPr>
              <a:t>==</a:t>
            </a:r>
            <a:r>
              <a:rPr>
                <a:latin typeface="Courier"/>
              </a:rPr>
              <a:t> before)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on one side and not the other — In Python</a:t>
            </a:r>
          </a:p>
        </p:txBody>
      </p:sp>
      <p:sp>
        <p:nvSpPr>
          <p:cNvPr id="3" name="Content Placeholder 2"/>
          <p:cNvSpPr>
            <a:spLocks noGrp="1"/>
          </p:cNvSpPr>
          <p:nvPr>
            <p:ph idx="1"/>
          </p:nvPr>
        </p:nvSpPr>
        <p:spPr/>
        <p:txBody>
          <a:bodyPr/>
          <a:lstStyle/>
          <a:p>
            <a:pPr lvl="0" indent="0">
              <a:buNone/>
            </a:pPr>
            <a:r>
              <a:rPr>
                <a:latin typeface="Courier"/>
              </a:rPr>
              <a:t>left_only </a:t>
            </a:r>
            <a:r>
              <a:rPr>
                <a:solidFill>
                  <a:srgbClr val="666666"/>
                </a:solidFill>
                <a:latin typeface="Courier"/>
              </a:rPr>
              <a:t>=</a:t>
            </a:r>
            <a:r>
              <a:rPr>
                <a:latin typeface="Courier"/>
              </a:rPr>
              <a:t> </a:t>
            </a:r>
            <a:r>
              <a:rPr>
                <a:solidFill>
                  <a:srgbClr val="008000"/>
                </a:solidFill>
                <a:latin typeface="Courier"/>
              </a:rPr>
              <a:t>set</a:t>
            </a:r>
            <a:r>
              <a:rPr>
                <a:latin typeface="Courier"/>
              </a:rPr>
              <a:t>(attendance[</a:t>
            </a:r>
            <a:r>
              <a:rPr>
                <a:solidFill>
                  <a:srgbClr val="4070A0"/>
                </a:solidFill>
                <a:latin typeface="Courier"/>
              </a:rPr>
              <a:t>"student_id"</a:t>
            </a:r>
            <a:r>
              <a:rPr>
                <a:latin typeface="Courier"/>
              </a:rPr>
              <a:t>]) </a:t>
            </a:r>
            <a:r>
              <a:rPr>
                <a:solidFill>
                  <a:srgbClr val="666666"/>
                </a:solidFill>
                <a:latin typeface="Courier"/>
              </a:rPr>
              <a:t>-</a:t>
            </a:r>
            <a:r>
              <a:rPr>
                <a:latin typeface="Courier"/>
              </a:rPr>
              <a:t> </a:t>
            </a:r>
            <a:r>
              <a:rPr>
                <a:solidFill>
                  <a:srgbClr val="008000"/>
                </a:solidFill>
                <a:latin typeface="Courier"/>
              </a:rPr>
              <a:t>set</a:t>
            </a:r>
            <a:r>
              <a:rPr>
                <a:latin typeface="Courier"/>
              </a:rPr>
              <a:t>(roster[</a:t>
            </a:r>
            <a:r>
              <a:rPr>
                <a:solidFill>
                  <a:srgbClr val="4070A0"/>
                </a:solidFill>
                <a:latin typeface="Courier"/>
              </a:rPr>
              <a:t>"student_id"</a:t>
            </a:r>
            <a:r>
              <a:rPr>
                <a:latin typeface="Courier"/>
              </a:rPr>
              <a:t>])</a:t>
            </a:r>
            <a:br/>
            <a:r>
              <a:rPr>
                <a:latin typeface="Courier"/>
              </a:rPr>
              <a:t>right_only </a:t>
            </a:r>
            <a:r>
              <a:rPr>
                <a:solidFill>
                  <a:srgbClr val="666666"/>
                </a:solidFill>
                <a:latin typeface="Courier"/>
              </a:rPr>
              <a:t>=</a:t>
            </a:r>
            <a:r>
              <a:rPr>
                <a:latin typeface="Courier"/>
              </a:rPr>
              <a:t> </a:t>
            </a:r>
            <a:r>
              <a:rPr>
                <a:solidFill>
                  <a:srgbClr val="008000"/>
                </a:solidFill>
                <a:latin typeface="Courier"/>
              </a:rPr>
              <a:t>set</a:t>
            </a:r>
            <a:r>
              <a:rPr>
                <a:latin typeface="Courier"/>
              </a:rPr>
              <a:t>(roster[</a:t>
            </a:r>
            <a:r>
              <a:rPr>
                <a:solidFill>
                  <a:srgbClr val="4070A0"/>
                </a:solidFill>
                <a:latin typeface="Courier"/>
              </a:rPr>
              <a:t>"student_id"</a:t>
            </a:r>
            <a:r>
              <a:rPr>
                <a:latin typeface="Courier"/>
              </a:rPr>
              <a:t>]) </a:t>
            </a:r>
            <a:r>
              <a:rPr>
                <a:solidFill>
                  <a:srgbClr val="666666"/>
                </a:solidFill>
                <a:latin typeface="Courier"/>
              </a:rPr>
              <a:t>-</a:t>
            </a:r>
            <a:r>
              <a:rPr>
                <a:latin typeface="Courier"/>
              </a:rPr>
              <a:t> </a:t>
            </a:r>
            <a:r>
              <a:rPr>
                <a:solidFill>
                  <a:srgbClr val="008000"/>
                </a:solidFill>
                <a:latin typeface="Courier"/>
              </a:rPr>
              <a:t>set</a:t>
            </a:r>
            <a:r>
              <a:rPr>
                <a:latin typeface="Courier"/>
              </a:rPr>
              <a:t>(attendance[</a:t>
            </a:r>
            <a:r>
              <a:rPr>
                <a:solidFill>
                  <a:srgbClr val="4070A0"/>
                </a:solidFill>
                <a:latin typeface="Courier"/>
              </a:rPr>
              <a:t>"student_id"</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(left_only)</a:t>
            </a:r>
            <a:r>
              <a:rPr>
                <a:solidFill>
                  <a:srgbClr val="4070A0"/>
                </a:solidFill>
                <a:latin typeface="Courier"/>
              </a:rPr>
              <a:t>}</a:t>
            </a:r>
            <a:r>
              <a:rPr>
                <a:solidFill>
                  <a:srgbClr val="BB6688"/>
                </a:solidFill>
                <a:latin typeface="Courier"/>
              </a:rPr>
              <a:t> students with attendance and no roster row"</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(right_only)</a:t>
            </a:r>
            <a:r>
              <a:rPr>
                <a:solidFill>
                  <a:srgbClr val="4070A0"/>
                </a:solidFill>
                <a:latin typeface="Courier"/>
              </a:rPr>
              <a:t>}</a:t>
            </a:r>
            <a:r>
              <a:rPr>
                <a:solidFill>
                  <a:srgbClr val="BB6688"/>
                </a:solidFill>
                <a:latin typeface="Courier"/>
              </a:rPr>
              <a:t> students on the roster with no attendance"</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on one side and not the other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setdiff</a:t>
            </a:r>
            <a:r>
              <a:rPr>
                <a:latin typeface="Courier"/>
              </a:rPr>
              <a:t>(attendance</a:t>
            </a:r>
            <a:r>
              <a:rPr>
                <a:solidFill>
                  <a:srgbClr val="4070A0"/>
                </a:solidFill>
                <a:latin typeface="Courier"/>
              </a:rPr>
              <a:t>$</a:t>
            </a:r>
            <a:r>
              <a:rPr>
                <a:latin typeface="Courier"/>
              </a:rPr>
              <a:t>student_id, roster</a:t>
            </a:r>
            <a:r>
              <a:rPr>
                <a:solidFill>
                  <a:srgbClr val="4070A0"/>
                </a:solidFill>
                <a:latin typeface="Courier"/>
              </a:rPr>
              <a:t>$</a:t>
            </a:r>
            <a:r>
              <a:rPr>
                <a:latin typeface="Courier"/>
              </a:rPr>
              <a:t>student_id) </a:t>
            </a:r>
            <a:r>
              <a:rPr>
                <a:solidFill>
                  <a:srgbClr val="4070A0"/>
                </a:solidFill>
                <a:latin typeface="Courier"/>
              </a:rPr>
              <a:t>|&gt;</a:t>
            </a:r>
            <a:r>
              <a:rPr>
                <a:latin typeface="Courier"/>
              </a:rPr>
              <a:t> </a:t>
            </a:r>
            <a:r>
              <a:rPr>
                <a:solidFill>
                  <a:srgbClr val="06287E"/>
                </a:solidFill>
                <a:latin typeface="Courier"/>
              </a:rPr>
              <a:t>length</a:t>
            </a:r>
            <a:r>
              <a:rPr>
                <a:latin typeface="Courier"/>
              </a:rPr>
              <a:t>()</a:t>
            </a:r>
            <a:br/>
            <a:r>
              <a:rPr>
                <a:solidFill>
                  <a:srgbClr val="06287E"/>
                </a:solidFill>
                <a:latin typeface="Courier"/>
              </a:rPr>
              <a:t>setdiff</a:t>
            </a:r>
            <a:r>
              <a:rPr>
                <a:latin typeface="Courier"/>
              </a:rPr>
              <a:t>(roster</a:t>
            </a:r>
            <a:r>
              <a:rPr>
                <a:solidFill>
                  <a:srgbClr val="4070A0"/>
                </a:solidFill>
                <a:latin typeface="Courier"/>
              </a:rPr>
              <a:t>$</a:t>
            </a:r>
            <a:r>
              <a:rPr>
                <a:latin typeface="Courier"/>
              </a:rPr>
              <a:t>student_id, attendance</a:t>
            </a:r>
            <a:r>
              <a:rPr>
                <a:solidFill>
                  <a:srgbClr val="4070A0"/>
                </a:solidFill>
                <a:latin typeface="Courier"/>
              </a:rPr>
              <a:t>$</a:t>
            </a:r>
            <a:r>
              <a:rPr>
                <a:latin typeface="Courier"/>
              </a:rPr>
              <a:t>student_id) </a:t>
            </a:r>
            <a:r>
              <a:rPr>
                <a:solidFill>
                  <a:srgbClr val="4070A0"/>
                </a:solidFill>
                <a:latin typeface="Courier"/>
              </a:rPr>
              <a:t>|&gt;</a:t>
            </a:r>
            <a:r>
              <a:rPr>
                <a:latin typeface="Courier"/>
              </a:rPr>
              <a:t> </a:t>
            </a:r>
            <a:r>
              <a:rPr>
                <a:solidFill>
                  <a:srgbClr val="06287E"/>
                </a:solidFill>
                <a:latin typeface="Courier"/>
              </a:rPr>
              <a:t>length</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on one side and not the other</a:t>
            </a:r>
          </a:p>
        </p:txBody>
      </p:sp>
      <p:sp>
        <p:nvSpPr>
          <p:cNvPr id="3" name="Content Placeholder 2"/>
          <p:cNvSpPr>
            <a:spLocks noGrp="1"/>
          </p:cNvSpPr>
          <p:nvPr>
            <p:ph idx="1"/>
          </p:nvPr>
        </p:nvSpPr>
        <p:spPr/>
        <p:txBody>
          <a:bodyPr/>
          <a:lstStyle/>
          <a:p>
            <a:pPr lvl="0"/>
            <a:r>
              <a:rPr b="1"/>
              <a:t>Attendance without a roster row</a:t>
            </a:r>
            <a:r>
              <a:rPr/>
              <a:t> — a student marked present who is not enrolled. Either the roster is incomplete or…</a:t>
            </a:r>
          </a:p>
          <a:p>
            <a:pPr lvl="0"/>
            <a:r>
              <a:rPr b="1"/>
              <a:t>Roster rows with no attendance</a:t>
            </a:r>
            <a:r>
              <a:rPr/>
              <a:t> — enrolled students never marked either way. In an education programme that is not a…</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Columns that were never meant to be keys</a:t>
            </a:r>
          </a:p>
        </p:txBody>
      </p:sp>
      <p:sp>
        <p:nvSpPr>
          <p:cNvPr id="3" name="Content Placeholder 2"/>
          <p:cNvSpPr>
            <a:spLocks noGrp="1"/>
          </p:cNvSpPr>
          <p:nvPr>
            <p:ph idx="1"/>
          </p:nvPr>
        </p:nvSpPr>
        <p:spPr/>
        <p:txBody>
          <a:bodyPr/>
          <a:lstStyle/>
          <a:p>
            <a:pPr lvl="0"/>
            <a:r>
              <a:rPr b="1"/>
              <a:t>Duplicates create false merges.</a:t>
            </a:r>
            <a:r>
              <a:rPr/>
              <a:t> Two households whose head is called Jean Baptiste become one household.</a:t>
            </a:r>
          </a:p>
          <a:p>
            <a:pPr lvl="0"/>
            <a:r>
              <a:rPr b="1"/>
              <a:t>Variants create false splits.</a:t>
            </a:r>
            <a:r>
              <a:rPr/>
              <a:t> </a:t>
            </a:r>
            <a:r>
              <a:rPr>
                <a:latin typeface="Courier"/>
              </a:rPr>
              <a:t>Jean Baptiste</a:t>
            </a:r>
            <a:r>
              <a:rPr/>
              <a:t>, </a:t>
            </a:r>
            <a:r>
              <a:rPr>
                <a:latin typeface="Courier"/>
              </a:rPr>
              <a:t>JEAN BAPTISTE</a:t>
            </a:r>
            <a:r>
              <a:rPr/>
              <a:t> and </a:t>
            </a:r>
            <a:r>
              <a:rPr>
                <a:latin typeface="Courier"/>
              </a:rPr>
              <a:t>Jean  Baptiste</a:t>
            </a:r>
            <a:r>
              <a:rPr/>
              <a:t> become three.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 do not inspect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assert_key(df, columns, name):</a:t>
            </a:r>
            <a:br/>
            <a:r>
              <a:rPr>
                <a:latin typeface="Courier"/>
              </a:rPr>
              <a:t>    duplicated </a:t>
            </a:r>
            <a:r>
              <a:rPr>
                <a:solidFill>
                  <a:srgbClr val="666666"/>
                </a:solidFill>
                <a:latin typeface="Courier"/>
              </a:rPr>
              <a:t>=</a:t>
            </a:r>
            <a:r>
              <a:rPr>
                <a:latin typeface="Courier"/>
              </a:rPr>
              <a:t> df.duplicated(subset</a:t>
            </a:r>
            <a:r>
              <a:rPr>
                <a:solidFill>
                  <a:srgbClr val="666666"/>
                </a:solidFill>
                <a:latin typeface="Courier"/>
              </a:rPr>
              <a:t>=</a:t>
            </a:r>
            <a:r>
              <a:rPr>
                <a:latin typeface="Courier"/>
              </a:rPr>
              <a:t>columns, keep</a:t>
            </a:r>
            <a:r>
              <a:rPr>
                <a:solidFill>
                  <a:srgbClr val="666666"/>
                </a:solidFill>
                <a:latin typeface="Courier"/>
              </a:rPr>
              <a:t>=</a:t>
            </a:r>
            <a:r>
              <a:rPr>
                <a:solidFill>
                  <a:srgbClr val="19177C"/>
                </a:solidFill>
                <a:latin typeface="Courier"/>
              </a:rPr>
              <a:t>False</a:t>
            </a:r>
            <a:r>
              <a:rPr>
                <a:latin typeface="Courier"/>
              </a:rPr>
              <a:t>)</a:t>
            </a:r>
            <a:br/>
            <a:r>
              <a:rPr>
                <a:latin typeface="Courier"/>
              </a:rPr>
              <a:t>    </a:t>
            </a:r>
            <a:r>
              <a:rPr b="1">
                <a:solidFill>
                  <a:srgbClr val="007020"/>
                </a:solidFill>
                <a:latin typeface="Courier"/>
              </a:rPr>
              <a:t>if</a:t>
            </a:r>
            <a:r>
              <a:rPr>
                <a:latin typeface="Courier"/>
              </a:rPr>
              <a:t> duplicated.</a:t>
            </a:r>
            <a:r>
              <a:rPr>
                <a:solidFill>
                  <a:srgbClr val="008000"/>
                </a:solidFill>
                <a:latin typeface="Courier"/>
              </a:rPr>
              <a:t>any</a:t>
            </a:r>
            <a:r>
              <a:rPr>
                <a:latin typeface="Courier"/>
              </a:rPr>
              <a:t>():</a:t>
            </a:r>
            <a:br/>
            <a:r>
              <a:rPr>
                <a:latin typeface="Courier"/>
              </a:rPr>
              <a:t>        offenders </a:t>
            </a:r>
            <a:r>
              <a:rPr>
                <a:solidFill>
                  <a:srgbClr val="666666"/>
                </a:solidFill>
                <a:latin typeface="Courier"/>
              </a:rPr>
              <a:t>=</a:t>
            </a:r>
            <a:r>
              <a:rPr>
                <a:latin typeface="Courier"/>
              </a:rPr>
              <a:t> df.loc[duplicated, columns].drop_duplicates()</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duplicated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rows violate the key </a:t>
            </a:r>
            <a:r>
              <a:rPr>
                <a:solidFill>
                  <a:srgbClr val="4070A0"/>
                </a:solidFill>
                <a:latin typeface="Courier"/>
              </a:rPr>
              <a:t>{</a:t>
            </a:r>
            <a:r>
              <a:rPr>
                <a:latin typeface="Courier"/>
              </a:rPr>
              <a:t>columns</a:t>
            </a:r>
            <a:r>
              <a:rPr>
                <a:solidFill>
                  <a:srgbClr val="4070A0"/>
                </a:solidFill>
                <a:latin typeface="Courier"/>
              </a:rPr>
              <a:t>}\n</a:t>
            </a:r>
            <a:r>
              <a:rPr>
                <a:solidFill>
                  <a:srgbClr val="BB6688"/>
                </a:solidFill>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offenders</a:t>
            </a:r>
            <a:r>
              <a:rPr>
                <a:solidFill>
                  <a:srgbClr val="4070A0"/>
                </a:solidFill>
                <a:latin typeface="Courier"/>
              </a:rPr>
              <a:t>.</a:t>
            </a:r>
            <a:r>
              <a:rPr>
                <a:latin typeface="Courier"/>
              </a:rPr>
              <a:t>head(</a:t>
            </a:r>
            <a:r>
              <a:rPr>
                <a:solidFill>
                  <a:srgbClr val="40A070"/>
                </a:solidFill>
                <a:latin typeface="Courier"/>
              </a:rPr>
              <a:t>10</a:t>
            </a:r>
            <a:r>
              <a:rPr>
                <a:latin typeface="Courier"/>
              </a:rPr>
              <a:t>)</a:t>
            </a:r>
            <a:r>
              <a:rPr>
                <a:solidFill>
                  <a:srgbClr val="4070A0"/>
                </a:solidFill>
                <a:latin typeface="Courier"/>
              </a:rPr>
              <a:t>}</a:t>
            </a:r>
            <a:r>
              <a:rPr>
                <a:solidFill>
                  <a:srgbClr val="BB6688"/>
                </a:solidFill>
                <a:latin typeface="Courier"/>
              </a:rPr>
              <a:t>"</a:t>
            </a:r>
            <a:br/>
            <a:r>
              <a:rPr>
                <a:latin typeface="Courier"/>
              </a:rPr>
              <a:t>        )</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 do not inspect — In R</a:t>
            </a:r>
          </a:p>
        </p:txBody>
      </p:sp>
      <p:sp>
        <p:nvSpPr>
          <p:cNvPr id="3" name="Content Placeholder 2"/>
          <p:cNvSpPr>
            <a:spLocks noGrp="1"/>
          </p:cNvSpPr>
          <p:nvPr>
            <p:ph idx="1"/>
          </p:nvPr>
        </p:nvSpPr>
        <p:spPr/>
        <p:txBody>
          <a:bodyPr/>
          <a:lstStyle/>
          <a:p>
            <a:pPr lvl="0" indent="0">
              <a:buNone/>
            </a:pPr>
            <a:r>
              <a:rPr>
                <a:latin typeface="Courier"/>
              </a:rPr>
              <a:t>assert_key </a:t>
            </a:r>
            <a:r>
              <a:rPr>
                <a:solidFill>
                  <a:srgbClr val="007020"/>
                </a:solidFill>
                <a:latin typeface="Courier"/>
              </a:rPr>
              <a:t>&lt;-</a:t>
            </a:r>
            <a:r>
              <a:rPr>
                <a:latin typeface="Courier"/>
              </a:rPr>
              <a:t> </a:t>
            </a:r>
            <a:r>
              <a:rPr b="1">
                <a:solidFill>
                  <a:srgbClr val="007020"/>
                </a:solidFill>
                <a:latin typeface="Courier"/>
              </a:rPr>
              <a:t>function</a:t>
            </a:r>
            <a:r>
              <a:rPr>
                <a:latin typeface="Courier"/>
              </a:rPr>
              <a:t>(df, columns, name) {</a:t>
            </a:r>
            <a:br/>
            <a:r>
              <a:rPr>
                <a:latin typeface="Courier"/>
              </a:rPr>
              <a:t>  dup </a:t>
            </a:r>
            <a:r>
              <a:rPr>
                <a:solidFill>
                  <a:srgbClr val="007020"/>
                </a:solidFill>
                <a:latin typeface="Courier"/>
              </a:rPr>
              <a:t>&lt;-</a:t>
            </a:r>
            <a:r>
              <a:rPr>
                <a:latin typeface="Courier"/>
              </a:rPr>
              <a:t> </a:t>
            </a:r>
            <a:r>
              <a:rPr>
                <a:solidFill>
                  <a:srgbClr val="06287E"/>
                </a:solidFill>
                <a:latin typeface="Courier"/>
              </a:rPr>
              <a:t>duplicated</a:t>
            </a:r>
            <a:r>
              <a:rPr>
                <a:latin typeface="Courier"/>
              </a:rPr>
              <a:t>(df[columns]) </a:t>
            </a:r>
            <a:r>
              <a:rPr>
                <a:solidFill>
                  <a:srgbClr val="4070A0"/>
                </a:solidFill>
                <a:latin typeface="Courier"/>
              </a:rPr>
              <a:t>|</a:t>
            </a:r>
            <a:r>
              <a:rPr>
                <a:latin typeface="Courier"/>
              </a:rPr>
              <a:t> </a:t>
            </a:r>
            <a:r>
              <a:rPr>
                <a:solidFill>
                  <a:srgbClr val="06287E"/>
                </a:solidFill>
                <a:latin typeface="Courier"/>
              </a:rPr>
              <a:t>duplicated</a:t>
            </a:r>
            <a:r>
              <a:rPr>
                <a:latin typeface="Courier"/>
              </a:rPr>
              <a:t>(df[columns], </a:t>
            </a:r>
            <a:r>
              <a:rPr>
                <a:solidFill>
                  <a:srgbClr val="7D9029"/>
                </a:solidFill>
                <a:latin typeface="Courier"/>
              </a:rPr>
              <a:t>fromLast =</a:t>
            </a:r>
            <a:r>
              <a:rPr>
                <a:latin typeface="Courier"/>
              </a:rPr>
              <a:t> </a:t>
            </a:r>
            <a:r>
              <a:rPr>
                <a:solidFill>
                  <a:srgbClr val="880000"/>
                </a:solidFill>
                <a:latin typeface="Courier"/>
              </a:rPr>
              <a:t>TRUE</a:t>
            </a:r>
            <a:r>
              <a:rPr>
                <a:latin typeface="Courier"/>
              </a:rPr>
              <a:t>)</a:t>
            </a:r>
            <a:br/>
            <a:r>
              <a:rPr>
                <a:latin typeface="Courier"/>
              </a:rPr>
              <a:t>  </a:t>
            </a:r>
            <a:r>
              <a:rPr b="1">
                <a:solidFill>
                  <a:srgbClr val="007020"/>
                </a:solidFill>
                <a:latin typeface="Courier"/>
              </a:rPr>
              <a:t>if</a:t>
            </a:r>
            <a:r>
              <a:rPr>
                <a:latin typeface="Courier"/>
              </a:rPr>
              <a:t> (</a:t>
            </a:r>
            <a:r>
              <a:rPr>
                <a:solidFill>
                  <a:srgbClr val="06287E"/>
                </a:solidFill>
                <a:latin typeface="Courier"/>
              </a:rPr>
              <a:t>any</a:t>
            </a:r>
            <a:r>
              <a:rPr>
                <a:latin typeface="Courier"/>
              </a:rPr>
              <a:t>(dup))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"%s: %d rows violate the key %s"</a:t>
            </a:r>
            <a:r>
              <a:rPr>
                <a:latin typeface="Courier"/>
              </a:rPr>
              <a:t>, name, </a:t>
            </a:r>
            <a:r>
              <a:rPr>
                <a:solidFill>
                  <a:srgbClr val="06287E"/>
                </a:solidFill>
                <a:latin typeface="Courier"/>
              </a:rPr>
              <a:t>sum</a:t>
            </a:r>
            <a:r>
              <a:rPr>
                <a:latin typeface="Courier"/>
              </a:rPr>
              <a:t>(dup),</a:t>
            </a:r>
            <a:br/>
            <a:r>
              <a:rPr>
                <a:latin typeface="Courier"/>
              </a:rPr>
              <a:t>                 </a:t>
            </a:r>
            <a:r>
              <a:rPr>
                <a:solidFill>
                  <a:srgbClr val="06287E"/>
                </a:solidFill>
                <a:latin typeface="Courier"/>
              </a:rPr>
              <a:t>paste</a:t>
            </a:r>
            <a:r>
              <a:rPr>
                <a:latin typeface="Courier"/>
              </a:rPr>
              <a:t>(columns, </a:t>
            </a:r>
            <a:r>
              <a:rPr>
                <a:solidFill>
                  <a:srgbClr val="7D9029"/>
                </a:solidFill>
                <a:latin typeface="Courier"/>
              </a:rPr>
              <a:t>collapse =</a:t>
            </a:r>
            <a:r>
              <a:rPr>
                <a:latin typeface="Courier"/>
              </a:rPr>
              <a:t> </a:t>
            </a:r>
            <a:r>
              <a:rPr>
                <a:solidFill>
                  <a:srgbClr val="4070A0"/>
                </a:solidFill>
                <a:latin typeface="Courier"/>
              </a:rPr>
              <a:t>" + "</a:t>
            </a:r>
            <a:r>
              <a:rPr>
                <a:latin typeface="Courier"/>
              </a:rPr>
              <a:t>)))</a:t>
            </a:r>
            <a:br/>
            <a:r>
              <a:rPr>
                <a:latin typeface="Courier"/>
              </a:rPr>
              <a:t>  }</a:t>
            </a:r>
            <a:br/>
            <a:r>
              <a:rPr>
                <a:latin typeface="Courier"/>
              </a:rPr>
              <a:t>  </a:t>
            </a:r>
            <a:r>
              <a:rPr>
                <a:solidFill>
                  <a:srgbClr val="06287E"/>
                </a:solidFill>
                <a:latin typeface="Courier"/>
              </a:rPr>
              <a:t>invisible</a:t>
            </a:r>
            <a:r>
              <a:rPr>
                <a:latin typeface="Courier"/>
              </a:rPr>
              <a:t>(df)</a:t>
            </a:r>
            <a:b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Assert, do not inspect</a:t>
            </a:r>
          </a:p>
        </p:txBody>
      </p:sp>
      <p:sp>
        <p:nvSpPr>
          <p:cNvPr id="3" name="Content Placeholder 2"/>
          <p:cNvSpPr>
            <a:spLocks noGrp="1"/>
          </p:cNvSpPr>
          <p:nvPr>
            <p:ph idx="1"/>
          </p:nvPr>
        </p:nvSpPr>
        <p:spPr/>
        <p:txBody>
          <a:bodyPr/>
          <a:lstStyle/>
          <a:p>
            <a:pPr lvl="0" indent="0" marL="1270000">
              <a:buNone/>
            </a:pPr>
            <a:r>
              <a:rPr sz="2000"/>
              <a:t>A check you ran once tells you about the file you had. A check that runs on read tells you about the file you have.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latin typeface="Courier"/>
              </a:rPr>
              <a:t>assert_key</a:t>
            </a:r>
            <a:r>
              <a:rPr/>
              <a:t> finds the students recorded twice under the </a:t>
            </a:r>
            <a:r>
              <a:rPr i="1"/>
              <a:t>same</a:t>
            </a:r>
            <a:r>
              <a:rPr/>
              <a:t> identifier.</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https://data-analysis.cassion.dev/courses/data-cleaning-and-validation/cleaning-03-keys-and-uniqueness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Prove the key before you join</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Every join makes a claim about uniqueness that nothing checks. Test it, watch two duplicated roster rows fan a 70,245-row table out by 120, and learn to assert the row count instead of inspecting it.</vt:lpwstr>
  </property>
</Properties>
</file>