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notesMaster" Target="notesMasters/notesMaster1.xml" /><Relationship Id="rId33" Type="http://schemas.openxmlformats.org/officeDocument/2006/relationships/viewProps" Target="viewProps.xml" /><Relationship Id="rId32" Type="http://schemas.openxmlformats.org/officeDocument/2006/relationships/presProps" Target="presProps.xml" /><Relationship Id="rId1" Type="http://schemas.openxmlformats.org/officeDocument/2006/relationships/slideMaster" Target="slideMasters/slideMaster1.xml" /><Relationship Id="rId35" Type="http://schemas.openxmlformats.org/officeDocument/2006/relationships/tableStyles" Target="tableStyles.xml" /><Relationship Id="rId3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0.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 jointure formule une hypothèse d’unicité que rien ne vérifie. La tester, voir deux lignes de liste dupliquées gonfler de 120 lignes une table de 70 245, et apprendre à affirmer le nombre de lignes plutôt qu’à le regarder.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avez une liste d’élèves et un fichier de présence journalière. Vous les joignez sur </a:t>
            </a:r>
            <a:r>
              <a:rPr>
                <a:latin typeface="Courier"/>
              </a:rPr>
              <a:t>student_id</a:t>
            </a:r>
            <a:r>
              <a:rPr/>
              <a:t>, et ce faisant vous avez affirmé quelque chose — que </a:t>
            </a:r>
            <a:r>
              <a:rPr>
                <a:latin typeface="Courier"/>
              </a:rPr>
              <a:t>student_id</a:t>
            </a:r>
            <a:r>
              <a:rPr/>
              <a:t> identifie exactement une ligne de la liste. Rien dans aucun des deux fichiers ne le dit. Aucune erreur n’est levée si c’est faux. Ce qui se produit à la place, c’est que la jointure produit discrètement plus de lignes qu’elle n’en avait, que tous les décomptes en aval sont gonflés d’une quantité invisible, et que le taux de présence obtenu est faux d’un écart trop petit pour avoir l’air faux. Cette leçon consiste à tester cette hypothèse avant de la formuler.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L’affirmation a deux volets — unique et complète. Une colonne comportant des doublons n’est pas une clé. Une colonne comportant des valeurs manquantes n’en est pas une non plus, car une valeur manquante n’identifie rien.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Sur cette liste — 1 202 lignes, 1 200 </a:t>
            </a:r>
            <a:r>
              <a:rPr>
                <a:latin typeface="Courier"/>
              </a:rPr>
              <a:t>student_id</a:t>
            </a:r>
            <a:r>
              <a:rPr/>
              <a:t> distincts. Ce n’est pas une clé, à deux lignes près. Deux lignes sur 1 202 font 0,17 % et cela n’a l’air de rien. Regardez ce qu’elles sont.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élèves ont changé d’école sans jamais être radiés de la première. Chacun figure désormais une fois dans une école avec cantine et une fois dans une école sans — et l’analyse phare de ce jeu de données porte précisément sur l’effet de l’alimentation scolaire sur la présence. Ces deux élèves apporteront tout leur historique de présence aux deux bras de la comparaison. Telle est la forme générale de ce défaut. Le doublon est rarement fortuit ; il est en général la trace de quelque chose qui a eu lieu — un transfert, une réinscription, un formulaire envoyé deux fois — et il atterrit en général exactement dans la variable sur laquelle porte l’analyse.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student_id</a:t>
            </a:r>
            <a:r>
              <a:rPr/>
              <a:t> n’est pas une clé de la liste. </a:t>
            </a:r>
            <a:r>
              <a:rPr>
                <a:latin typeface="Courier"/>
              </a:rPr>
              <a:t>student_id</a:t>
            </a:r>
            <a:r>
              <a:rPr/>
              <a:t> plus </a:t>
            </a:r>
            <a:r>
              <a:rPr>
                <a:latin typeface="Courier"/>
              </a:rPr>
              <a:t>school_id</a:t>
            </a:r>
            <a:r>
              <a:rPr/>
              <a:t> en est une, puisque les deux lignes diffèrent par l’école. Savoir si c’est la clé que vous </a:t>
            </a:r>
            <a:r>
              <a:rPr i="1"/>
              <a:t>voulez</a:t>
            </a:r>
            <a:r>
              <a:rPr/>
              <a:t> est une autre question — si l’analyse suppose « une ligne par élève », une clé composite qui admet deux lignes par élève a documenté le problème, pas résolu. Le fichier de présence relève du cas plus courant, où la clé naturelle est composite dès le départ.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70 245 lignes, 70 245 couples distincts. Voilà une clé. Une ligne par élève et par jour de classe, exactement ce que le fichier prétend être. Prenez l’habitude d’écrire la clé dans le code, à côté de la lecture.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L’arithmétique mérite d’être faite une fois à la main, car elle explique tous les gonflements que vous rencontrerez. Une jointure apparie chaque ligne de gauche à toutes les lignes de droite partageant la clé. Si un élève a 60 lignes de présence et 1 ligne de liste, la jointure produit 60 lignes. Si cet élève a 2 lignes de liste, elle en produit 120.</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70 245 devient 70 365. Cent vingt lignes de plus — deux élèves, soixante jours de classe chacun, comptés deux fois. Une jointure à gauche qui ajoute des lignes est une contradiction dans les termes : « jointure à gauche » se lit d’ordinaire « garder la table de gauche et y accrocher des colonnes », et cette lecture n’est vraie que si le côté droit est unique sur la clé. Ce n’est pas un défaut de la jointure. C’est la jointure qui vous dit la vérité sur vos données, sous une forme que personne ne regarde.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langages vérifient la relation pour vous. Servez-vous-en.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échouent bruyamment sur ces données.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erreur qu’il faut traiter aujourd’hui vaut mieux qu’un dénominateur de présence discrètement gonflé qu’on traitera en réunion de revue au mois de novembre. Mettez </a:t>
            </a:r>
            <a:r>
              <a:rPr>
                <a:latin typeface="Courier"/>
              </a:rPr>
              <a:t>validate=</a:t>
            </a:r>
            <a:r>
              <a:rPr/>
              <a:t> ou </a:t>
            </a:r>
            <a:r>
              <a:rPr>
                <a:latin typeface="Courier"/>
              </a:rPr>
              <a:t>relationship=</a:t>
            </a:r>
            <a:r>
              <a:rPr/>
              <a:t> sur chaque jointure que vous écrivez. Cela coûte un argument et transforme la classe de bugs silencieux la plus coûteuse en trace d’erreur.</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Là où l’argument de relation ne convient pas — un plusieurs-à-plusieurs qui en est réellement un — affirmez directement le décompte.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L’affirmation fait trois mots de plus que la jointure. Écrivez-la à chaque fois.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clé peut être unique et malgré tout ne pas s’apparier. Vérifiez les deux sens avant d’accepter le résultat d’une jointure.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Ici les deux valent zéro, ce qui est la réponse souhaitée et qu’on n’obtient presque jamais. Quand ce n’est pas zéro, les deux sens veulent dire des choses totalement différentes. Une jointure interne fait disparaître les deux groupes et rapporte un chiffre propre. C’est pourquoi le contrôle précède la jointure et ne la suit pas.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Noms, numéros de téléphone et noms de chefs de ménage servent constamment de clés, parce qu’ils sont la seule chose que deux fichiers ont en commun. Ce ne sont pas des clés, et le mode de défaillance est asymétrique. Si un nom est réellement le seul lien dont vous disposez, il s’agit d’un problème d’appariement d’enregistrements, pas d’une jointure, et la leçon suivante lui est entièrement consacrée. Ce qu’il ne faut surtout pas faire est un </a:t>
            </a:r>
            <a:r>
              <a:rPr>
                <a:latin typeface="Courier"/>
              </a:rPr>
              <a:t>merge(on="name")</a:t>
            </a:r>
            <a:r>
              <a:rPr/>
              <a:t> suivi de rien.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motif que cette leçon enseigne réellement est plus petit que chacun de ses contrôles. Chacun d’eux peut s’écrire comme un affichage qu’on lit une fois, ou comme une assertion qui s’exécute sur chaque export à venir. Seule la seconde survit.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L’unité 4 transforme ce motif en une suite de validation. Pour l’instant, placez </a:t>
            </a:r>
            <a:r>
              <a:rPr>
                <a:latin typeface="Courier"/>
              </a:rPr>
              <a:t>assert_key</a:t>
            </a:r>
            <a:r>
              <a:rPr/>
              <a:t> en tête de tout script qui joint quoi que ce soit.</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assert_key</a:t>
            </a:r>
            <a:r>
              <a:rPr/>
              <a:t> trouve les élèves enregistrés deux fois sous le </a:t>
            </a:r>
            <a:r>
              <a:rPr i="1"/>
              <a:t>même</a:t>
            </a:r>
            <a:r>
              <a:rPr/>
              <a:t> identifiant. Il ne peut pas trouver l’enfant réinscrit sous un nouvel identifiant, le ménage interrogé deux fois par deux enquêteurs, ni le bénéficiaire figurant sur trois listes de distribution avec trois graphies de son nom. Ceux-là ne partagent aucune clé, et la leçon suivante montre comment les retrouver sans fusionner deux personnes qui se ressemblent simplement.</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cleaning-and-validation/cleaning-03-keys-and-uniquenes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Prouvez la clé avant de joindre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Toute jointure formule une hypothèse d’unicité que rien ne vérifie. La tester, voir deux lignes de liste dupliquées gonfler de 120 lignes une table de 70 245, et apprendre à affirmer le nombre de lignes plutôt qu’à le regarder.</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L’hypothèse que rien ne vérifie</a:t>
            </a:r>
          </a:p>
          <a:p>
            <a:pPr lvl="0"/>
            <a:r>
              <a:rPr/>
              <a:t>Une clé est une affirmation, et elle est testable</a:t>
            </a:r>
          </a:p>
          <a:p>
            <a:pPr lvl="0"/>
            <a:r>
              <a:rPr/>
              <a:t>Clés composites, et celle dont vous disposez vraiment</a:t>
            </a:r>
          </a:p>
          <a:p>
            <a:pPr lvl="0"/>
            <a:r>
              <a:rPr/>
              <a:t>Ce qu’une clé cassée fait à une jointure</a:t>
            </a:r>
          </a:p>
          <a:p>
            <a:pPr lvl="0"/>
            <a:r>
              <a:rPr/>
              <a:t>Dites ce que vous attendez, et laissez la jointure échouer</a:t>
            </a:r>
          </a:p>
          <a:p>
            <a:pPr lvl="0"/>
            <a:r>
              <a:rPr/>
              <a:t>Protégez le nombre de lignes quand la jointure est l’objectif</a:t>
            </a:r>
          </a:p>
          <a:p>
            <a:pPr lvl="0"/>
            <a:r>
              <a:rPr/>
              <a:t>Les lignes d’un côté et pas de l’autre</a:t>
            </a:r>
          </a:p>
          <a:p>
            <a:pPr lvl="0"/>
            <a:r>
              <a:rPr/>
              <a:t>Des colonnes qui n’étaient pas faites pour être des clés</a:t>
            </a:r>
          </a:p>
          <a:p>
            <a:pPr lvl="0"/>
            <a:r>
              <a:rPr/>
              <a:t>Affirmez, ne regardez pas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L’hypothèse que rien ne vérifie</a:t>
            </a:r>
          </a:p>
        </p:txBody>
      </p:sp>
      <p:sp>
        <p:nvSpPr>
          <p:cNvPr id="3" name="Content Placeholder 2"/>
          <p:cNvSpPr>
            <a:spLocks noGrp="1"/>
          </p:cNvSpPr>
          <p:nvPr>
            <p:ph idx="1"/>
          </p:nvPr>
        </p:nvSpPr>
        <p:spPr/>
        <p:txBody>
          <a:bodyPr/>
          <a:lstStyle/>
          <a:p>
            <a:pPr lvl="0"/>
            <a:r>
              <a:rPr/>
              <a:t>Vous avez une liste d’élèves et un fichier de présence journalière.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clé est une affirmation, et elle est testable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is_key(df, columns):</a:t>
            </a:r>
            <a:br/>
            <a:r>
              <a:rPr>
                <a:latin typeface="Courier"/>
              </a:rPr>
              <a:t>    subset </a:t>
            </a:r>
            <a:r>
              <a:rPr>
                <a:solidFill>
                  <a:srgbClr val="666666"/>
                </a:solidFill>
                <a:latin typeface="Courier"/>
              </a:rPr>
              <a:t>=</a:t>
            </a:r>
            <a:r>
              <a:rPr>
                <a:latin typeface="Courier"/>
              </a:rPr>
              <a:t> df[columns]</a:t>
            </a:r>
            <a:br/>
            <a:r>
              <a:rPr>
                <a:latin typeface="Courier"/>
              </a:rPr>
              <a:t>    </a:t>
            </a:r>
            <a:r>
              <a:rPr b="1">
                <a:solidFill>
                  <a:srgbClr val="007020"/>
                </a:solidFill>
                <a:latin typeface="Courier"/>
              </a:rPr>
              <a:t>return</a:t>
            </a:r>
            <a:r>
              <a:rPr>
                <a:latin typeface="Courier"/>
              </a:rPr>
              <a:t> {</a:t>
            </a:r>
            <a:br/>
            <a:r>
              <a:rPr>
                <a:latin typeface="Courier"/>
              </a:rPr>
              <a:t>        </a:t>
            </a:r>
            <a:r>
              <a:rPr>
                <a:solidFill>
                  <a:srgbClr val="4070A0"/>
                </a:solidFill>
                <a:latin typeface="Courier"/>
              </a:rPr>
              <a:t>"rows"</a:t>
            </a:r>
            <a:r>
              <a:rPr>
                <a:latin typeface="Courier"/>
              </a:rPr>
              <a:t>: </a:t>
            </a:r>
            <a:r>
              <a:rPr>
                <a:solidFill>
                  <a:srgbClr val="008000"/>
                </a:solidFill>
                <a:latin typeface="Courier"/>
              </a:rPr>
              <a:t>len</a:t>
            </a:r>
            <a:r>
              <a:rPr>
                <a:latin typeface="Courier"/>
              </a:rPr>
              <a:t>(df),</a:t>
            </a:r>
            <a:br/>
            <a:r>
              <a:rPr>
                <a:latin typeface="Courier"/>
              </a:rPr>
              <a:t>        </a:t>
            </a:r>
            <a:r>
              <a:rPr>
                <a:solidFill>
                  <a:srgbClr val="4070A0"/>
                </a:solidFill>
                <a:latin typeface="Courier"/>
              </a:rPr>
              <a:t>"distinct"</a:t>
            </a:r>
            <a:r>
              <a:rPr>
                <a:latin typeface="Courier"/>
              </a:rPr>
              <a:t>: </a:t>
            </a:r>
            <a:r>
              <a:rPr>
                <a:solidFill>
                  <a:srgbClr val="008000"/>
                </a:solidFill>
                <a:latin typeface="Courier"/>
              </a:rPr>
              <a:t>len</a:t>
            </a:r>
            <a:r>
              <a:rPr>
                <a:latin typeface="Courier"/>
              </a:rPr>
              <a:t>(subset.drop_duplicates()),</a:t>
            </a:r>
            <a:br/>
            <a:r>
              <a:rPr>
                <a:latin typeface="Courier"/>
              </a:rPr>
              <a:t>        </a:t>
            </a:r>
            <a:r>
              <a:rPr>
                <a:solidFill>
                  <a:srgbClr val="4070A0"/>
                </a:solidFill>
                <a:latin typeface="Courier"/>
              </a:rPr>
              <a:t>"missing_any"</a:t>
            </a:r>
            <a:r>
              <a:rPr>
                <a:latin typeface="Courier"/>
              </a:rPr>
              <a:t>: </a:t>
            </a:r>
            <a:r>
              <a:rPr>
                <a:solidFill>
                  <a:srgbClr val="008000"/>
                </a:solidFill>
                <a:latin typeface="Courier"/>
              </a:rPr>
              <a:t>int</a:t>
            </a:r>
            <a:r>
              <a:rPr>
                <a:latin typeface="Courier"/>
              </a:rPr>
              <a:t>(subset.isna().</a:t>
            </a:r>
            <a:r>
              <a:rPr>
                <a:solidFill>
                  <a:srgbClr val="008000"/>
                </a:solidFill>
                <a:latin typeface="Courier"/>
              </a:rPr>
              <a:t>any</a:t>
            </a:r>
            <a:r>
              <a:rPr>
                <a:latin typeface="Courier"/>
              </a:rPr>
              <a:t>(axis</a:t>
            </a:r>
            <a:r>
              <a:rPr>
                <a:solidFill>
                  <a:srgbClr val="666666"/>
                </a:solidFill>
                <a:latin typeface="Courier"/>
              </a:rPr>
              <a:t>=</a:t>
            </a:r>
            <a:r>
              <a:rPr>
                <a:solidFill>
                  <a:srgbClr val="40A070"/>
                </a:solidFill>
                <a:latin typeface="Courier"/>
              </a:rPr>
              <a:t>1</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"is_key"</a:t>
            </a:r>
            <a:r>
              <a:rPr>
                <a:latin typeface="Courier"/>
              </a:rPr>
              <a:t>: </a:t>
            </a:r>
            <a:r>
              <a:rPr>
                <a:solidFill>
                  <a:srgbClr val="008000"/>
                </a:solidFill>
                <a:latin typeface="Courier"/>
              </a:rPr>
              <a:t>len</a:t>
            </a:r>
            <a:r>
              <a:rPr>
                <a:latin typeface="Courier"/>
              </a:rPr>
              <a:t>(subset.drop_duplicates()) </a:t>
            </a:r>
            <a:r>
              <a:rPr>
                <a:solidFill>
                  <a:srgbClr val="666666"/>
                </a:solidFill>
                <a:latin typeface="Courier"/>
              </a:rPr>
              <a:t>==</a:t>
            </a:r>
            <a:r>
              <a:rPr>
                <a:latin typeface="Courier"/>
              </a:rPr>
              <a:t> </a:t>
            </a:r>
            <a:r>
              <a:rPr>
                <a:solidFill>
                  <a:srgbClr val="008000"/>
                </a:solidFill>
                <a:latin typeface="Courier"/>
              </a:rPr>
              <a:t>len</a:t>
            </a:r>
            <a:r>
              <a:rPr>
                <a:latin typeface="Courier"/>
              </a:rPr>
              <a:t>(df)</a:t>
            </a:r>
            <a:br/>
            <a:r>
              <a:rPr>
                <a:latin typeface="Courier"/>
              </a:rPr>
              <a:t>                  </a:t>
            </a:r>
            <a:r>
              <a:rPr b="1">
                <a:solidFill>
                  <a:srgbClr val="007020"/>
                </a:solidFill>
                <a:latin typeface="Courier"/>
              </a:rPr>
              <a:t>and</a:t>
            </a:r>
            <a:r>
              <a:rPr>
                <a:latin typeface="Courier"/>
              </a:rPr>
              <a:t> </a:t>
            </a:r>
            <a:r>
              <a:rPr b="1">
                <a:solidFill>
                  <a:srgbClr val="007020"/>
                </a:solidFill>
                <a:latin typeface="Courier"/>
              </a:rPr>
              <a:t>not</a:t>
            </a:r>
            <a:r>
              <a:rPr>
                <a:latin typeface="Courier"/>
              </a:rPr>
              <a:t> subset.isna().</a:t>
            </a:r>
            <a:r>
              <a:rPr>
                <a:solidFill>
                  <a:srgbClr val="008000"/>
                </a:solidFill>
                <a:latin typeface="Courier"/>
              </a:rPr>
              <a:t>any</a:t>
            </a:r>
            <a:r>
              <a:rPr>
                <a:latin typeface="Courier"/>
              </a:rPr>
              <a:t>(axis</a:t>
            </a:r>
            <a:r>
              <a:rPr>
                <a:solidFill>
                  <a:srgbClr val="666666"/>
                </a:solidFill>
                <a:latin typeface="Courier"/>
              </a:rPr>
              <a:t>=</a:t>
            </a:r>
            <a:r>
              <a:rPr>
                <a:solidFill>
                  <a:srgbClr val="19177C"/>
                </a:solidFill>
                <a:latin typeface="Courier"/>
              </a:rPr>
              <a:t>None</a:t>
            </a:r>
            <a:r>
              <a:rPr>
                <a:latin typeface="Courier"/>
              </a:rPr>
              <a:t>),</a:t>
            </a:r>
            <a:br/>
            <a:r>
              <a:rPr>
                <a:latin typeface="Courier"/>
              </a:rPr>
              <a:t>    }</a:t>
            </a:r>
            <a:br/>
            <a:br/>
            <a:br/>
            <a:r>
              <a:rPr>
                <a:solidFill>
                  <a:srgbClr val="008000"/>
                </a:solidFill>
                <a:latin typeface="Courier"/>
              </a:rPr>
              <a:t>print</a:t>
            </a:r>
            <a:r>
              <a:rPr>
                <a:latin typeface="Courier"/>
              </a:rPr>
              <a:t>(is_key(roster, [</a:t>
            </a:r>
            <a:r>
              <a:rPr>
                <a:solidFill>
                  <a:srgbClr val="4070A0"/>
                </a:solidFill>
                <a:latin typeface="Courier"/>
              </a:rPr>
              <a:t>"student_id"</a:t>
            </a:r>
            <a:r>
              <a:rPr>
                <a:latin typeface="Courier"/>
              </a:rPr>
              <a:t>]))</a:t>
            </a:r>
            <a:br/>
            <a:r>
              <a:rPr>
                <a:solidFill>
                  <a:srgbClr val="008000"/>
                </a:solidFill>
                <a:latin typeface="Courier"/>
              </a:rPr>
              <a:t>print</a:t>
            </a:r>
            <a:r>
              <a:rPr>
                <a:latin typeface="Courier"/>
              </a:rPr>
              <a:t>(is_key(attendance, [</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clé est une affirmation, et elle est testable — En R</a:t>
            </a:r>
          </a:p>
        </p:txBody>
      </p:sp>
      <p:sp>
        <p:nvSpPr>
          <p:cNvPr id="3" name="Content Placeholder 2"/>
          <p:cNvSpPr>
            <a:spLocks noGrp="1"/>
          </p:cNvSpPr>
          <p:nvPr>
            <p:ph idx="1"/>
          </p:nvPr>
        </p:nvSpPr>
        <p:spPr/>
        <p:txBody>
          <a:bodyPr/>
          <a:lstStyle/>
          <a:p>
            <a:pPr lvl="0" indent="0">
              <a:buNone/>
            </a:pPr>
            <a:r>
              <a:rPr>
                <a:latin typeface="Courier"/>
              </a:rPr>
              <a:t>is_key </a:t>
            </a:r>
            <a:r>
              <a:rPr>
                <a:solidFill>
                  <a:srgbClr val="007020"/>
                </a:solidFill>
                <a:latin typeface="Courier"/>
              </a:rPr>
              <a:t>&lt;-</a:t>
            </a:r>
            <a:r>
              <a:rPr>
                <a:latin typeface="Courier"/>
              </a:rPr>
              <a:t> </a:t>
            </a:r>
            <a:r>
              <a:rPr b="1">
                <a:solidFill>
                  <a:srgbClr val="007020"/>
                </a:solidFill>
                <a:latin typeface="Courier"/>
              </a:rPr>
              <a:t>function</a:t>
            </a:r>
            <a:r>
              <a:rPr>
                <a:latin typeface="Courier"/>
              </a:rPr>
              <a:t>(df, columns) {</a:t>
            </a:r>
            <a:br/>
            <a:r>
              <a:rPr>
                <a:latin typeface="Courier"/>
              </a:rPr>
              <a:t>  subset </a:t>
            </a:r>
            <a:r>
              <a:rPr>
                <a:solidFill>
                  <a:srgbClr val="007020"/>
                </a:solidFill>
                <a:latin typeface="Courier"/>
              </a:rPr>
              <a:t>&lt;-</a:t>
            </a:r>
            <a:r>
              <a:rPr>
                <a:latin typeface="Courier"/>
              </a:rPr>
              <a:t> dplyr</a:t>
            </a:r>
            <a:r>
              <a:rPr>
                <a:solidFill>
                  <a:srgbClr val="4070A0"/>
                </a:solidFill>
                <a:latin typeface="Courier"/>
              </a:rPr>
              <a:t>::</a:t>
            </a:r>
            <a:r>
              <a:rPr>
                <a:solidFill>
                  <a:srgbClr val="06287E"/>
                </a:solidFill>
                <a:latin typeface="Courier"/>
              </a:rPr>
              <a:t>select</a:t>
            </a:r>
            <a:r>
              <a:rPr>
                <a:latin typeface="Courier"/>
              </a:rPr>
              <a:t>(df, dplyr</a:t>
            </a:r>
            <a:r>
              <a:rPr>
                <a:solidFill>
                  <a:srgbClr val="4070A0"/>
                </a:solidFill>
                <a:latin typeface="Courier"/>
              </a:rPr>
              <a:t>::</a:t>
            </a:r>
            <a:r>
              <a:rPr>
                <a:solidFill>
                  <a:srgbClr val="06287E"/>
                </a:solidFill>
                <a:latin typeface="Courier"/>
              </a:rPr>
              <a:t>all_of</a:t>
            </a:r>
            <a:r>
              <a:rPr>
                <a:latin typeface="Courier"/>
              </a:rPr>
              <a:t>(columns))</a:t>
            </a:r>
            <a:b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rows        =</a:t>
            </a:r>
            <a:r>
              <a:rPr>
                <a:latin typeface="Courier"/>
              </a:rPr>
              <a:t> </a:t>
            </a:r>
            <a:r>
              <a:rPr>
                <a:solidFill>
                  <a:srgbClr val="06287E"/>
                </a:solidFill>
                <a:latin typeface="Courier"/>
              </a:rPr>
              <a:t>nrow</a:t>
            </a:r>
            <a:r>
              <a:rPr>
                <a:latin typeface="Courier"/>
              </a:rPr>
              <a:t>(df),</a:t>
            </a:r>
            <a:br/>
            <a:r>
              <a:rPr>
                <a:latin typeface="Courier"/>
              </a:rPr>
              <a:t>    </a:t>
            </a:r>
            <a:r>
              <a:rPr>
                <a:solidFill>
                  <a:srgbClr val="7D9029"/>
                </a:solidFill>
                <a:latin typeface="Courier"/>
              </a:rPr>
              <a:t>distinct    =</a:t>
            </a:r>
            <a:r>
              <a:rPr>
                <a:latin typeface="Courier"/>
              </a:rPr>
              <a:t> </a:t>
            </a:r>
            <a:r>
              <a:rPr>
                <a:solidFill>
                  <a:srgbClr val="06287E"/>
                </a:solidFill>
                <a:latin typeface="Courier"/>
              </a:rPr>
              <a:t>nrow</a:t>
            </a:r>
            <a:r>
              <a:rPr>
                <a:latin typeface="Courier"/>
              </a:rPr>
              <a:t>(dplyr</a:t>
            </a:r>
            <a:r>
              <a:rPr>
                <a:solidFill>
                  <a:srgbClr val="4070A0"/>
                </a:solidFill>
                <a:latin typeface="Courier"/>
              </a:rPr>
              <a:t>::</a:t>
            </a:r>
            <a:r>
              <a:rPr>
                <a:solidFill>
                  <a:srgbClr val="06287E"/>
                </a:solidFill>
                <a:latin typeface="Courier"/>
              </a:rPr>
              <a:t>distinct</a:t>
            </a:r>
            <a:r>
              <a:rPr>
                <a:latin typeface="Courier"/>
              </a:rPr>
              <a:t>(subset)),</a:t>
            </a:r>
            <a:br/>
            <a:r>
              <a:rPr>
                <a:latin typeface="Courier"/>
              </a:rPr>
              <a:t>    </a:t>
            </a:r>
            <a:r>
              <a:rPr>
                <a:solidFill>
                  <a:srgbClr val="7D9029"/>
                </a:solidFill>
                <a:latin typeface="Courier"/>
              </a:rPr>
              <a:t>missing_any =</a:t>
            </a:r>
            <a:r>
              <a:rPr>
                <a:latin typeface="Courier"/>
              </a:rPr>
              <a:t> </a:t>
            </a:r>
            <a:r>
              <a:rPr>
                <a:solidFill>
                  <a:srgbClr val="06287E"/>
                </a:solidFill>
                <a:latin typeface="Courier"/>
              </a:rPr>
              <a:t>sum</a:t>
            </a:r>
            <a:r>
              <a:rPr>
                <a:latin typeface="Courier"/>
              </a:rPr>
              <a:t>(</a:t>
            </a:r>
            <a:r>
              <a:rPr>
                <a:solidFill>
                  <a:srgbClr val="4070A0"/>
                </a:solidFill>
                <a:latin typeface="Courier"/>
              </a:rPr>
              <a:t>!</a:t>
            </a:r>
            <a:r>
              <a:rPr>
                <a:latin typeface="Courier"/>
              </a:rPr>
              <a:t>stats</a:t>
            </a:r>
            <a:r>
              <a:rPr>
                <a:solidFill>
                  <a:srgbClr val="4070A0"/>
                </a:solidFill>
                <a:latin typeface="Courier"/>
              </a:rPr>
              <a:t>::</a:t>
            </a:r>
            <a:r>
              <a:rPr>
                <a:solidFill>
                  <a:srgbClr val="06287E"/>
                </a:solidFill>
                <a:latin typeface="Courier"/>
              </a:rPr>
              <a:t>complete.cases</a:t>
            </a:r>
            <a:r>
              <a:rPr>
                <a:latin typeface="Courier"/>
              </a:rPr>
              <a:t>(subset)),</a:t>
            </a:r>
            <a:br/>
            <a:r>
              <a:rPr>
                <a:latin typeface="Courier"/>
              </a:rPr>
              <a:t>    </a:t>
            </a:r>
            <a:r>
              <a:rPr>
                <a:solidFill>
                  <a:srgbClr val="7D9029"/>
                </a:solidFill>
                <a:latin typeface="Courier"/>
              </a:rPr>
              <a:t>is_key      =</a:t>
            </a:r>
            <a:r>
              <a:rPr>
                <a:latin typeface="Courier"/>
              </a:rPr>
              <a:t> </a:t>
            </a:r>
            <a:r>
              <a:rPr>
                <a:solidFill>
                  <a:srgbClr val="06287E"/>
                </a:solidFill>
                <a:latin typeface="Courier"/>
              </a:rPr>
              <a:t>nrow</a:t>
            </a:r>
            <a:r>
              <a:rPr>
                <a:latin typeface="Courier"/>
              </a:rPr>
              <a:t>(dplyr</a:t>
            </a:r>
            <a:r>
              <a:rPr>
                <a:solidFill>
                  <a:srgbClr val="4070A0"/>
                </a:solidFill>
                <a:latin typeface="Courier"/>
              </a:rPr>
              <a:t>::</a:t>
            </a:r>
            <a:r>
              <a:rPr>
                <a:solidFill>
                  <a:srgbClr val="06287E"/>
                </a:solidFill>
                <a:latin typeface="Courier"/>
              </a:rPr>
              <a:t>distinct</a:t>
            </a:r>
            <a:r>
              <a:rPr>
                <a:latin typeface="Courier"/>
              </a:rPr>
              <a:t>(subset)) </a:t>
            </a:r>
            <a:r>
              <a:rPr>
                <a:solidFill>
                  <a:srgbClr val="4070A0"/>
                </a:solidFill>
                <a:latin typeface="Courier"/>
              </a:rPr>
              <a:t>==</a:t>
            </a:r>
            <a:r>
              <a:rPr>
                <a:latin typeface="Courier"/>
              </a:rPr>
              <a:t> </a:t>
            </a:r>
            <a:r>
              <a:rPr>
                <a:solidFill>
                  <a:srgbClr val="06287E"/>
                </a:solidFill>
                <a:latin typeface="Courier"/>
              </a:rPr>
              <a:t>nrow</a:t>
            </a:r>
            <a:r>
              <a:rPr>
                <a:latin typeface="Courier"/>
              </a:rPr>
              <a:t>(df) </a:t>
            </a:r>
            <a:r>
              <a:rPr>
                <a:solidFill>
                  <a:srgbClr val="4070A0"/>
                </a:solidFill>
                <a:latin typeface="Courier"/>
              </a:rPr>
              <a:t>&amp;&amp;</a:t>
            </a:r>
            <a:br/>
            <a:r>
              <a:rPr>
                <a:latin typeface="Courier"/>
              </a:rPr>
              <a:t>                  </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is.na</a:t>
            </a:r>
            <a:r>
              <a:rPr>
                <a:latin typeface="Courier"/>
              </a:rPr>
              <a:t>(subset))</a:t>
            </a:r>
            <a:br/>
            <a:r>
              <a:rPr>
                <a:latin typeface="Courier"/>
              </a:rPr>
              <a:t>  )</a:t>
            </a:r>
            <a:br/>
            <a:r>
              <a:rPr>
                <a:latin typeface="Courier"/>
              </a:rPr>
              <a:t>}</a:t>
            </a:r>
            <a:br/>
            <a:br/>
            <a:r>
              <a:rPr>
                <a:solidFill>
                  <a:srgbClr val="06287E"/>
                </a:solidFill>
                <a:latin typeface="Courier"/>
              </a:rPr>
              <a:t>is_key</a:t>
            </a:r>
            <a:r>
              <a:rPr>
                <a:latin typeface="Courier"/>
              </a:rPr>
              <a:t>(roster, </a:t>
            </a:r>
            <a:r>
              <a:rPr>
                <a:solidFill>
                  <a:srgbClr val="4070A0"/>
                </a:solidFill>
                <a:latin typeface="Courier"/>
              </a:rPr>
              <a:t>"student_id"</a:t>
            </a:r>
            <a:r>
              <a:rPr>
                <a:latin typeface="Courier"/>
              </a:rPr>
              <a:t>)</a:t>
            </a:r>
            <a:br/>
            <a:r>
              <a:rPr>
                <a:solidFill>
                  <a:srgbClr val="06287E"/>
                </a:solidFill>
                <a:latin typeface="Courier"/>
              </a:rPr>
              <a:t>is_key</a:t>
            </a:r>
            <a:r>
              <a:rPr>
                <a:latin typeface="Courier"/>
              </a:rPr>
              <a:t>(attendance, </a:t>
            </a:r>
            <a:r>
              <a:rPr>
                <a:solidFill>
                  <a:srgbClr val="06287E"/>
                </a:solidFill>
                <a:latin typeface="Courier"/>
              </a:rPr>
              <a:t>c</a:t>
            </a:r>
            <a:r>
              <a:rPr>
                <a:latin typeface="Courier"/>
              </a:rPr>
              <a:t>(</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clé est une affirmation, et elle est testable — En Python</a:t>
            </a:r>
          </a:p>
        </p:txBody>
      </p:sp>
      <p:sp>
        <p:nvSpPr>
          <p:cNvPr id="3" name="Content Placeholder 2"/>
          <p:cNvSpPr>
            <a:spLocks noGrp="1"/>
          </p:cNvSpPr>
          <p:nvPr>
            <p:ph idx="1"/>
          </p:nvPr>
        </p:nvSpPr>
        <p:spPr/>
        <p:txBody>
          <a:bodyPr/>
          <a:lstStyle/>
          <a:p>
            <a:pPr lvl="0" indent="0">
              <a:buNone/>
            </a:pPr>
            <a:r>
              <a:rPr>
                <a:latin typeface="Courier"/>
              </a:rPr>
              <a:t>repeated </a:t>
            </a:r>
            <a:r>
              <a:rPr>
                <a:solidFill>
                  <a:srgbClr val="666666"/>
                </a:solidFill>
                <a:latin typeface="Courier"/>
              </a:rPr>
              <a:t>=</a:t>
            </a:r>
            <a:r>
              <a:rPr>
                <a:latin typeface="Courier"/>
              </a:rPr>
              <a:t> roster[roster[</a:t>
            </a:r>
            <a:r>
              <a:rPr>
                <a:solidFill>
                  <a:srgbClr val="4070A0"/>
                </a:solidFill>
                <a:latin typeface="Courier"/>
              </a:rPr>
              <a:t>"student_id"</a:t>
            </a:r>
            <a:r>
              <a:rPr>
                <a:latin typeface="Courier"/>
              </a:rPr>
              <a:t>].duplicated(keep</a:t>
            </a:r>
            <a:r>
              <a:rPr>
                <a:solidFill>
                  <a:srgbClr val="666666"/>
                </a:solidFill>
                <a:latin typeface="Courier"/>
              </a:rPr>
              <a:t>=</a:t>
            </a:r>
            <a:r>
              <a:rPr>
                <a:solidFill>
                  <a:srgbClr val="19177C"/>
                </a:solidFill>
                <a:latin typeface="Courier"/>
              </a:rPr>
              <a:t>False</a:t>
            </a:r>
            <a:r>
              <a:rPr>
                <a:latin typeface="Courier"/>
              </a:rPr>
              <a:t>)]</a:t>
            </a:r>
            <a:br/>
            <a:r>
              <a:rPr>
                <a:solidFill>
                  <a:srgbClr val="008000"/>
                </a:solidFill>
                <a:latin typeface="Courier"/>
              </a:rPr>
              <a:t>print</a:t>
            </a:r>
            <a:r>
              <a:rPr>
                <a:latin typeface="Courier"/>
              </a:rPr>
              <a:t>(repeated.sort_values(</a:t>
            </a:r>
            <a:r>
              <a:rPr>
                <a:solidFill>
                  <a:srgbClr val="4070A0"/>
                </a:solidFill>
                <a:latin typeface="Courier"/>
              </a:rPr>
              <a:t>"student_id"</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clé est une affirmation, et elle est testable — En R</a:t>
            </a:r>
          </a:p>
        </p:txBody>
      </p:sp>
      <p:sp>
        <p:nvSpPr>
          <p:cNvPr id="3" name="Content Placeholder 2"/>
          <p:cNvSpPr>
            <a:spLocks noGrp="1"/>
          </p:cNvSpPr>
          <p:nvPr>
            <p:ph idx="1"/>
          </p:nvPr>
        </p:nvSpPr>
        <p:spPr/>
        <p:txBody>
          <a:bodyPr/>
          <a:lstStyle/>
          <a:p>
            <a:pPr lvl="0" indent="0">
              <a:buNone/>
            </a:pPr>
            <a:r>
              <a:rPr>
                <a:latin typeface="Courier"/>
              </a:rPr>
              <a:t>roster </a:t>
            </a:r>
            <a:r>
              <a:rPr>
                <a:solidFill>
                  <a:srgbClr val="4070A0"/>
                </a:solidFill>
                <a:latin typeface="Courier"/>
              </a:rPr>
              <a:t>|&gt;</a:t>
            </a:r>
            <a:br/>
            <a:r>
              <a:rPr>
                <a:latin typeface="Courier"/>
              </a:rPr>
              <a:t>  </a:t>
            </a:r>
            <a:r>
              <a:rPr>
                <a:solidFill>
                  <a:srgbClr val="06287E"/>
                </a:solidFill>
                <a:latin typeface="Courier"/>
              </a:rPr>
              <a:t>group_by</a:t>
            </a:r>
            <a:r>
              <a:rPr>
                <a:latin typeface="Courier"/>
              </a:rPr>
              <a:t>(student_id)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n</a:t>
            </a:r>
            <a:r>
              <a:rPr>
                <a:latin typeface="Courier"/>
              </a:rPr>
              <a:t>() </a:t>
            </a:r>
            <a:r>
              <a:rPr>
                <a:solidFill>
                  <a:srgbClr val="4070A0"/>
                </a:solidFill>
                <a:latin typeface="Courier"/>
              </a:rPr>
              <a:t>&gt;</a:t>
            </a:r>
            <a:r>
              <a:rPr>
                <a:latin typeface="Courier"/>
              </a:rPr>
              <a:t> </a:t>
            </a:r>
            <a:r>
              <a:rPr>
                <a:solidFill>
                  <a:srgbClr val="40A070"/>
                </a:solidFill>
                <a:latin typeface="Courier"/>
              </a:rPr>
              <a:t>1</a:t>
            </a:r>
            <a:r>
              <a:rPr>
                <a:latin typeface="Courier"/>
              </a:rPr>
              <a:t>) </a:t>
            </a:r>
            <a:r>
              <a:rPr>
                <a:solidFill>
                  <a:srgbClr val="4070A0"/>
                </a:solidFill>
                <a:latin typeface="Courier"/>
              </a:rPr>
              <a:t>|&gt;</a:t>
            </a:r>
            <a:br/>
            <a:r>
              <a:rPr>
                <a:latin typeface="Courier"/>
              </a:rPr>
              <a:t>  </a:t>
            </a:r>
            <a:r>
              <a:rPr>
                <a:solidFill>
                  <a:srgbClr val="06287E"/>
                </a:solidFill>
                <a:latin typeface="Courier"/>
              </a:rPr>
              <a:t>arrange</a:t>
            </a:r>
            <a:r>
              <a:rPr>
                <a:latin typeface="Courier"/>
              </a:rPr>
              <a:t>(student_id)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clé est une affirmation, et elle est testable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student_id</a:t>
                      </a:r>
                    </a:p>
                  </a:txBody>
                  <a:tcPr/>
                </a:tc>
                <a:tc>
                  <a:txBody>
                    <a:bodyPr/>
                    <a:lstStyle/>
                    <a:p>
                      <a:pPr lvl="0" indent="0" marL="0">
                        <a:buNone/>
                      </a:pPr>
                      <a:r>
                        <a:rPr/>
                        <a:t>school_id</a:t>
                      </a:r>
                    </a:p>
                  </a:txBody>
                  <a:tcPr/>
                </a:tc>
                <a:tc>
                  <a:txBody>
                    <a:bodyPr/>
                    <a:lstStyle/>
                    <a:p>
                      <a:pPr lvl="0" indent="0" marL="0">
                        <a:buNone/>
                      </a:pPr>
                      <a:r>
                        <a:rPr/>
                        <a:t>grade</a:t>
                      </a:r>
                    </a:p>
                  </a:txBody>
                  <a:tcPr/>
                </a:tc>
                <a:tc>
                  <a:txBody>
                    <a:bodyPr/>
                    <a:lstStyle/>
                    <a:p>
                      <a:pPr lvl="0" indent="0" marL="0">
                        <a:buNone/>
                      </a:pPr>
                      <a:r>
                        <a:rPr/>
                        <a:t>feeding_programme</a:t>
                      </a:r>
                    </a:p>
                  </a:txBody>
                  <a:tcPr/>
                </a:tc>
              </a:tr>
              <a:tr h="0">
                <a:tc>
                  <a:txBody>
                    <a:bodyPr/>
                    <a:lstStyle/>
                    <a:p>
                      <a:pPr lvl="0" indent="0" marL="0">
                        <a:buNone/>
                      </a:pPr>
                      <a:r>
                        <a:rPr/>
                        <a:t>STU0150</a:t>
                      </a:r>
                    </a:p>
                  </a:txBody>
                </a:tc>
                <a:tc>
                  <a:txBody>
                    <a:bodyPr/>
                    <a:lstStyle/>
                    <a:p>
                      <a:pPr lvl="0" indent="0" marL="0">
                        <a:buNone/>
                      </a:pPr>
                      <a:r>
                        <a:rPr/>
                        <a:t>SCH09</a:t>
                      </a:r>
                    </a:p>
                  </a:txBody>
                </a:tc>
                <a:tc>
                  <a:txBody>
                    <a:bodyPr/>
                    <a:lstStyle/>
                    <a:p>
                      <a:pPr lvl="0" indent="0" marL="0">
                        <a:buNone/>
                      </a:pPr>
                      <a:r>
                        <a:rPr/>
                        <a:t>3</a:t>
                      </a:r>
                    </a:p>
                  </a:txBody>
                </a:tc>
                <a:tc>
                  <a:txBody>
                    <a:bodyPr/>
                    <a:lstStyle/>
                    <a:p>
                      <a:pPr lvl="0" indent="0" marL="0">
                        <a:buNone/>
                      </a:pPr>
                      <a:r>
                        <a:rPr/>
                        <a:t>false</a:t>
                      </a:r>
                    </a:p>
                  </a:txBody>
                </a:tc>
              </a:tr>
              <a:tr h="0">
                <a:tc>
                  <a:txBody>
                    <a:bodyPr/>
                    <a:lstStyle/>
                    <a:p>
                      <a:pPr lvl="0" indent="0" marL="0">
                        <a:buNone/>
                      </a:pPr>
                      <a:r>
                        <a:rPr/>
                        <a:t>STU0150</a:t>
                      </a:r>
                    </a:p>
                  </a:txBody>
                </a:tc>
                <a:tc>
                  <a:txBody>
                    <a:bodyPr/>
                    <a:lstStyle/>
                    <a:p>
                      <a:pPr lvl="0" indent="0" marL="0">
                        <a:buNone/>
                      </a:pPr>
                      <a:r>
                        <a:rPr/>
                        <a:t>SCH08</a:t>
                      </a:r>
                    </a:p>
                  </a:txBody>
                </a:tc>
                <a:tc>
                  <a:txBody>
                    <a:bodyPr/>
                    <a:lstStyle/>
                    <a:p>
                      <a:pPr lvl="0" indent="0" marL="0">
                        <a:buNone/>
                      </a:pPr>
                      <a:r>
                        <a:rPr/>
                        <a:t>3</a:t>
                      </a:r>
                    </a:p>
                  </a:txBody>
                </a:tc>
                <a:tc>
                  <a:txBody>
                    <a:bodyPr/>
                    <a:lstStyle/>
                    <a:p>
                      <a:pPr lvl="0" indent="0" marL="0">
                        <a:buNone/>
                      </a:pPr>
                      <a:r>
                        <a:rPr/>
                        <a:t>true</a:t>
                      </a:r>
                    </a:p>
                  </a:txBody>
                </a:tc>
              </a:tr>
              <a:tr h="0">
                <a:tc>
                  <a:txBody>
                    <a:bodyPr/>
                    <a:lstStyle/>
                    <a:p>
                      <a:pPr lvl="0" indent="0" marL="0">
                        <a:buNone/>
                      </a:pPr>
                      <a:r>
                        <a:rPr/>
                        <a:t>STU0896</a:t>
                      </a:r>
                    </a:p>
                  </a:txBody>
                </a:tc>
                <a:tc>
                  <a:txBody>
                    <a:bodyPr/>
                    <a:lstStyle/>
                    <a:p>
                      <a:pPr lvl="0" indent="0" marL="0">
                        <a:buNone/>
                      </a:pPr>
                      <a:r>
                        <a:rPr/>
                        <a:t>SCH01</a:t>
                      </a:r>
                    </a:p>
                  </a:txBody>
                </a:tc>
                <a:tc>
                  <a:txBody>
                    <a:bodyPr/>
                    <a:lstStyle/>
                    <a:p>
                      <a:pPr lvl="0" indent="0" marL="0">
                        <a:buNone/>
                      </a:pPr>
                      <a:r>
                        <a:rPr/>
                        <a:t>2</a:t>
                      </a:r>
                    </a:p>
                  </a:txBody>
                </a:tc>
                <a:tc>
                  <a:txBody>
                    <a:bodyPr/>
                    <a:lstStyle/>
                    <a:p>
                      <a:pPr lvl="0" indent="0" marL="0">
                        <a:buNone/>
                      </a:pPr>
                      <a:r>
                        <a:rPr/>
                        <a:t>true</a:t>
                      </a:r>
                    </a:p>
                  </a:txBody>
                </a:tc>
              </a:tr>
              <a:tr h="0">
                <a:tc>
                  <a:txBody>
                    <a:bodyPr/>
                    <a:lstStyle/>
                    <a:p>
                      <a:pPr lvl="0" indent="0" marL="0">
                        <a:buNone/>
                      </a:pPr>
                      <a:r>
                        <a:rPr/>
                        <a:t>STU0896</a:t>
                      </a:r>
                    </a:p>
                  </a:txBody>
                </a:tc>
                <a:tc>
                  <a:txBody>
                    <a:bodyPr/>
                    <a:lstStyle/>
                    <a:p>
                      <a:pPr lvl="0" indent="0" marL="0">
                        <a:buNone/>
                      </a:pPr>
                      <a:r>
                        <a:rPr/>
                        <a:t>SCH06</a:t>
                      </a:r>
                    </a:p>
                  </a:txBody>
                </a:tc>
                <a:tc>
                  <a:txBody>
                    <a:bodyPr/>
                    <a:lstStyle/>
                    <a:p>
                      <a:pPr lvl="0" indent="0" marL="0">
                        <a:buNone/>
                      </a:pPr>
                      <a:r>
                        <a:rPr/>
                        <a:t>2</a:t>
                      </a:r>
                    </a:p>
                  </a:txBody>
                </a:tc>
                <a:tc>
                  <a:txBody>
                    <a:bodyPr/>
                    <a:lstStyle/>
                    <a:p>
                      <a:pPr lvl="0" indent="0" marL="0">
                        <a:buNone/>
                      </a:pPr>
                      <a:r>
                        <a:rPr/>
                        <a:t>false</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Clés composites, et celle dont vous disposez vraiment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(is_key(attendance, [</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Clés composites, et celle dont vous disposez vraiment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is_key</a:t>
            </a:r>
            <a:r>
              <a:rPr>
                <a:latin typeface="Courier"/>
              </a:rPr>
              <a:t>(attendance, </a:t>
            </a:r>
            <a:r>
              <a:rPr>
                <a:solidFill>
                  <a:srgbClr val="06287E"/>
                </a:solidFill>
                <a:latin typeface="Courier"/>
              </a:rPr>
              <a:t>c</a:t>
            </a:r>
            <a:r>
              <a:rPr>
                <a:latin typeface="Courier"/>
              </a:rPr>
              <a:t>(</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Clés composites, et celle dont vous disposez vraiment — En Python</a:t>
            </a:r>
          </a:p>
        </p:txBody>
      </p:sp>
      <p:sp>
        <p:nvSpPr>
          <p:cNvPr id="3" name="Content Placeholder 2"/>
          <p:cNvSpPr>
            <a:spLocks noGrp="1"/>
          </p:cNvSpPr>
          <p:nvPr>
            <p:ph idx="1"/>
          </p:nvPr>
        </p:nvSpPr>
        <p:spPr/>
        <p:txBody>
          <a:bodyPr/>
          <a:lstStyle/>
          <a:p>
            <a:pPr lvl="0" indent="0">
              <a:buNone/>
            </a:pPr>
            <a:r>
              <a:rPr>
                <a:latin typeface="Courier"/>
              </a:rPr>
              <a:t>ROSTER_KEY </a:t>
            </a:r>
            <a:r>
              <a:rPr>
                <a:solidFill>
                  <a:srgbClr val="666666"/>
                </a:solidFill>
                <a:latin typeface="Courier"/>
              </a:rPr>
              <a:t>=</a:t>
            </a:r>
            <a:r>
              <a:rPr>
                <a:latin typeface="Courier"/>
              </a:rPr>
              <a:t> [</a:t>
            </a:r>
            <a:r>
              <a:rPr>
                <a:solidFill>
                  <a:srgbClr val="4070A0"/>
                </a:solidFill>
                <a:latin typeface="Courier"/>
              </a:rPr>
              <a:t>"student_id"</a:t>
            </a:r>
            <a:r>
              <a:rPr>
                <a:latin typeface="Courier"/>
              </a:rPr>
              <a:t>]          </a:t>
            </a:r>
            <a:r>
              <a:rPr i="1">
                <a:solidFill>
                  <a:srgbClr val="60A0B0"/>
                </a:solidFill>
                <a:latin typeface="Courier"/>
              </a:rPr>
              <a:t># intended; violated by 2 rows, see cleaning log</a:t>
            </a:r>
            <a:br/>
            <a:r>
              <a:rPr>
                <a:latin typeface="Courier"/>
              </a:rPr>
              <a:t>ATTENDANCE_KEY </a:t>
            </a:r>
            <a:r>
              <a:rPr>
                <a:solidFill>
                  <a:srgbClr val="666666"/>
                </a:solidFill>
                <a:latin typeface="Courier"/>
              </a:rPr>
              <a:t>=</a:t>
            </a:r>
            <a:r>
              <a:rPr>
                <a:latin typeface="Courier"/>
              </a:rPr>
              <a:t> [</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Clés composites, et celle dont vous disposez vraiment — En R</a:t>
            </a:r>
          </a:p>
        </p:txBody>
      </p:sp>
      <p:sp>
        <p:nvSpPr>
          <p:cNvPr id="3" name="Content Placeholder 2"/>
          <p:cNvSpPr>
            <a:spLocks noGrp="1"/>
          </p:cNvSpPr>
          <p:nvPr>
            <p:ph idx="1"/>
          </p:nvPr>
        </p:nvSpPr>
        <p:spPr/>
        <p:txBody>
          <a:bodyPr/>
          <a:lstStyle/>
          <a:p>
            <a:pPr lvl="0" indent="0">
              <a:buNone/>
            </a:pPr>
            <a:r>
              <a:rPr>
                <a:latin typeface="Courier"/>
              </a:rPr>
              <a:t>ROSTER_KEY </a:t>
            </a:r>
            <a:r>
              <a:rPr>
                <a:solidFill>
                  <a:srgbClr val="007020"/>
                </a:solidFill>
                <a:latin typeface="Courier"/>
              </a:rPr>
              <a:t>&lt;-</a:t>
            </a:r>
            <a:r>
              <a:rPr>
                <a:latin typeface="Courier"/>
              </a:rPr>
              <a:t> </a:t>
            </a:r>
            <a:r>
              <a:rPr>
                <a:solidFill>
                  <a:srgbClr val="4070A0"/>
                </a:solidFill>
                <a:latin typeface="Courier"/>
              </a:rPr>
              <a:t>"student_id"</a:t>
            </a:r>
            <a:r>
              <a:rPr>
                <a:latin typeface="Courier"/>
              </a:rPr>
              <a:t>           </a:t>
            </a:r>
            <a:r>
              <a:rPr i="1">
                <a:solidFill>
                  <a:srgbClr val="60A0B0"/>
                </a:solidFill>
                <a:latin typeface="Courier"/>
              </a:rPr>
              <a:t># intended; violated by 2 rows, see cleaning log</a:t>
            </a:r>
            <a:br/>
            <a:r>
              <a:rPr>
                <a:latin typeface="Courier"/>
              </a:rPr>
              <a:t>ATTENDANCE_KEY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qu’une clé cassée fait à une jointure — En Python</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666666"/>
                </a:solidFill>
                <a:latin typeface="Courier"/>
              </a:rPr>
              <a:t>=</a:t>
            </a:r>
            <a:r>
              <a:rPr>
                <a:latin typeface="Courier"/>
              </a:rPr>
              <a:t> attendance.merge(roster,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"left"</a:t>
            </a:r>
            <a:r>
              <a:rPr>
                <a:latin typeface="Courier"/>
              </a:rPr>
              <a:t>)</a:t>
            </a:r>
            <a:br/>
            <a:r>
              <a:rPr>
                <a:solidFill>
                  <a:srgbClr val="008000"/>
                </a:solidFill>
                <a:latin typeface="Courier"/>
              </a:rPr>
              <a:t>print</a:t>
            </a:r>
            <a:r>
              <a:rPr>
                <a:latin typeface="Courier"/>
              </a:rPr>
              <a:t>(</a:t>
            </a:r>
            <a:r>
              <a:rPr>
                <a:solidFill>
                  <a:srgbClr val="008000"/>
                </a:solidFill>
                <a:latin typeface="Courier"/>
              </a:rPr>
              <a:t>len</a:t>
            </a:r>
            <a:r>
              <a:rPr>
                <a:latin typeface="Courier"/>
              </a:rPr>
              <a:t>(attendance), </a:t>
            </a:r>
            <a:r>
              <a:rPr>
                <a:solidFill>
                  <a:srgbClr val="4070A0"/>
                </a:solidFill>
                <a:latin typeface="Courier"/>
              </a:rPr>
              <a:t>"-&gt;"</a:t>
            </a:r>
            <a:r>
              <a:rPr>
                <a:latin typeface="Courier"/>
              </a:rPr>
              <a:t>, </a:t>
            </a:r>
            <a:r>
              <a:rPr>
                <a:solidFill>
                  <a:srgbClr val="008000"/>
                </a:solidFill>
                <a:latin typeface="Courier"/>
              </a:rPr>
              <a:t>len</a:t>
            </a:r>
            <a:r>
              <a:rPr>
                <a:latin typeface="Courier"/>
              </a:rPr>
              <a:t>(joined))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qu’une clé cassée fait à une jointure — En R</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007020"/>
                </a:solidFill>
                <a:latin typeface="Courier"/>
              </a:rPr>
              <a:t>&lt;-</a:t>
            </a:r>
            <a:r>
              <a:rPr>
                <a:latin typeface="Courier"/>
              </a:rPr>
              <a:t> attendance </a:t>
            </a:r>
            <a:r>
              <a:rPr>
                <a:solidFill>
                  <a:srgbClr val="4070A0"/>
                </a:solidFill>
                <a:latin typeface="Courier"/>
              </a:rPr>
              <a:t>|&gt;</a:t>
            </a: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r>
              <a:rPr>
                <a:solidFill>
                  <a:srgbClr val="06287E"/>
                </a:solidFill>
                <a:latin typeface="Courier"/>
              </a:rPr>
              <a:t>cat</a:t>
            </a:r>
            <a:r>
              <a:rPr>
                <a:latin typeface="Courier"/>
              </a:rPr>
              <a:t>(</a:t>
            </a:r>
            <a:r>
              <a:rPr>
                <a:solidFill>
                  <a:srgbClr val="06287E"/>
                </a:solidFill>
                <a:latin typeface="Courier"/>
              </a:rPr>
              <a:t>nrow</a:t>
            </a:r>
            <a:r>
              <a:rPr>
                <a:latin typeface="Courier"/>
              </a:rPr>
              <a:t>(attendance), </a:t>
            </a:r>
            <a:r>
              <a:rPr>
                <a:solidFill>
                  <a:srgbClr val="4070A0"/>
                </a:solidFill>
                <a:latin typeface="Courier"/>
              </a:rPr>
              <a:t>"-&gt;"</a:t>
            </a:r>
            <a:r>
              <a:rPr>
                <a:latin typeface="Courier"/>
              </a:rPr>
              <a:t>, </a:t>
            </a:r>
            <a:r>
              <a:rPr>
                <a:solidFill>
                  <a:srgbClr val="06287E"/>
                </a:solidFill>
                <a:latin typeface="Courier"/>
              </a:rPr>
              <a:t>nrow</a:t>
            </a:r>
            <a:r>
              <a:rPr>
                <a:latin typeface="Courier"/>
              </a:rPr>
              <a:t>(joined), </a:t>
            </a:r>
            <a:r>
              <a:rPr>
                <a:solidFill>
                  <a:srgbClr val="4070A0"/>
                </a:solidFill>
                <a:latin typeface="Courier"/>
              </a:rPr>
              <a:t>"\n"</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Dites ce que vous attendez, et laissez la jointure échouer — En Python</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666666"/>
                </a:solidFill>
                <a:latin typeface="Courier"/>
              </a:rPr>
              <a:t>=</a:t>
            </a:r>
            <a:r>
              <a:rPr>
                <a:latin typeface="Courier"/>
              </a:rPr>
              <a:t> attendance.merge(</a:t>
            </a:r>
            <a:br/>
            <a:r>
              <a:rPr>
                <a:latin typeface="Courier"/>
              </a:rPr>
              <a:t>    roster,</a:t>
            </a:r>
            <a:br/>
            <a:r>
              <a:rPr>
                <a:latin typeface="Courier"/>
              </a:rPr>
              <a:t>    on</a:t>
            </a:r>
            <a:r>
              <a:rPr>
                <a:solidFill>
                  <a:srgbClr val="666666"/>
                </a:solidFill>
                <a:latin typeface="Courier"/>
              </a:rPr>
              <a:t>=</a:t>
            </a:r>
            <a:r>
              <a:rPr>
                <a:solidFill>
                  <a:srgbClr val="4070A0"/>
                </a:solidFill>
                <a:latin typeface="Courier"/>
              </a:rPr>
              <a:t>"student_id"</a:t>
            </a:r>
            <a:r>
              <a:rPr>
                <a:latin typeface="Courier"/>
              </a:rPr>
              <a:t>,</a:t>
            </a:r>
            <a:br/>
            <a:r>
              <a:rPr>
                <a:latin typeface="Courier"/>
              </a:rPr>
              <a:t>    how</a:t>
            </a:r>
            <a:r>
              <a:rPr>
                <a:solidFill>
                  <a:srgbClr val="666666"/>
                </a:solidFill>
                <a:latin typeface="Courier"/>
              </a:rPr>
              <a:t>=</a:t>
            </a:r>
            <a:r>
              <a:rPr>
                <a:solidFill>
                  <a:srgbClr val="4070A0"/>
                </a:solidFill>
                <a:latin typeface="Courier"/>
              </a:rPr>
              <a:t>"left"</a:t>
            </a:r>
            <a:r>
              <a:rPr>
                <a:latin typeface="Courier"/>
              </a:rPr>
              <a:t>,</a:t>
            </a:r>
            <a:br/>
            <a:r>
              <a:rPr>
                <a:latin typeface="Courier"/>
              </a:rPr>
              <a:t>    validate</a:t>
            </a:r>
            <a:r>
              <a:rPr>
                <a:solidFill>
                  <a:srgbClr val="666666"/>
                </a:solidFill>
                <a:latin typeface="Courier"/>
              </a:rPr>
              <a:t>=</a:t>
            </a:r>
            <a:r>
              <a:rPr>
                <a:solidFill>
                  <a:srgbClr val="4070A0"/>
                </a:solidFill>
                <a:latin typeface="Courier"/>
              </a:rPr>
              <a:t>"many_to_one"</a:t>
            </a:r>
            <a:r>
              <a:rPr>
                <a:latin typeface="Courier"/>
              </a:rPr>
              <a:t>,   </a:t>
            </a:r>
            <a:r>
              <a:rPr i="1">
                <a:solidFill>
                  <a:srgbClr val="60A0B0"/>
                </a:solidFill>
                <a:latin typeface="Courier"/>
              </a:rPr>
              <a:t># many attendance rows, one roster row</a:t>
            </a:r>
            <a:b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Dites ce que vous attendez, et laissez la jointure échouer — En R</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Dites ce que vous attendez, et laissez la jointure échouer — Exemple</a:t>
            </a:r>
          </a:p>
        </p:txBody>
      </p:sp>
      <p:sp>
        <p:nvSpPr>
          <p:cNvPr id="3" name="Content Placeholder 2"/>
          <p:cNvSpPr>
            <a:spLocks noGrp="1"/>
          </p:cNvSpPr>
          <p:nvPr>
            <p:ph idx="1"/>
          </p:nvPr>
        </p:nvSpPr>
        <p:spPr/>
        <p:txBody>
          <a:bodyPr/>
          <a:lstStyle/>
          <a:p>
            <a:pPr lvl="0" indent="0">
              <a:buNone/>
            </a:pPr>
            <a:r>
              <a:rPr>
                <a:latin typeface="Courier"/>
              </a:rPr>
              <a:t>MergeError: Merge keys are not unique in right dataset; not a many-to-one merge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Dites ce que vous attendez, et laissez la jointure échouer — Exemple</a:t>
            </a:r>
          </a:p>
        </p:txBody>
      </p:sp>
      <p:sp>
        <p:nvSpPr>
          <p:cNvPr id="3" name="Content Placeholder 2"/>
          <p:cNvSpPr>
            <a:spLocks noGrp="1"/>
          </p:cNvSpPr>
          <p:nvPr>
            <p:ph idx="1"/>
          </p:nvPr>
        </p:nvSpPr>
        <p:spPr/>
        <p:txBody>
          <a:bodyPr/>
          <a:lstStyle/>
          <a:p>
            <a:pPr lvl="0" indent="0">
              <a:buNone/>
            </a:pPr>
            <a:r>
              <a:rPr>
                <a:latin typeface="Courier"/>
              </a:rPr>
              <a:t>Error in `left_join()`:
! Each row in `x` must match at most 1 row in `y`.
i Row 1 of `x` matches multiple rows in `y`.</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Protégez le nombre de lignes quand la jointure est l’objectif — En Python</a:t>
            </a:r>
          </a:p>
        </p:txBody>
      </p:sp>
      <p:sp>
        <p:nvSpPr>
          <p:cNvPr id="3" name="Content Placeholder 2"/>
          <p:cNvSpPr>
            <a:spLocks noGrp="1"/>
          </p:cNvSpPr>
          <p:nvPr>
            <p:ph idx="1"/>
          </p:nvPr>
        </p:nvSpPr>
        <p:spPr/>
        <p:txBody>
          <a:bodyPr/>
          <a:lstStyle/>
          <a:p>
            <a:pPr lvl="0" indent="0">
              <a:buNone/>
            </a:pPr>
            <a:r>
              <a:rPr>
                <a:latin typeface="Courier"/>
              </a:rPr>
              <a:t>before </a:t>
            </a:r>
            <a:r>
              <a:rPr>
                <a:solidFill>
                  <a:srgbClr val="666666"/>
                </a:solidFill>
                <a:latin typeface="Courier"/>
              </a:rPr>
              <a:t>=</a:t>
            </a:r>
            <a:r>
              <a:rPr>
                <a:latin typeface="Courier"/>
              </a:rPr>
              <a:t> </a:t>
            </a:r>
            <a:r>
              <a:rPr>
                <a:solidFill>
                  <a:srgbClr val="008000"/>
                </a:solidFill>
                <a:latin typeface="Courier"/>
              </a:rPr>
              <a:t>len</a:t>
            </a:r>
            <a:r>
              <a:rPr>
                <a:latin typeface="Courier"/>
              </a:rPr>
              <a:t>(attendance)</a:t>
            </a:r>
            <a:br/>
            <a:r>
              <a:rPr>
                <a:latin typeface="Courier"/>
              </a:rPr>
              <a:t>joined </a:t>
            </a:r>
            <a:r>
              <a:rPr>
                <a:solidFill>
                  <a:srgbClr val="666666"/>
                </a:solidFill>
                <a:latin typeface="Courier"/>
              </a:rPr>
              <a:t>=</a:t>
            </a:r>
            <a:r>
              <a:rPr>
                <a:latin typeface="Courier"/>
              </a:rPr>
              <a:t> attendance.merge(roster,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"left"</a:t>
            </a:r>
            <a:r>
              <a:rPr>
                <a:latin typeface="Courier"/>
              </a:rPr>
              <a:t>)</a:t>
            </a:r>
            <a:br/>
            <a:r>
              <a:rPr b="1">
                <a:solidFill>
                  <a:srgbClr val="007020"/>
                </a:solidFill>
                <a:latin typeface="Courier"/>
              </a:rPr>
              <a:t>assert</a:t>
            </a:r>
            <a:r>
              <a:rPr>
                <a:latin typeface="Courier"/>
              </a:rPr>
              <a:t> </a:t>
            </a:r>
            <a:r>
              <a:rPr>
                <a:solidFill>
                  <a:srgbClr val="008000"/>
                </a:solidFill>
                <a:latin typeface="Courier"/>
              </a:rPr>
              <a:t>len</a:t>
            </a:r>
            <a:r>
              <a:rPr>
                <a:latin typeface="Courier"/>
              </a:rPr>
              <a:t>(joined) </a:t>
            </a:r>
            <a:r>
              <a:rPr>
                <a:solidFill>
                  <a:srgbClr val="666666"/>
                </a:solidFill>
                <a:latin typeface="Courier"/>
              </a:rPr>
              <a:t>==</a:t>
            </a:r>
            <a:r>
              <a:rPr>
                <a:latin typeface="Courier"/>
              </a:rPr>
              <a:t> before, </a:t>
            </a:r>
            <a:r>
              <a:rPr>
                <a:solidFill>
                  <a:srgbClr val="BB6688"/>
                </a:solidFill>
                <a:latin typeface="Courier"/>
              </a:rPr>
              <a:t>f"join changed row count: </a:t>
            </a:r>
            <a:r>
              <a:rPr>
                <a:solidFill>
                  <a:srgbClr val="4070A0"/>
                </a:solidFill>
                <a:latin typeface="Courier"/>
              </a:rPr>
              <a:t>{</a:t>
            </a:r>
            <a:r>
              <a:rPr>
                <a:latin typeface="Courier"/>
              </a:rPr>
              <a:t>before</a:t>
            </a:r>
            <a:r>
              <a:rPr>
                <a:solidFill>
                  <a:srgbClr val="4070A0"/>
                </a:solidFill>
                <a:latin typeface="Courier"/>
              </a:rPr>
              <a:t>}</a:t>
            </a:r>
            <a:r>
              <a:rPr>
                <a:solidFill>
                  <a:srgbClr val="BB6688"/>
                </a:solidFill>
                <a:latin typeface="Courier"/>
              </a:rPr>
              <a:t> -&gt; </a:t>
            </a:r>
            <a:r>
              <a:rPr>
                <a:solidFill>
                  <a:srgbClr val="4070A0"/>
                </a:solidFill>
                <a:latin typeface="Courier"/>
              </a:rPr>
              <a:t>{</a:t>
            </a:r>
            <a:r>
              <a:rPr>
                <a:solidFill>
                  <a:srgbClr val="008000"/>
                </a:solidFill>
                <a:latin typeface="Courier"/>
              </a:rPr>
              <a:t>len</a:t>
            </a:r>
            <a:r>
              <a:rPr>
                <a:latin typeface="Courier"/>
              </a:rPr>
              <a:t>(joined)</a:t>
            </a:r>
            <a:r>
              <a:rPr>
                <a:solidFill>
                  <a:srgbClr val="4070A0"/>
                </a:solidFill>
                <a:latin typeface="Courier"/>
              </a:rPr>
              <a:t>}</a:t>
            </a:r>
            <a:r>
              <a:rPr>
                <a:solidFill>
                  <a:srgbClr val="BB6688"/>
                </a:solidFill>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Protégez le nombre de lignes quand la jointure est l’objectif — En R</a:t>
            </a:r>
          </a:p>
        </p:txBody>
      </p:sp>
      <p:sp>
        <p:nvSpPr>
          <p:cNvPr id="3" name="Content Placeholder 2"/>
          <p:cNvSpPr>
            <a:spLocks noGrp="1"/>
          </p:cNvSpPr>
          <p:nvPr>
            <p:ph idx="1"/>
          </p:nvPr>
        </p:nvSpPr>
        <p:spPr/>
        <p:txBody>
          <a:bodyPr/>
          <a:lstStyle/>
          <a:p>
            <a:pPr lvl="0" indent="0">
              <a:buNone/>
            </a:pPr>
            <a:r>
              <a:rPr>
                <a:latin typeface="Courier"/>
              </a:rPr>
              <a:t>before </a:t>
            </a:r>
            <a:r>
              <a:rPr>
                <a:solidFill>
                  <a:srgbClr val="007020"/>
                </a:solidFill>
                <a:latin typeface="Courier"/>
              </a:rPr>
              <a:t>&lt;-</a:t>
            </a:r>
            <a:r>
              <a:rPr>
                <a:latin typeface="Courier"/>
              </a:rPr>
              <a:t> </a:t>
            </a:r>
            <a:r>
              <a:rPr>
                <a:solidFill>
                  <a:srgbClr val="06287E"/>
                </a:solidFill>
                <a:latin typeface="Courier"/>
              </a:rPr>
              <a:t>nrow</a:t>
            </a:r>
            <a:r>
              <a:rPr>
                <a:latin typeface="Courier"/>
              </a:rPr>
              <a:t>(attendance)</a:t>
            </a:r>
            <a:br/>
            <a:r>
              <a:rPr>
                <a:latin typeface="Courier"/>
              </a:rPr>
              <a:t>joined </a:t>
            </a:r>
            <a:r>
              <a:rPr>
                <a:solidFill>
                  <a:srgbClr val="007020"/>
                </a:solidFill>
                <a:latin typeface="Courier"/>
              </a:rPr>
              <a:t>&lt;-</a:t>
            </a:r>
            <a:r>
              <a:rPr>
                <a:latin typeface="Courier"/>
              </a:rPr>
              <a:t> attendance </a:t>
            </a:r>
            <a:r>
              <a:rPr>
                <a:solidFill>
                  <a:srgbClr val="4070A0"/>
                </a:solidFill>
                <a:latin typeface="Courier"/>
              </a:rPr>
              <a:t>|&gt;</a:t>
            </a: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r>
              <a:rPr>
                <a:solidFill>
                  <a:srgbClr val="06287E"/>
                </a:solidFill>
                <a:latin typeface="Courier"/>
              </a:rPr>
              <a:t>stopifnot</a:t>
            </a:r>
            <a:r>
              <a:rPr>
                <a:latin typeface="Courier"/>
              </a:rPr>
              <a:t>(</a:t>
            </a:r>
            <a:r>
              <a:rPr>
                <a:solidFill>
                  <a:srgbClr val="06287E"/>
                </a:solidFill>
                <a:latin typeface="Courier"/>
              </a:rPr>
              <a:t>nrow</a:t>
            </a:r>
            <a:r>
              <a:rPr>
                <a:latin typeface="Courier"/>
              </a:rPr>
              <a:t>(joined) </a:t>
            </a:r>
            <a:r>
              <a:rPr>
                <a:solidFill>
                  <a:srgbClr val="4070A0"/>
                </a:solidFill>
                <a:latin typeface="Courier"/>
              </a:rPr>
              <a:t>==</a:t>
            </a:r>
            <a:r>
              <a:rPr>
                <a:latin typeface="Courier"/>
              </a:rPr>
              <a:t> before)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lignes d’un côté et pas de l’autre — En Python</a:t>
            </a:r>
          </a:p>
        </p:txBody>
      </p:sp>
      <p:sp>
        <p:nvSpPr>
          <p:cNvPr id="3" name="Content Placeholder 2"/>
          <p:cNvSpPr>
            <a:spLocks noGrp="1"/>
          </p:cNvSpPr>
          <p:nvPr>
            <p:ph idx="1"/>
          </p:nvPr>
        </p:nvSpPr>
        <p:spPr/>
        <p:txBody>
          <a:bodyPr/>
          <a:lstStyle/>
          <a:p>
            <a:pPr lvl="0" indent="0">
              <a:buNone/>
            </a:pPr>
            <a:r>
              <a:rPr>
                <a:latin typeface="Courier"/>
              </a:rPr>
              <a:t>left_only </a:t>
            </a:r>
            <a:r>
              <a:rPr>
                <a:solidFill>
                  <a:srgbClr val="666666"/>
                </a:solidFill>
                <a:latin typeface="Courier"/>
              </a:rPr>
              <a:t>=</a:t>
            </a:r>
            <a:r>
              <a:rPr>
                <a:latin typeface="Courier"/>
              </a:rPr>
              <a:t> </a:t>
            </a:r>
            <a:r>
              <a:rPr>
                <a:solidFill>
                  <a:srgbClr val="008000"/>
                </a:solidFill>
                <a:latin typeface="Courier"/>
              </a:rPr>
              <a:t>set</a:t>
            </a:r>
            <a:r>
              <a:rPr>
                <a:latin typeface="Courier"/>
              </a:rPr>
              <a:t>(attendance[</a:t>
            </a:r>
            <a:r>
              <a:rPr>
                <a:solidFill>
                  <a:srgbClr val="4070A0"/>
                </a:solidFill>
                <a:latin typeface="Courier"/>
              </a:rPr>
              <a:t>"student_id"</a:t>
            </a:r>
            <a:r>
              <a:rPr>
                <a:latin typeface="Courier"/>
              </a:rPr>
              <a:t>]) </a:t>
            </a:r>
            <a:r>
              <a:rPr>
                <a:solidFill>
                  <a:srgbClr val="666666"/>
                </a:solidFill>
                <a:latin typeface="Courier"/>
              </a:rPr>
              <a:t>-</a:t>
            </a:r>
            <a:r>
              <a:rPr>
                <a:latin typeface="Courier"/>
              </a:rPr>
              <a:t> </a:t>
            </a:r>
            <a:r>
              <a:rPr>
                <a:solidFill>
                  <a:srgbClr val="008000"/>
                </a:solidFill>
                <a:latin typeface="Courier"/>
              </a:rPr>
              <a:t>set</a:t>
            </a:r>
            <a:r>
              <a:rPr>
                <a:latin typeface="Courier"/>
              </a:rPr>
              <a:t>(roster[</a:t>
            </a:r>
            <a:r>
              <a:rPr>
                <a:solidFill>
                  <a:srgbClr val="4070A0"/>
                </a:solidFill>
                <a:latin typeface="Courier"/>
              </a:rPr>
              <a:t>"student_id"</a:t>
            </a:r>
            <a:r>
              <a:rPr>
                <a:latin typeface="Courier"/>
              </a:rPr>
              <a:t>])</a:t>
            </a:r>
            <a:br/>
            <a:r>
              <a:rPr>
                <a:latin typeface="Courier"/>
              </a:rPr>
              <a:t>right_only </a:t>
            </a:r>
            <a:r>
              <a:rPr>
                <a:solidFill>
                  <a:srgbClr val="666666"/>
                </a:solidFill>
                <a:latin typeface="Courier"/>
              </a:rPr>
              <a:t>=</a:t>
            </a:r>
            <a:r>
              <a:rPr>
                <a:latin typeface="Courier"/>
              </a:rPr>
              <a:t> </a:t>
            </a:r>
            <a:r>
              <a:rPr>
                <a:solidFill>
                  <a:srgbClr val="008000"/>
                </a:solidFill>
                <a:latin typeface="Courier"/>
              </a:rPr>
              <a:t>set</a:t>
            </a:r>
            <a:r>
              <a:rPr>
                <a:latin typeface="Courier"/>
              </a:rPr>
              <a:t>(roster[</a:t>
            </a:r>
            <a:r>
              <a:rPr>
                <a:solidFill>
                  <a:srgbClr val="4070A0"/>
                </a:solidFill>
                <a:latin typeface="Courier"/>
              </a:rPr>
              <a:t>"student_id"</a:t>
            </a:r>
            <a:r>
              <a:rPr>
                <a:latin typeface="Courier"/>
              </a:rPr>
              <a:t>]) </a:t>
            </a:r>
            <a:r>
              <a:rPr>
                <a:solidFill>
                  <a:srgbClr val="666666"/>
                </a:solidFill>
                <a:latin typeface="Courier"/>
              </a:rPr>
              <a:t>-</a:t>
            </a:r>
            <a:r>
              <a:rPr>
                <a:latin typeface="Courier"/>
              </a:rPr>
              <a:t> </a:t>
            </a:r>
            <a:r>
              <a:rPr>
                <a:solidFill>
                  <a:srgbClr val="008000"/>
                </a:solidFill>
                <a:latin typeface="Courier"/>
              </a:rPr>
              <a:t>set</a:t>
            </a:r>
            <a:r>
              <a:rPr>
                <a:latin typeface="Courier"/>
              </a:rPr>
              <a:t>(attendance[</a:t>
            </a:r>
            <a:r>
              <a:rPr>
                <a:solidFill>
                  <a:srgbClr val="4070A0"/>
                </a:solidFill>
                <a:latin typeface="Courier"/>
              </a:rPr>
              <a:t>"student_id"</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(left_only)</a:t>
            </a:r>
            <a:r>
              <a:rPr>
                <a:solidFill>
                  <a:srgbClr val="4070A0"/>
                </a:solidFill>
                <a:latin typeface="Courier"/>
              </a:rPr>
              <a:t>}</a:t>
            </a:r>
            <a:r>
              <a:rPr>
                <a:solidFill>
                  <a:srgbClr val="BB6688"/>
                </a:solidFill>
                <a:latin typeface="Courier"/>
              </a:rPr>
              <a:t> students with attendance and no roster row"</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(right_only)</a:t>
            </a:r>
            <a:r>
              <a:rPr>
                <a:solidFill>
                  <a:srgbClr val="4070A0"/>
                </a:solidFill>
                <a:latin typeface="Courier"/>
              </a:rPr>
              <a:t>}</a:t>
            </a:r>
            <a:r>
              <a:rPr>
                <a:solidFill>
                  <a:srgbClr val="BB6688"/>
                </a:solidFill>
                <a:latin typeface="Courier"/>
              </a:rPr>
              <a:t> students on the roster with no attendance"</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lignes d’un côté et pas de l’autre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setdiff</a:t>
            </a:r>
            <a:r>
              <a:rPr>
                <a:latin typeface="Courier"/>
              </a:rPr>
              <a:t>(attendance</a:t>
            </a:r>
            <a:r>
              <a:rPr>
                <a:solidFill>
                  <a:srgbClr val="4070A0"/>
                </a:solidFill>
                <a:latin typeface="Courier"/>
              </a:rPr>
              <a:t>$</a:t>
            </a:r>
            <a:r>
              <a:rPr>
                <a:latin typeface="Courier"/>
              </a:rPr>
              <a:t>student_id, roster</a:t>
            </a:r>
            <a:r>
              <a:rPr>
                <a:solidFill>
                  <a:srgbClr val="4070A0"/>
                </a:solidFill>
                <a:latin typeface="Courier"/>
              </a:rPr>
              <a:t>$</a:t>
            </a:r>
            <a:r>
              <a:rPr>
                <a:latin typeface="Courier"/>
              </a:rPr>
              <a:t>student_id) </a:t>
            </a:r>
            <a:r>
              <a:rPr>
                <a:solidFill>
                  <a:srgbClr val="4070A0"/>
                </a:solidFill>
                <a:latin typeface="Courier"/>
              </a:rPr>
              <a:t>|&gt;</a:t>
            </a:r>
            <a:r>
              <a:rPr>
                <a:latin typeface="Courier"/>
              </a:rPr>
              <a:t> </a:t>
            </a:r>
            <a:r>
              <a:rPr>
                <a:solidFill>
                  <a:srgbClr val="06287E"/>
                </a:solidFill>
                <a:latin typeface="Courier"/>
              </a:rPr>
              <a:t>length</a:t>
            </a:r>
            <a:r>
              <a:rPr>
                <a:latin typeface="Courier"/>
              </a:rPr>
              <a:t>()</a:t>
            </a:r>
            <a:br/>
            <a:r>
              <a:rPr>
                <a:solidFill>
                  <a:srgbClr val="06287E"/>
                </a:solidFill>
                <a:latin typeface="Courier"/>
              </a:rPr>
              <a:t>setdiff</a:t>
            </a:r>
            <a:r>
              <a:rPr>
                <a:latin typeface="Courier"/>
              </a:rPr>
              <a:t>(roster</a:t>
            </a:r>
            <a:r>
              <a:rPr>
                <a:solidFill>
                  <a:srgbClr val="4070A0"/>
                </a:solidFill>
                <a:latin typeface="Courier"/>
              </a:rPr>
              <a:t>$</a:t>
            </a:r>
            <a:r>
              <a:rPr>
                <a:latin typeface="Courier"/>
              </a:rPr>
              <a:t>student_id, attendance</a:t>
            </a:r>
            <a:r>
              <a:rPr>
                <a:solidFill>
                  <a:srgbClr val="4070A0"/>
                </a:solidFill>
                <a:latin typeface="Courier"/>
              </a:rPr>
              <a:t>$</a:t>
            </a:r>
            <a:r>
              <a:rPr>
                <a:latin typeface="Courier"/>
              </a:rPr>
              <a:t>student_id) </a:t>
            </a:r>
            <a:r>
              <a:rPr>
                <a:solidFill>
                  <a:srgbClr val="4070A0"/>
                </a:solidFill>
                <a:latin typeface="Courier"/>
              </a:rPr>
              <a:t>|&gt;</a:t>
            </a:r>
            <a:r>
              <a:rPr>
                <a:latin typeface="Courier"/>
              </a:rPr>
              <a:t> </a:t>
            </a:r>
            <a:r>
              <a:rPr>
                <a:solidFill>
                  <a:srgbClr val="06287E"/>
                </a:solidFill>
                <a:latin typeface="Courier"/>
              </a:rPr>
              <a:t>length</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lignes d’un côté et pas de l’autre</a:t>
            </a:r>
          </a:p>
        </p:txBody>
      </p:sp>
      <p:sp>
        <p:nvSpPr>
          <p:cNvPr id="3" name="Content Placeholder 2"/>
          <p:cNvSpPr>
            <a:spLocks noGrp="1"/>
          </p:cNvSpPr>
          <p:nvPr>
            <p:ph idx="1"/>
          </p:nvPr>
        </p:nvSpPr>
        <p:spPr/>
        <p:txBody>
          <a:bodyPr/>
          <a:lstStyle/>
          <a:p>
            <a:pPr lvl="0"/>
            <a:r>
              <a:rPr b="1"/>
              <a:t>De la présence sans ligne de liste</a:t>
            </a:r>
            <a:r>
              <a:rPr/>
              <a:t> — un élève marqué présent sans être inscrit. Soit la liste est incomplète, soit…</a:t>
            </a:r>
          </a:p>
          <a:p>
            <a:pPr lvl="0"/>
            <a:r>
              <a:rPr b="1"/>
              <a:t>Des lignes de liste sans aucune présence</a:t>
            </a:r>
            <a:r>
              <a:rPr/>
              <a:t> — des élèves inscrits jamais marqués, dans un sens ni dans l’autre. Dans…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colonnes qui n’étaient pas faites pour être des clés</a:t>
            </a:r>
          </a:p>
        </p:txBody>
      </p:sp>
      <p:sp>
        <p:nvSpPr>
          <p:cNvPr id="3" name="Content Placeholder 2"/>
          <p:cNvSpPr>
            <a:spLocks noGrp="1"/>
          </p:cNvSpPr>
          <p:nvPr>
            <p:ph idx="1"/>
          </p:nvPr>
        </p:nvSpPr>
        <p:spPr/>
        <p:txBody>
          <a:bodyPr/>
          <a:lstStyle/>
          <a:p>
            <a:pPr lvl="0"/>
            <a:r>
              <a:rPr b="1"/>
              <a:t>Les doublons créent de fausses fusions.</a:t>
            </a:r>
            <a:r>
              <a:rPr/>
              <a:t> Deux ménages dont le chef s’appelle Jean Baptiste deviennent un seul ménage.</a:t>
            </a:r>
          </a:p>
          <a:p>
            <a:pPr lvl="0"/>
            <a:r>
              <a:rPr b="1"/>
              <a:t>Les variantes créent de fausses scissions.</a:t>
            </a:r>
            <a:r>
              <a:rPr/>
              <a:t> </a:t>
            </a:r>
            <a:r>
              <a:rPr>
                <a:latin typeface="Courier"/>
              </a:rPr>
              <a:t>Jean Baptiste</a:t>
            </a:r>
            <a:r>
              <a:rPr/>
              <a:t>, </a:t>
            </a:r>
            <a:r>
              <a:rPr>
                <a:latin typeface="Courier"/>
              </a:rPr>
              <a:t>JEAN BAPTISTE</a:t>
            </a:r>
            <a:r>
              <a:rPr/>
              <a:t> et </a:t>
            </a:r>
            <a:r>
              <a:rPr>
                <a:latin typeface="Courier"/>
              </a:rPr>
              <a:t>Jean  Baptiste</a:t>
            </a:r>
            <a:r>
              <a:rPr/>
              <a:t> en deviennent trois.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Affirmez, ne regardez pas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assert_key(df, columns, name):</a:t>
            </a:r>
            <a:br/>
            <a:r>
              <a:rPr>
                <a:latin typeface="Courier"/>
              </a:rPr>
              <a:t>    duplicated </a:t>
            </a:r>
            <a:r>
              <a:rPr>
                <a:solidFill>
                  <a:srgbClr val="666666"/>
                </a:solidFill>
                <a:latin typeface="Courier"/>
              </a:rPr>
              <a:t>=</a:t>
            </a:r>
            <a:r>
              <a:rPr>
                <a:latin typeface="Courier"/>
              </a:rPr>
              <a:t> df.duplicated(subset</a:t>
            </a:r>
            <a:r>
              <a:rPr>
                <a:solidFill>
                  <a:srgbClr val="666666"/>
                </a:solidFill>
                <a:latin typeface="Courier"/>
              </a:rPr>
              <a:t>=</a:t>
            </a:r>
            <a:r>
              <a:rPr>
                <a:latin typeface="Courier"/>
              </a:rPr>
              <a:t>columns, keep</a:t>
            </a:r>
            <a:r>
              <a:rPr>
                <a:solidFill>
                  <a:srgbClr val="666666"/>
                </a:solidFill>
                <a:latin typeface="Courier"/>
              </a:rPr>
              <a:t>=</a:t>
            </a:r>
            <a:r>
              <a:rPr>
                <a:solidFill>
                  <a:srgbClr val="19177C"/>
                </a:solidFill>
                <a:latin typeface="Courier"/>
              </a:rPr>
              <a:t>False</a:t>
            </a:r>
            <a:r>
              <a:rPr>
                <a:latin typeface="Courier"/>
              </a:rPr>
              <a:t>)</a:t>
            </a:r>
            <a:br/>
            <a:r>
              <a:rPr>
                <a:latin typeface="Courier"/>
              </a:rPr>
              <a:t>    </a:t>
            </a:r>
            <a:r>
              <a:rPr b="1">
                <a:solidFill>
                  <a:srgbClr val="007020"/>
                </a:solidFill>
                <a:latin typeface="Courier"/>
              </a:rPr>
              <a:t>if</a:t>
            </a:r>
            <a:r>
              <a:rPr>
                <a:latin typeface="Courier"/>
              </a:rPr>
              <a:t> duplicated.</a:t>
            </a:r>
            <a:r>
              <a:rPr>
                <a:solidFill>
                  <a:srgbClr val="008000"/>
                </a:solidFill>
                <a:latin typeface="Courier"/>
              </a:rPr>
              <a:t>any</a:t>
            </a:r>
            <a:r>
              <a:rPr>
                <a:latin typeface="Courier"/>
              </a:rPr>
              <a:t>():</a:t>
            </a:r>
            <a:br/>
            <a:r>
              <a:rPr>
                <a:latin typeface="Courier"/>
              </a:rPr>
              <a:t>        offenders </a:t>
            </a:r>
            <a:r>
              <a:rPr>
                <a:solidFill>
                  <a:srgbClr val="666666"/>
                </a:solidFill>
                <a:latin typeface="Courier"/>
              </a:rPr>
              <a:t>=</a:t>
            </a:r>
            <a:r>
              <a:rPr>
                <a:latin typeface="Courier"/>
              </a:rPr>
              <a:t> df.loc[duplicated, columns].drop_duplicates()</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br/>
            <a:r>
              <a:rPr>
                <a:latin typeface="Courier"/>
              </a:rPr>
              <a:t>            </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duplicated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rows violate the key </a:t>
            </a:r>
            <a:r>
              <a:rPr>
                <a:solidFill>
                  <a:srgbClr val="4070A0"/>
                </a:solidFill>
                <a:latin typeface="Courier"/>
              </a:rPr>
              <a:t>{</a:t>
            </a:r>
            <a:r>
              <a:rPr>
                <a:latin typeface="Courier"/>
              </a:rPr>
              <a:t>columns</a:t>
            </a:r>
            <a:r>
              <a:rPr>
                <a:solidFill>
                  <a:srgbClr val="4070A0"/>
                </a:solidFill>
                <a:latin typeface="Courier"/>
              </a:rPr>
              <a:t>}\n</a:t>
            </a:r>
            <a:r>
              <a:rPr>
                <a:solidFill>
                  <a:srgbClr val="BB6688"/>
                </a:solidFill>
                <a:latin typeface="Courier"/>
              </a:rPr>
              <a:t>"</a:t>
            </a:r>
            <a:br/>
            <a:r>
              <a:rPr>
                <a:latin typeface="Courier"/>
              </a:rPr>
              <a:t>            </a:t>
            </a:r>
            <a:r>
              <a:rPr>
                <a:solidFill>
                  <a:srgbClr val="BB6688"/>
                </a:solidFill>
                <a:latin typeface="Courier"/>
              </a:rPr>
              <a:t>f"</a:t>
            </a:r>
            <a:r>
              <a:rPr>
                <a:solidFill>
                  <a:srgbClr val="4070A0"/>
                </a:solidFill>
                <a:latin typeface="Courier"/>
              </a:rPr>
              <a:t>{</a:t>
            </a:r>
            <a:r>
              <a:rPr>
                <a:latin typeface="Courier"/>
              </a:rPr>
              <a:t>offenders</a:t>
            </a:r>
            <a:r>
              <a:rPr>
                <a:solidFill>
                  <a:srgbClr val="4070A0"/>
                </a:solidFill>
                <a:latin typeface="Courier"/>
              </a:rPr>
              <a:t>.</a:t>
            </a:r>
            <a:r>
              <a:rPr>
                <a:latin typeface="Courier"/>
              </a:rPr>
              <a:t>head(</a:t>
            </a:r>
            <a:r>
              <a:rPr>
                <a:solidFill>
                  <a:srgbClr val="40A070"/>
                </a:solidFill>
                <a:latin typeface="Courier"/>
              </a:rPr>
              <a:t>10</a:t>
            </a:r>
            <a:r>
              <a:rPr>
                <a:latin typeface="Courier"/>
              </a:rPr>
              <a:t>)</a:t>
            </a:r>
            <a:r>
              <a:rPr>
                <a:solidFill>
                  <a:srgbClr val="4070A0"/>
                </a:solidFill>
                <a:latin typeface="Courier"/>
              </a:rPr>
              <a:t>}</a:t>
            </a:r>
            <a:r>
              <a:rPr>
                <a:solidFill>
                  <a:srgbClr val="BB6688"/>
                </a:solidFill>
                <a:latin typeface="Courier"/>
              </a:rPr>
              <a:t>"</a:t>
            </a:r>
            <a:br/>
            <a:r>
              <a:rPr>
                <a:latin typeface="Courier"/>
              </a:rPr>
              <a:t>        )</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Affirmez, ne regardez pas — En R</a:t>
            </a:r>
          </a:p>
        </p:txBody>
      </p:sp>
      <p:sp>
        <p:nvSpPr>
          <p:cNvPr id="3" name="Content Placeholder 2"/>
          <p:cNvSpPr>
            <a:spLocks noGrp="1"/>
          </p:cNvSpPr>
          <p:nvPr>
            <p:ph idx="1"/>
          </p:nvPr>
        </p:nvSpPr>
        <p:spPr/>
        <p:txBody>
          <a:bodyPr/>
          <a:lstStyle/>
          <a:p>
            <a:pPr lvl="0" indent="0">
              <a:buNone/>
            </a:pPr>
            <a:r>
              <a:rPr>
                <a:latin typeface="Courier"/>
              </a:rPr>
              <a:t>assert_key </a:t>
            </a:r>
            <a:r>
              <a:rPr>
                <a:solidFill>
                  <a:srgbClr val="007020"/>
                </a:solidFill>
                <a:latin typeface="Courier"/>
              </a:rPr>
              <a:t>&lt;-</a:t>
            </a:r>
            <a:r>
              <a:rPr>
                <a:latin typeface="Courier"/>
              </a:rPr>
              <a:t> </a:t>
            </a:r>
            <a:r>
              <a:rPr b="1">
                <a:solidFill>
                  <a:srgbClr val="007020"/>
                </a:solidFill>
                <a:latin typeface="Courier"/>
              </a:rPr>
              <a:t>function</a:t>
            </a:r>
            <a:r>
              <a:rPr>
                <a:latin typeface="Courier"/>
              </a:rPr>
              <a:t>(df, columns, name) {</a:t>
            </a:r>
            <a:br/>
            <a:r>
              <a:rPr>
                <a:latin typeface="Courier"/>
              </a:rPr>
              <a:t>  dup </a:t>
            </a:r>
            <a:r>
              <a:rPr>
                <a:solidFill>
                  <a:srgbClr val="007020"/>
                </a:solidFill>
                <a:latin typeface="Courier"/>
              </a:rPr>
              <a:t>&lt;-</a:t>
            </a:r>
            <a:r>
              <a:rPr>
                <a:latin typeface="Courier"/>
              </a:rPr>
              <a:t> </a:t>
            </a:r>
            <a:r>
              <a:rPr>
                <a:solidFill>
                  <a:srgbClr val="06287E"/>
                </a:solidFill>
                <a:latin typeface="Courier"/>
              </a:rPr>
              <a:t>duplicated</a:t>
            </a:r>
            <a:r>
              <a:rPr>
                <a:latin typeface="Courier"/>
              </a:rPr>
              <a:t>(df[columns]) </a:t>
            </a:r>
            <a:r>
              <a:rPr>
                <a:solidFill>
                  <a:srgbClr val="4070A0"/>
                </a:solidFill>
                <a:latin typeface="Courier"/>
              </a:rPr>
              <a:t>|</a:t>
            </a:r>
            <a:r>
              <a:rPr>
                <a:latin typeface="Courier"/>
              </a:rPr>
              <a:t> </a:t>
            </a:r>
            <a:r>
              <a:rPr>
                <a:solidFill>
                  <a:srgbClr val="06287E"/>
                </a:solidFill>
                <a:latin typeface="Courier"/>
              </a:rPr>
              <a:t>duplicated</a:t>
            </a:r>
            <a:r>
              <a:rPr>
                <a:latin typeface="Courier"/>
              </a:rPr>
              <a:t>(df[columns], </a:t>
            </a:r>
            <a:r>
              <a:rPr>
                <a:solidFill>
                  <a:srgbClr val="7D9029"/>
                </a:solidFill>
                <a:latin typeface="Courier"/>
              </a:rPr>
              <a:t>fromLast =</a:t>
            </a:r>
            <a:r>
              <a:rPr>
                <a:latin typeface="Courier"/>
              </a:rPr>
              <a:t> </a:t>
            </a:r>
            <a:r>
              <a:rPr>
                <a:solidFill>
                  <a:srgbClr val="880000"/>
                </a:solidFill>
                <a:latin typeface="Courier"/>
              </a:rPr>
              <a:t>TRUE</a:t>
            </a:r>
            <a:r>
              <a:rPr>
                <a:latin typeface="Courier"/>
              </a:rPr>
              <a:t>)</a:t>
            </a:r>
            <a:br/>
            <a:r>
              <a:rPr>
                <a:latin typeface="Courier"/>
              </a:rPr>
              <a:t>  </a:t>
            </a:r>
            <a:r>
              <a:rPr b="1">
                <a:solidFill>
                  <a:srgbClr val="007020"/>
                </a:solidFill>
                <a:latin typeface="Courier"/>
              </a:rPr>
              <a:t>if</a:t>
            </a:r>
            <a:r>
              <a:rPr>
                <a:latin typeface="Courier"/>
              </a:rPr>
              <a:t> (</a:t>
            </a:r>
            <a:r>
              <a:rPr>
                <a:solidFill>
                  <a:srgbClr val="06287E"/>
                </a:solidFill>
                <a:latin typeface="Courier"/>
              </a:rPr>
              <a:t>any</a:t>
            </a:r>
            <a:r>
              <a:rPr>
                <a:latin typeface="Courier"/>
              </a:rPr>
              <a:t>(dup)) {</a:t>
            </a:r>
            <a:br/>
            <a:r>
              <a:rPr>
                <a:latin typeface="Courier"/>
              </a:rPr>
              <a:t>    </a:t>
            </a:r>
            <a:r>
              <a:rPr>
                <a:solidFill>
                  <a:srgbClr val="06287E"/>
                </a:solidFill>
                <a:latin typeface="Courier"/>
              </a:rPr>
              <a:t>stop</a:t>
            </a:r>
            <a:r>
              <a:rPr>
                <a:latin typeface="Courier"/>
              </a:rPr>
              <a:t>(</a:t>
            </a:r>
            <a:r>
              <a:rPr>
                <a:solidFill>
                  <a:srgbClr val="06287E"/>
                </a:solidFill>
                <a:latin typeface="Courier"/>
              </a:rPr>
              <a:t>sprintf</a:t>
            </a:r>
            <a:r>
              <a:rPr>
                <a:latin typeface="Courier"/>
              </a:rPr>
              <a:t>(</a:t>
            </a:r>
            <a:r>
              <a:rPr>
                <a:solidFill>
                  <a:srgbClr val="4070A0"/>
                </a:solidFill>
                <a:latin typeface="Courier"/>
              </a:rPr>
              <a:t>"%s: %d rows violate the key %s"</a:t>
            </a:r>
            <a:r>
              <a:rPr>
                <a:latin typeface="Courier"/>
              </a:rPr>
              <a:t>, name, </a:t>
            </a:r>
            <a:r>
              <a:rPr>
                <a:solidFill>
                  <a:srgbClr val="06287E"/>
                </a:solidFill>
                <a:latin typeface="Courier"/>
              </a:rPr>
              <a:t>sum</a:t>
            </a:r>
            <a:r>
              <a:rPr>
                <a:latin typeface="Courier"/>
              </a:rPr>
              <a:t>(dup),</a:t>
            </a:r>
            <a:br/>
            <a:r>
              <a:rPr>
                <a:latin typeface="Courier"/>
              </a:rPr>
              <a:t>                 </a:t>
            </a:r>
            <a:r>
              <a:rPr>
                <a:solidFill>
                  <a:srgbClr val="06287E"/>
                </a:solidFill>
                <a:latin typeface="Courier"/>
              </a:rPr>
              <a:t>paste</a:t>
            </a:r>
            <a:r>
              <a:rPr>
                <a:latin typeface="Courier"/>
              </a:rPr>
              <a:t>(columns, </a:t>
            </a:r>
            <a:r>
              <a:rPr>
                <a:solidFill>
                  <a:srgbClr val="7D9029"/>
                </a:solidFill>
                <a:latin typeface="Courier"/>
              </a:rPr>
              <a:t>collapse =</a:t>
            </a:r>
            <a:r>
              <a:rPr>
                <a:latin typeface="Courier"/>
              </a:rPr>
              <a:t> </a:t>
            </a:r>
            <a:r>
              <a:rPr>
                <a:solidFill>
                  <a:srgbClr val="4070A0"/>
                </a:solidFill>
                <a:latin typeface="Courier"/>
              </a:rPr>
              <a:t>" + "</a:t>
            </a:r>
            <a:r>
              <a:rPr>
                <a:latin typeface="Courier"/>
              </a:rPr>
              <a:t>)))</a:t>
            </a:r>
            <a:br/>
            <a:r>
              <a:rPr>
                <a:latin typeface="Courier"/>
              </a:rPr>
              <a:t>  }</a:t>
            </a:r>
            <a:br/>
            <a:r>
              <a:rPr>
                <a:latin typeface="Courier"/>
              </a:rPr>
              <a:t>  </a:t>
            </a:r>
            <a:r>
              <a:rPr>
                <a:solidFill>
                  <a:srgbClr val="06287E"/>
                </a:solidFill>
                <a:latin typeface="Courier"/>
              </a:rPr>
              <a:t>invisible</a:t>
            </a:r>
            <a:r>
              <a:rPr>
                <a:latin typeface="Courier"/>
              </a:rPr>
              <a:t>(df)</a:t>
            </a:r>
            <a:br/>
            <a:r>
              <a:rPr>
                <a:latin typeface="Courier"/>
              </a:rPr>
              <a: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Affirmez, ne regardez pas</a:t>
            </a:r>
          </a:p>
        </p:txBody>
      </p:sp>
      <p:sp>
        <p:nvSpPr>
          <p:cNvPr id="3" name="Content Placeholder 2"/>
          <p:cNvSpPr>
            <a:spLocks noGrp="1"/>
          </p:cNvSpPr>
          <p:nvPr>
            <p:ph idx="1"/>
          </p:nvPr>
        </p:nvSpPr>
        <p:spPr/>
        <p:txBody>
          <a:bodyPr/>
          <a:lstStyle/>
          <a:p>
            <a:pPr lvl="0" indent="0" marL="1270000">
              <a:buNone/>
            </a:pPr>
            <a:r>
              <a:rPr sz="2000"/>
              <a:t>Un contrôle exécuté une fois vous renseigne sur le fichier que vous aviez. Un contrôle exécuté à la lecture vous renseigne sur le fichier que vous avez.</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latin typeface="Courier"/>
              </a:rPr>
              <a:t>assert_key</a:t>
            </a:r>
            <a:r>
              <a:rPr/>
              <a:t> trouve les élèves enregistrés deux fois sous le </a:t>
            </a:r>
            <a:r>
              <a:rPr i="1"/>
              <a:t>même</a:t>
            </a:r>
            <a:r>
              <a:rPr/>
              <a:t> identifiant.</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https://data-analysis.cassion.dev/fr/cours/data-cleaning-and-validation/cleaning-03-keys-and-uniqueness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Prouvez la clé avant de joindre</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Toute jointure formule une hypothèse d’unicité que rien ne vérifie. La tester, voir deux lignes de liste dupliquées gonfler de 120 lignes une table de 70 245, et apprendre à affirmer le nombre de lignes plutôt qu’à le regarder.</vt:lpwstr>
  </property>
</Properties>
</file>