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slide" Target="slides/slide26.xml" /><Relationship Id="rId28" Type="http://schemas.openxmlformats.org/officeDocument/2006/relationships/notesMaster" Target="notesMasters/notesMaster1.xml" /><Relationship Id="rId30" Type="http://schemas.openxmlformats.org/officeDocument/2006/relationships/viewProps" Target="viewProps.xml" /><Relationship Id="rId29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32" Type="http://schemas.openxmlformats.org/officeDocument/2006/relationships/tableStyles" Target="tableStyles.xml" /><Relationship Id="rId31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4.xml.rels><?xml version="1.0" encoding="UTF-8"?>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5.xml.rels><?xml version="1.0" encoding="UTF-8"?>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6.xml.rels><?xml version="1.0" encoding="UTF-8"?>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7.xml.rels><?xml version="1.0" encoding="UTF-8"?>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8.xml.rels><?xml version="1.0" encoding="UTF-8"?>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9.xml.rels><?xml version="1.0" encoding="UTF-8"?>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?>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?>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?>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?>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?>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?>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?><Relationships xmlns="http://schemas.openxmlformats.org/package/2006/relationships"><Relationship Id="rId2" Type="http://schemas.openxmlformats.org/officeDocument/2006/relationships/slide" Target="../slides/slide23.xml" /><Relationship Id="rId1" Type="http://schemas.openxmlformats.org/officeDocument/2006/relationships/notesMaster" Target="../notesMasters/notesMaster1.xml" /></Relationships>
</file>

<file path=ppt/notesSlides/_rels/notesSlide17.xml.rels><?xml version="1.0" encoding="UTF-8"?><Relationships xmlns="http://schemas.openxmlformats.org/package/2006/relationships"><Relationship Id="rId2" Type="http://schemas.openxmlformats.org/officeDocument/2006/relationships/slide" Target="../slides/slide24.xml" /><Relationship Id="rId1" Type="http://schemas.openxmlformats.org/officeDocument/2006/relationships/notesMaster" Target="../notesMasters/notesMaster1.xml" /></Relationships>
</file>

<file path=ppt/notesSlides/_rels/notesSlide18.xml.rels><?xml version="1.0" encoding="UTF-8"?><Relationships xmlns="http://schemas.openxmlformats.org/package/2006/relationships"><Relationship Id="rId2" Type="http://schemas.openxmlformats.org/officeDocument/2006/relationships/slide" Target="../slides/slide25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Record linkage when nothing joins — blocking, normalisation, edit distance and a score. Twelve candidate pairs in the screening register, six of them real, and four manufactured by the missing ages from lesson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child screened in the morning, sent home, and brought back in the afternoon by a different carer is registered twice with two identifiers. So is a household visited by two enumerators on the same street. So is a beneficiary on three distribution lists under three spellings of the same name. None of these share a key. </a:t>
            </a:r>
            <a:r>
              <a:rPr>
                <a:latin typeface="Courier"/>
              </a:rPr>
              <a:t>duplicated()</a:t>
            </a:r>
            <a:r>
              <a:rPr/>
              <a:t> will never find them. And they matter: in a caseload figure they inflate the numerator, in a coverage figure they inflate the numerator and not the denominator, and in a beneficiary count they are the thing an audit is specifically looking for. Finding them is record linkage, and it is a different discipline from deduplication. Deduplication removes rows that are identical. Record linkage decides whether two rows that are </a:t>
            </a:r>
            <a:r>
              <a:rPr i="1"/>
              <a:t>not</a:t>
            </a:r>
            <a:r>
              <a:rPr/>
              <a:t> identical describe the same thing — and it can be wrong in both directions, which is why the output of this lesson is a list for a human to review rather than a cleaned table.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screening register has no name and no household. What it has is a combination that should be near-unique by accident: commune, date, age, sex and measurement.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</a:t>
            </a:fld>
            <a:endParaRPr lang="en-US"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Twelve groups come back. Six of them are the same child re-registered under a new identifier. Six of them are two different children who happen to match.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</a:t>
            </a:fld>
            <a:endParaRPr lang="en-US"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Four of the twelve are from Gros-Morne, in the week beginning 10 June, and every one of them has a missing age. That is the same week whose form was misconfigured — the missingness from lesson 2 arriving in a different lesson wearing a different hat. Here is why it happens. Grouping on a column that is missing makes every missing row match every other missing row on that column. The block collapses: instead of comparing children of the same age, you are comparing all children of unknown age. In a commune screening eighty-five children in a week, two boys with the same MUAC to the millimetre is not surprising at all. A blocking column with missing values manufactures matches. Either exclude missing rows from the block or block on something else — never let a hole count as an agreement.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</a:t>
            </a:fld>
            <a:endParaRPr lang="en-US"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Do that and eight candidates remain: the six real re-registrations and two genuine coincidences in Verrettes and Saint-Marc. Eight is a list a supervisor can check against the paper register in an afternoon. Twelve, four of them nonsense, is a list that teaches people to ignore the list.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9</a:t>
            </a:fld>
            <a:endParaRPr lang="en-US"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Comparing every row against every other row is quadratic. On 4,218 records that is 8.9 million pairs, which is slow but survivable. On a 300,000-record beneficiary registry it is 45 billion, which is not. Blocking means only comparing records that already agree on something cheap and reliable — the commune, the distribution site, the month, the first letter of the surname. You then do expensive comparisons inside each block only.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10</a:t>
            </a:fld>
            <a:endParaRPr lang="en-US"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trade is explicit: a block that is too coarse is slow, and a block that is too fine misses the pairs that disagree on the blocking column. Two spellings of a village name in different blocks will never be compared. That is why the blocking column should be the one you trust most, and why blocking on a free-text field is usually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12</a:t>
            </a:fld>
            <a:endParaRPr lang="en-US"/>
          </a:p>
        </p:txBody>
      </p:sp>
    </p:spTree>
  </p:cSld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For anything involving text, most of the work is done before any distance is computed.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13</a:t>
            </a:fld>
            <a:endParaRPr lang="en-US"/>
          </a:p>
        </p:txBody>
      </p:sp>
    </p:spTree>
  </p:cSld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Case, accents, double spaces and punctuation account for the large majority of “different” names in this sector’s data. Strip them and a surprising share of your fuzzy matching problem becomes exact matching. Strip accents for the comparison key only, never in the data you keep. </a:t>
            </a:r>
            <a:r>
              <a:rPr>
                <a:latin typeface="Courier"/>
              </a:rPr>
              <a:t>Étienne</a:t>
            </a:r>
            <a:r>
              <a:rPr/>
              <a:t> is the person’s name. </a:t>
            </a:r>
            <a:r>
              <a:rPr>
                <a:latin typeface="Courier"/>
              </a:rPr>
              <a:t>etienne</a:t>
            </a:r>
            <a:r>
              <a:rPr/>
              <a:t> is an index.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16</a:t>
            </a:fld>
            <a:endParaRPr lang="en-US"/>
          </a:p>
        </p:txBody>
      </p:sp>
    </p:spTree>
  </p:cSld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For what survives normalisation, compare with a string distance. Any of the standard ones will do; what matters is that you pick a threshold deliberately and say what it was.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17</a:t>
            </a:fld>
            <a:endParaRPr lang="en-US"/>
          </a:p>
        </p:txBody>
      </p:sp>
    </p:spTree>
  </p:cSld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>
                <a:latin typeface="Courier"/>
              </a:rPr>
              <a:t>token_sort_ratio</a:t>
            </a:r>
            <a:r>
              <a:rPr/>
              <a:t> and Jaro-Winkler are both reasonable defaults here for a reason worth knowing: names in this sector arrive with their parts reordered (</a:t>
            </a:r>
            <a:r>
              <a:rPr>
                <a:latin typeface="Courier"/>
              </a:rPr>
              <a:t>Pierre Jean Baptiste</a:t>
            </a:r>
            <a:r>
              <a:rPr/>
              <a:t> against </a:t>
            </a:r>
            <a:r>
              <a:rPr>
                <a:latin typeface="Courier"/>
              </a:rPr>
              <a:t>Jean Baptiste Pierre</a:t>
            </a:r>
            <a:r>
              <a:rPr/>
              <a:t>) and with a typo in the first few characters far less often than in the last few. The threshold is a precision-recall dial, not a setting. At 95 you get few pairs and miss real duplicates. At 80 you get many pairs, most of them wrong, and the reviewer stops reading. Tune it by taking a sample of fifty pairs at your proposed cut-off and checking how many are real. Write the number you chose and the hit rate you measured into the cleaning log.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18</a:t>
            </a:fld>
            <a:endParaRPr lang="en-US"/>
          </a:p>
        </p:txBody>
      </p:sp>
    </p:spTree>
  </p:cSld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One field is never enough. Compare a handful and combine them, so that a strong agreement on one field can offset a weak one on another.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19</a:t>
            </a:fld>
            <a:endParaRPr lang="en-US"/>
          </a:p>
        </p:txBody>
      </p:sp>
    </p:spTree>
  </p:cSld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weights are a judgement, and they should be visible rather than buried in a chain of </a:t>
            </a:r>
            <a:r>
              <a:rPr>
                <a:latin typeface="Courier"/>
              </a:rPr>
              <a:t>and</a:t>
            </a:r>
            <a:r>
              <a:rPr/>
              <a:t> conditions. A chained filter treats every criterion as absolute: one typo in the community name and the pair is gone. A score lets the evidence add up, which is how a human reviewer reasons about it anyway.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20</a:t>
            </a:fld>
            <a:endParaRPr lang="en-US"/>
          </a:p>
        </p:txBody>
      </p:sp>
    </p:spTree>
  </p:cSld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This is the part that separates a linkage that helps from one that causes an incident.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21</a:t>
            </a:fld>
            <a:endParaRPr lang="en-US"/>
          </a:p>
        </p:txBody>
      </p:sp>
    </p:spTree>
  </p:cSld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Three empty columns, and they are the point. The file goes to whoever holds the register, comes back with a decision on every row, and that returned file is what the cleaning script reads — not the score, and not a threshold applied automatically.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23</a:t>
            </a:fld>
            <a:endParaRPr lang="en-US"/>
          </a:p>
        </p:txBody>
      </p:sp>
    </p:spTree>
  </p:cSld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In beneficiary, protection and case management data, automatic merging is not a technical shortcut with a small error rate. It is a decision about a person, and the two failure modes are not symmetric. The asymmetry means the default is to under-merge. Flag, review, and let the person who holds the register decide. Where a merge does happen, keep both original identifiers in the merged record so it can be undone — a linkage table with </a:t>
            </a:r>
            <a:r>
              <a:rPr>
                <a:latin typeface="Courier"/>
              </a:rPr>
              <a:t>kept_id</a:t>
            </a:r>
            <a:r>
              <a:rPr/>
              <a:t>, </a:t>
            </a:r>
            <a:r>
              <a:rPr>
                <a:latin typeface="Courier"/>
              </a:rPr>
              <a:t>merged_id</a:t>
            </a:r>
            <a:r>
              <a:rPr/>
              <a:t>, </a:t>
            </a:r>
            <a:r>
              <a:rPr>
                <a:latin typeface="Courier"/>
              </a:rPr>
              <a:t>score</a:t>
            </a:r>
            <a:r>
              <a:rPr/>
              <a:t>, </a:t>
            </a:r>
            <a:r>
              <a:rPr>
                <a:latin typeface="Courier"/>
              </a:rPr>
              <a:t>reviewer</a:t>
            </a:r>
            <a:r>
              <a:rPr/>
              <a:t> and </a:t>
            </a:r>
            <a:r>
              <a:rPr>
                <a:latin typeface="Courier"/>
              </a:rPr>
              <a:t>date</a:t>
            </a:r>
            <a:r>
              <a:rPr/>
              <a:t> beside the data. None of this is caution for its own sake. The GBV information management principles that govern part of this sector’s data make the point directly: the harm from mishandling a record falls on the person in it, not on the analyst.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24</a:t>
            </a:fld>
            <a:endParaRPr lang="en-US"/>
          </a:p>
        </p:txBody>
      </p:sp>
    </p:spTree>
  </p:cSld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You now know which rows are the same thing and which columns identify them. The next unit turns to the values themselves — the measurements that cannot be true, the outcome codes that contradict their own measurement, and the sector thresholds that turn “that looks wrong” into a rule a script can apply.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25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9.xml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0.xml" 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1.xml" 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2.xml" 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3.xml" 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4.xml" 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5.xml" /></Relationships>
</file>

<file path=ppt/slides/_rels/slide2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6.xml" /></Relationships>
</file>

<file path=ppt/slides/_rels/slide2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7.xml" /></Relationships>
</file>

<file path=ppt/slides/_rels/slide2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8.xml" /></Relationships>
</file>

<file path=ppt/slides/_rels/slide2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data-analysis.cassion.dev/courses/data-cleaning-and-validation/cleaning-04-duplicates-without-a-key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pPr lvl="0" indent="0" marL="0">
              <a:buNone/>
            </a:pPr>
            <a:r>
              <a:rPr/>
              <a:t>The same person, twice, under two identifiers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2914650"/>
            <a:ext cx="6400800" cy="1314450"/>
          </a:xfrm>
        </p:spPr>
        <p:txBody>
          <a:bodyPr/>
          <a:lstStyle/>
          <a:p>
            <a:pPr lvl="0" indent="0" marL="0">
              <a:buNone/>
            </a:pPr>
            <a:r>
              <a:rPr/>
              <a:t>Record linkage when nothing joins — blocking, normalisation, edit distance and a score. Twelve candidate pairs in the screening register, six of them real, and four manufactured by the missing ages from lesson 2.</a:t>
            </a:r>
            <a:br/>
            <a:br/>
            <a:r>
              <a:rPr/>
              <a:t>Pierre Robentz Cassion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Lesson 4 of 8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this lesson covers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The duplicate with no key</a:t>
            </a:r>
          </a:p>
          <a:p>
            <a:pPr lvl="0"/>
            <a:r>
              <a:rPr/>
              <a:t>Start with the attributes that should not coincide</a:t>
            </a:r>
          </a:p>
          <a:p>
            <a:pPr lvl="0"/>
            <a:r>
              <a:rPr/>
              <a:t>Look at the false ones before the real ones</a:t>
            </a:r>
          </a:p>
          <a:p>
            <a:pPr lvl="0"/>
            <a:r>
              <a:rPr/>
              <a:t>Blocking, and why you cannot skip it</a:t>
            </a:r>
          </a:p>
          <a:p>
            <a:pPr lvl="0"/>
            <a:r>
              <a:rPr/>
              <a:t>Normalise before you compare</a:t>
            </a:r>
          </a:p>
          <a:p>
            <a:pPr lvl="0"/>
            <a:r>
              <a:rPr/>
              <a:t>Edit distance, and choosing a threshold</a:t>
            </a:r>
          </a:p>
          <a:p>
            <a:pPr lvl="0"/>
            <a:r>
              <a:rPr/>
              <a:t>Score several fields, do not chain filters</a:t>
            </a:r>
          </a:p>
          <a:p>
            <a:pPr lvl="0"/>
            <a:r>
              <a:rPr/>
              <a:t>The output is a review queue, not a clean table</a:t>
            </a:r>
          </a:p>
          <a:p>
            <a:pPr lvl="0"/>
            <a:r>
              <a:rPr/>
              <a:t>What you must not automate</a:t>
            </a:r>
          </a:p>
          <a:p>
            <a:pPr lvl="0"/>
            <a:r>
              <a:rPr/>
              <a:t>What comes next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duplicate with no key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A child screened in the morning, sent home, and brought back in the afternoon by a different carer is registered twice with two identifiers.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Start with the attributes that should not coincide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CANDIDATE_KEY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[</a:t>
            </a:r>
            <a:r>
              <a:rPr>
                <a:solidFill>
                  <a:srgbClr val="4070A0"/>
                </a:solidFill>
                <a:latin typeface="Courier"/>
              </a:rPr>
              <a:t>"commune"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"screening_date"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"age_months"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"sex"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"muac_mm"</a:t>
            </a:r>
            <a:r>
              <a:rPr>
                <a:latin typeface="Courier"/>
              </a:rPr>
              <a:t>]</a:t>
            </a:r>
            <a:br/>
            <a:br/>
            <a:r>
              <a:rPr>
                <a:latin typeface="Courier"/>
              </a:rPr>
              <a:t>candidates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(</a:t>
            </a:r>
            <a:br/>
            <a:r>
              <a:rPr>
                <a:latin typeface="Courier"/>
              </a:rPr>
              <a:t>    muac.groupby(CANDIDATE_KEY, dropna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19177C"/>
                </a:solidFill>
                <a:latin typeface="Courier"/>
              </a:rPr>
              <a:t>False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    .</a:t>
            </a:r>
            <a:r>
              <a:rPr>
                <a:solidFill>
                  <a:srgbClr val="008000"/>
                </a:solidFill>
                <a:latin typeface="Courier"/>
              </a:rPr>
              <a:t>filter</a:t>
            </a:r>
            <a:r>
              <a:rPr>
                <a:latin typeface="Courier"/>
              </a:rPr>
              <a:t>(</a:t>
            </a:r>
            <a:r>
              <a:rPr b="1">
                <a:solidFill>
                  <a:srgbClr val="007020"/>
                </a:solidFill>
                <a:latin typeface="Courier"/>
              </a:rPr>
              <a:t>lambda</a:t>
            </a:r>
            <a:r>
              <a:rPr>
                <a:latin typeface="Courier"/>
              </a:rPr>
              <a:t> g: g[</a:t>
            </a:r>
            <a:r>
              <a:rPr>
                <a:solidFill>
                  <a:srgbClr val="4070A0"/>
                </a:solidFill>
                <a:latin typeface="Courier"/>
              </a:rPr>
              <a:t>"child_id"</a:t>
            </a:r>
            <a:r>
              <a:rPr>
                <a:latin typeface="Courier"/>
              </a:rPr>
              <a:t>].nunique() </a:t>
            </a:r>
            <a:r>
              <a:rPr>
                <a:solidFill>
                  <a:srgbClr val="666666"/>
                </a:solidFill>
                <a:latin typeface="Courier"/>
              </a:rPr>
              <a:t>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    .sort_values(CANDIDATE_KEY)</a:t>
            </a:r>
            <a:br/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(candidates[[</a:t>
            </a:r>
            <a:r>
              <a:rPr>
                <a:solidFill>
                  <a:srgbClr val="4070A0"/>
                </a:solidFill>
                <a:latin typeface="Courier"/>
              </a:rPr>
              <a:t>"child_id"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+</a:t>
            </a:r>
            <a:r>
              <a:rPr>
                <a:latin typeface="Courier"/>
              </a:rPr>
              <a:t> CANDIDATE_KEY].to_string(index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19177C"/>
                </a:solidFill>
                <a:latin typeface="Courier"/>
              </a:rPr>
              <a:t>False</a:t>
            </a:r>
            <a:r>
              <a:rPr>
                <a:latin typeface="Courier"/>
              </a:rPr>
              <a:t>))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Start with the attributes that should not coincide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CANDIDATE_KEY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c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"commune"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"screening_date"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"age_months"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"sex"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"muac_mm"</a:t>
            </a:r>
            <a:r>
              <a:rPr>
                <a:latin typeface="Courier"/>
              </a:rPr>
              <a:t>)</a:t>
            </a:r>
            <a:br/>
            <a:br/>
            <a:r>
              <a:rPr>
                <a:latin typeface="Courier"/>
              </a:rPr>
              <a:t>candidates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muac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group_by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across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all_of</a:t>
            </a:r>
            <a:r>
              <a:rPr>
                <a:latin typeface="Courier"/>
              </a:rPr>
              <a:t>(CANDIDATE_KEY)))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filter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n_distinct</a:t>
            </a:r>
            <a:r>
              <a:rPr>
                <a:latin typeface="Courier"/>
              </a:rPr>
              <a:t>(child_id) </a:t>
            </a:r>
            <a:r>
              <a:rPr>
                <a:solidFill>
                  <a:srgbClr val="4070A0"/>
                </a:solidFill>
                <a:latin typeface="Courier"/>
              </a:rPr>
              <a:t>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ungroup</a:t>
            </a:r>
            <a:r>
              <a:rPr>
                <a:latin typeface="Courier"/>
              </a:rPr>
              <a:t>()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arrange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across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all_of</a:t>
            </a:r>
            <a:r>
              <a:rPr>
                <a:latin typeface="Courier"/>
              </a:rPr>
              <a:t>(CANDIDATE_KEY)))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Look at the false ones before the real ones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8229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Commune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Sex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MUAC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Identifiers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Desdunes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2024-01-20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36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f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134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CH03315, CH09241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Gros-Morne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2024-06-10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i="1"/>
                        <a:t>missing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f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131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CH00576, CH02413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Gros-Morne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2024-06-10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i="1"/>
                        <a:t>missing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m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CH01302, CH04050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Gros-Morne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2024-06-13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i="1"/>
                        <a:t>missing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m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-99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CH00519, CH00755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Gros-Morne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2024-06-14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i="1"/>
                        <a:t>missing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m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137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CH01558, CH02913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Verrettes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2024-11-09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26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f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127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CH02193, CH03129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Look at the false ones before the real ones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A blocking column with missing values manufactures matches — Either exclude missing rows from the block or block on…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Look at the false ones before the real ones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blocked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muac[muac[</a:t>
            </a:r>
            <a:r>
              <a:rPr>
                <a:solidFill>
                  <a:srgbClr val="4070A0"/>
                </a:solidFill>
                <a:latin typeface="Courier"/>
              </a:rPr>
              <a:t>"age_months"</a:t>
            </a:r>
            <a:r>
              <a:rPr>
                <a:latin typeface="Courier"/>
              </a:rPr>
              <a:t>].notna() </a:t>
            </a:r>
            <a:r>
              <a:rPr>
                <a:solidFill>
                  <a:srgbClr val="666666"/>
                </a:solidFill>
                <a:latin typeface="Courier"/>
              </a:rPr>
              <a:t>&amp;</a:t>
            </a:r>
            <a:r>
              <a:rPr>
                <a:latin typeface="Courier"/>
              </a:rPr>
              <a:t> muac[</a:t>
            </a:r>
            <a:r>
              <a:rPr>
                <a:solidFill>
                  <a:srgbClr val="4070A0"/>
                </a:solidFill>
                <a:latin typeface="Courier"/>
              </a:rPr>
              <a:t>"muac_mm"</a:t>
            </a:r>
            <a:r>
              <a:rPr>
                <a:latin typeface="Courier"/>
              </a:rPr>
              <a:t>].notna()]</a:t>
            </a:r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Look at the false ones before the real ones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blocked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muac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filter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!</a:t>
            </a:r>
            <a:r>
              <a:rPr>
                <a:solidFill>
                  <a:srgbClr val="06287E"/>
                </a:solidFill>
                <a:latin typeface="Courier"/>
              </a:rPr>
              <a:t>is.na</a:t>
            </a:r>
            <a:r>
              <a:rPr>
                <a:latin typeface="Courier"/>
              </a:rPr>
              <a:t>(age_months), </a:t>
            </a:r>
            <a:r>
              <a:rPr>
                <a:solidFill>
                  <a:srgbClr val="4070A0"/>
                </a:solidFill>
                <a:latin typeface="Courier"/>
              </a:rPr>
              <a:t>!</a:t>
            </a:r>
            <a:r>
              <a:rPr>
                <a:solidFill>
                  <a:srgbClr val="06287E"/>
                </a:solidFill>
                <a:latin typeface="Courier"/>
              </a:rPr>
              <a:t>is.na</a:t>
            </a:r>
            <a:r>
              <a:rPr>
                <a:latin typeface="Courier"/>
              </a:rPr>
              <a:t>(muac_mm))</a:t>
            </a:r>
          </a:p>
        </p:txBody>
      </p:sp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Blocking, and why you cannot skip 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Blocking — means only comparing records that already agree on something cheap and reliable — the commune, the…</a:t>
            </a:r>
          </a:p>
        </p:txBody>
      </p: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Blocking, and why you cannot skip it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blocks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blocked.groupby([</a:t>
            </a:r>
            <a:r>
              <a:rPr>
                <a:solidFill>
                  <a:srgbClr val="4070A0"/>
                </a:solidFill>
                <a:latin typeface="Courier"/>
              </a:rPr>
              <a:t>"commune"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"sex"</a:t>
            </a:r>
            <a:r>
              <a:rPr>
                <a:latin typeface="Courier"/>
              </a:rPr>
              <a:t>])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(g) </a:t>
            </a:r>
            <a:r>
              <a:rPr>
                <a:solidFill>
                  <a:srgbClr val="666666"/>
                </a:solidFill>
                <a:latin typeface="Courier"/>
              </a:rPr>
              <a:t>*</a:t>
            </a:r>
            <a:r>
              <a:rPr>
                <a:latin typeface="Courier"/>
              </a:rPr>
              <a:t> (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(g) </a:t>
            </a:r>
            <a:r>
              <a:rPr>
                <a:solidFill>
                  <a:srgbClr val="666666"/>
                </a:solidFill>
                <a:latin typeface="Courier"/>
              </a:rPr>
              <a:t>-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666666"/>
                </a:solidFill>
                <a:latin typeface="Courier"/>
              </a:rPr>
              <a:t>//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2</a:t>
            </a:r>
            <a:r>
              <a:rPr>
                <a:latin typeface="Courier"/>
              </a:rPr>
              <a:t> </a:t>
            </a:r>
            <a:r>
              <a:rPr b="1">
                <a:solidFill>
                  <a:srgbClr val="007020"/>
                </a:solidFill>
                <a:latin typeface="Courier"/>
              </a:rPr>
              <a:t>for</a:t>
            </a:r>
            <a:r>
              <a:rPr>
                <a:latin typeface="Courier"/>
              </a:rPr>
              <a:t> _, g </a:t>
            </a:r>
            <a:r>
              <a:rPr b="1">
                <a:solidFill>
                  <a:srgbClr val="007020"/>
                </a:solidFill>
                <a:latin typeface="Courier"/>
              </a:rPr>
              <a:t>in</a:t>
            </a:r>
            <a:r>
              <a:rPr>
                <a:latin typeface="Courier"/>
              </a:rPr>
              <a:t> blocks), </a:t>
            </a:r>
            <a:r>
              <a:rPr>
                <a:solidFill>
                  <a:srgbClr val="4070A0"/>
                </a:solidFill>
                <a:latin typeface="Courier"/>
              </a:rPr>
              <a:t>"pairs to compare"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Blocking, and why you cannot skip it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blocked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count</a:t>
            </a:r>
            <a:r>
              <a:rPr>
                <a:latin typeface="Courier"/>
              </a:rPr>
              <a:t>(commune, sex)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pairs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(n </a:t>
            </a:r>
            <a:r>
              <a:rPr>
                <a:solidFill>
                  <a:srgbClr val="4070A0"/>
                </a:solidFill>
                <a:latin typeface="Courier"/>
              </a:rPr>
              <a:t>*</a:t>
            </a:r>
            <a:r>
              <a:rPr>
                <a:latin typeface="Courier"/>
              </a:rPr>
              <a:t> (n </a:t>
            </a:r>
            <a:r>
              <a:rPr>
                <a:solidFill>
                  <a:srgbClr val="4070A0"/>
                </a:solidFill>
                <a:latin typeface="Courier"/>
              </a:rPr>
              <a:t>-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4070A0"/>
                </a:solidFill>
                <a:latin typeface="Courier"/>
              </a:rPr>
              <a:t>/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2</a:t>
            </a:r>
            <a:r>
              <a:rPr>
                <a:latin typeface="Courier"/>
              </a:rPr>
              <a:t>))</a:t>
            </a:r>
          </a:p>
        </p:txBody>
      </p: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Normalise before you compare — In Python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b="1">
                <a:solidFill>
                  <a:srgbClr val="008000"/>
                </a:solidFill>
                <a:latin typeface="Courier"/>
              </a:rPr>
              <a:t>import</a:t>
            </a:r>
            <a:r>
              <a:rPr>
                <a:latin typeface="Courier"/>
              </a:rPr>
              <a:t> re</a:t>
            </a:r>
            <a:br/>
            <a:r>
              <a:rPr b="1">
                <a:solidFill>
                  <a:srgbClr val="008000"/>
                </a:solidFill>
                <a:latin typeface="Courier"/>
              </a:rPr>
              <a:t>import</a:t>
            </a:r>
            <a:r>
              <a:rPr>
                <a:latin typeface="Courier"/>
              </a:rPr>
              <a:t> unicodedata</a:t>
            </a:r>
            <a:br/>
            <a:br/>
            <a:br/>
            <a:r>
              <a:rPr b="1">
                <a:solidFill>
                  <a:srgbClr val="007020"/>
                </a:solidFill>
                <a:latin typeface="Courier"/>
              </a:rPr>
              <a:t>def</a:t>
            </a:r>
            <a:r>
              <a:rPr>
                <a:latin typeface="Courier"/>
              </a:rPr>
              <a:t> normalise(series):</a:t>
            </a:r>
            <a:br/>
            <a:r>
              <a:rPr>
                <a:latin typeface="Courier"/>
              </a:rPr>
              <a:t>    </a:t>
            </a:r>
            <a:r>
              <a:rPr b="1">
                <a:solidFill>
                  <a:srgbClr val="007020"/>
                </a:solidFill>
                <a:latin typeface="Courier"/>
              </a:rPr>
              <a:t>return</a:t>
            </a:r>
            <a:r>
              <a:rPr>
                <a:latin typeface="Courier"/>
              </a:rPr>
              <a:t> (</a:t>
            </a:r>
            <a:br/>
            <a:r>
              <a:rPr>
                <a:latin typeface="Courier"/>
              </a:rPr>
              <a:t>        series.fillna(</a:t>
            </a:r>
            <a:r>
              <a:rPr>
                <a:solidFill>
                  <a:srgbClr val="4070A0"/>
                </a:solidFill>
                <a:latin typeface="Courier"/>
              </a:rPr>
              <a:t>""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        .</a:t>
            </a:r>
            <a:r>
              <a:rPr>
                <a:solidFill>
                  <a:srgbClr val="008000"/>
                </a:solidFill>
                <a:latin typeface="Courier"/>
              </a:rPr>
              <a:t>str</a:t>
            </a:r>
            <a:r>
              <a:rPr>
                <a:latin typeface="Courier"/>
              </a:rPr>
              <a:t>.normalize(</a:t>
            </a:r>
            <a:r>
              <a:rPr>
                <a:solidFill>
                  <a:srgbClr val="4070A0"/>
                </a:solidFill>
                <a:latin typeface="Courier"/>
              </a:rPr>
              <a:t>"NFKD"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        .</a:t>
            </a:r>
            <a:r>
              <a:rPr>
                <a:solidFill>
                  <a:srgbClr val="008000"/>
                </a:solidFill>
                <a:latin typeface="Courier"/>
              </a:rPr>
              <a:t>str</a:t>
            </a:r>
            <a:r>
              <a:rPr>
                <a:latin typeface="Courier"/>
              </a:rPr>
              <a:t>.encode(</a:t>
            </a:r>
            <a:r>
              <a:rPr>
                <a:solidFill>
                  <a:srgbClr val="4070A0"/>
                </a:solidFill>
                <a:latin typeface="Courier"/>
              </a:rPr>
              <a:t>"ascii"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"ignore"</a:t>
            </a:r>
            <a:r>
              <a:rPr>
                <a:latin typeface="Courier"/>
              </a:rPr>
              <a:t>).</a:t>
            </a:r>
            <a:r>
              <a:rPr>
                <a:solidFill>
                  <a:srgbClr val="008000"/>
                </a:solidFill>
                <a:latin typeface="Courier"/>
              </a:rPr>
              <a:t>str</a:t>
            </a:r>
            <a:r>
              <a:rPr>
                <a:latin typeface="Courier"/>
              </a:rPr>
              <a:t>.decode(</a:t>
            </a:r>
            <a:r>
              <a:rPr>
                <a:solidFill>
                  <a:srgbClr val="4070A0"/>
                </a:solidFill>
                <a:latin typeface="Courier"/>
              </a:rPr>
              <a:t>"ascii"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        .</a:t>
            </a:r>
            <a:r>
              <a:rPr>
                <a:solidFill>
                  <a:srgbClr val="008000"/>
                </a:solidFill>
                <a:latin typeface="Courier"/>
              </a:rPr>
              <a:t>str</a:t>
            </a:r>
            <a:r>
              <a:rPr>
                <a:latin typeface="Courier"/>
              </a:rPr>
              <a:t>.lower()</a:t>
            </a:r>
            <a:br/>
            <a:r>
              <a:rPr>
                <a:latin typeface="Courier"/>
              </a:rPr>
              <a:t>        .</a:t>
            </a:r>
            <a:r>
              <a:rPr>
                <a:solidFill>
                  <a:srgbClr val="008000"/>
                </a:solidFill>
                <a:latin typeface="Courier"/>
              </a:rPr>
              <a:t>str</a:t>
            </a:r>
            <a:r>
              <a:rPr>
                <a:latin typeface="Courier"/>
              </a:rPr>
              <a:t>.replace(</a:t>
            </a:r>
            <a:r>
              <a:rPr>
                <a:solidFill>
                  <a:srgbClr val="4070A0"/>
                </a:solidFill>
                <a:latin typeface="Courier"/>
              </a:rPr>
              <a:t>r"</a:t>
            </a:r>
            <a:r>
              <a:rPr>
                <a:solidFill>
                  <a:srgbClr val="BC7A00"/>
                </a:solidFill>
                <a:latin typeface="Courier"/>
              </a:rPr>
              <a:t>[^a-z0-9 ]</a:t>
            </a:r>
            <a:r>
              <a:rPr>
                <a:solidFill>
                  <a:srgbClr val="4070A0"/>
                </a:solidFill>
                <a:latin typeface="Courier"/>
              </a:rPr>
              <a:t>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 "</a:t>
            </a:r>
            <a:r>
              <a:rPr>
                <a:latin typeface="Courier"/>
              </a:rPr>
              <a:t>, regex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19177C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        .</a:t>
            </a:r>
            <a:r>
              <a:rPr>
                <a:solidFill>
                  <a:srgbClr val="008000"/>
                </a:solidFill>
                <a:latin typeface="Courier"/>
              </a:rPr>
              <a:t>str</a:t>
            </a:r>
            <a:r>
              <a:rPr>
                <a:latin typeface="Courier"/>
              </a:rPr>
              <a:t>.replace(</a:t>
            </a:r>
            <a:r>
              <a:rPr>
                <a:solidFill>
                  <a:srgbClr val="4070A0"/>
                </a:solidFill>
                <a:latin typeface="Courier"/>
              </a:rPr>
              <a:t>r"</a:t>
            </a:r>
            <a:r>
              <a:rPr>
                <a:solidFill>
                  <a:srgbClr val="40A070"/>
                </a:solidFill>
                <a:latin typeface="Courier"/>
              </a:rPr>
              <a:t>\s</a:t>
            </a:r>
            <a:r>
              <a:rPr>
                <a:solidFill>
                  <a:srgbClr val="666666"/>
                </a:solidFill>
                <a:latin typeface="Courier"/>
              </a:rPr>
              <a:t>+</a:t>
            </a:r>
            <a:r>
              <a:rPr>
                <a:solidFill>
                  <a:srgbClr val="4070A0"/>
                </a:solidFill>
                <a:latin typeface="Courier"/>
              </a:rPr>
              <a:t>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 "</a:t>
            </a:r>
            <a:r>
              <a:rPr>
                <a:latin typeface="Courier"/>
              </a:rPr>
              <a:t>, regex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19177C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        .</a:t>
            </a:r>
            <a:r>
              <a:rPr>
                <a:solidFill>
                  <a:srgbClr val="008000"/>
                </a:solidFill>
                <a:latin typeface="Courier"/>
              </a:rPr>
              <a:t>str</a:t>
            </a:r>
            <a:r>
              <a:rPr>
                <a:latin typeface="Courier"/>
              </a:rPr>
              <a:t>.strip()</a:t>
            </a:r>
            <a:br/>
            <a:r>
              <a:rPr>
                <a:latin typeface="Courier"/>
              </a:rPr>
              <a:t>    )</a:t>
            </a:r>
            <a:br/>
          </a:p>
        </p:txBody>
      </p:sp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Normalise before you compare — In Python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households[</a:t>
            </a:r>
            <a:r>
              <a:rPr>
                <a:solidFill>
                  <a:srgbClr val="4070A0"/>
                </a:solidFill>
                <a:latin typeface="Courier"/>
              </a:rPr>
              <a:t>"head_key"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normalise(households[</a:t>
            </a:r>
            <a:r>
              <a:rPr>
                <a:solidFill>
                  <a:srgbClr val="4070A0"/>
                </a:solidFill>
                <a:latin typeface="Courier"/>
              </a:rPr>
              <a:t>"head_of_household"</a:t>
            </a:r>
            <a:r>
              <a:rPr>
                <a:latin typeface="Courier"/>
              </a:rPr>
              <a:t>])</a:t>
            </a:r>
          </a:p>
        </p:txBody>
      </p:sp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Normalise before you compare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normalise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</a:t>
            </a:r>
            <a:r>
              <a:rPr b="1">
                <a:solidFill>
                  <a:srgbClr val="007020"/>
                </a:solidFill>
                <a:latin typeface="Courier"/>
              </a:rPr>
              <a:t>function</a:t>
            </a:r>
            <a:r>
              <a:rPr>
                <a:latin typeface="Courier"/>
              </a:rPr>
              <a:t>(x) {</a:t>
            </a:r>
            <a:br/>
            <a:r>
              <a:rPr>
                <a:latin typeface="Courier"/>
              </a:rPr>
              <a:t>  x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  tidyr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replace_na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""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  stringi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stri_trans_general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"Latin-ASCII"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06287E"/>
                </a:solidFill>
                <a:latin typeface="Courier"/>
              </a:rPr>
              <a:t>tolower</a:t>
            </a:r>
            <a:r>
              <a:rPr>
                <a:latin typeface="Courier"/>
              </a:rPr>
              <a:t>()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  stringr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str_replace_all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"[^a-z0-9 ]"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 "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  stringr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str_squish</a:t>
            </a:r>
            <a:r>
              <a:rPr>
                <a:latin typeface="Courier"/>
              </a:rPr>
              <a:t>()</a:t>
            </a:r>
            <a:br/>
            <a:r>
              <a:rPr>
                <a:latin typeface="Courier"/>
              </a:rPr>
              <a:t>}</a:t>
            </a:r>
            <a:br/>
            <a:br/>
            <a:r>
              <a:rPr>
                <a:latin typeface="Courier"/>
              </a:rPr>
              <a:t>households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head_key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normalise</a:t>
            </a:r>
            <a:r>
              <a:rPr>
                <a:latin typeface="Courier"/>
              </a:rPr>
              <a:t>(households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head_of_household)</a:t>
            </a:r>
          </a:p>
        </p:txBody>
      </p:sp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Normalise before you compare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Strip accents for the comparison key only, never in the data you keep — </a:t>
            </a:r>
            <a:r>
              <a:rPr>
                <a:latin typeface="Courier"/>
              </a:rPr>
              <a:t>Étienne</a:t>
            </a:r>
            <a:r>
              <a:rPr/>
              <a:t> is the person’s name</a:t>
            </a:r>
          </a:p>
        </p:txBody>
      </p:sp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Edit distance, and choosing a threshold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b="1">
                <a:solidFill>
                  <a:srgbClr val="008000"/>
                </a:solidFill>
                <a:latin typeface="Courier"/>
              </a:rPr>
              <a:t>from</a:t>
            </a:r>
            <a:r>
              <a:rPr>
                <a:latin typeface="Courier"/>
              </a:rPr>
              <a:t> rapidfuzz </a:t>
            </a:r>
            <a:r>
              <a:rPr b="1">
                <a:solidFill>
                  <a:srgbClr val="008000"/>
                </a:solidFill>
                <a:latin typeface="Courier"/>
              </a:rPr>
              <a:t>import</a:t>
            </a:r>
            <a:r>
              <a:rPr>
                <a:latin typeface="Courier"/>
              </a:rPr>
              <a:t> fuzz, process</a:t>
            </a:r>
            <a:br/>
            <a:br/>
            <a:r>
              <a:rPr>
                <a:latin typeface="Courier"/>
              </a:rPr>
              <a:t>matches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process.extract(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4070A0"/>
                </a:solidFill>
                <a:latin typeface="Courier"/>
              </a:rPr>
              <a:t>"jean baptiste pierre"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households[</a:t>
            </a:r>
            <a:r>
              <a:rPr>
                <a:solidFill>
                  <a:srgbClr val="4070A0"/>
                </a:solidFill>
                <a:latin typeface="Courier"/>
              </a:rPr>
              <a:t>"head_key"</a:t>
            </a:r>
            <a:r>
              <a:rPr>
                <a:latin typeface="Courier"/>
              </a:rPr>
              <a:t>].tolist(),</a:t>
            </a:r>
            <a:br/>
            <a:r>
              <a:rPr>
                <a:latin typeface="Courier"/>
              </a:rPr>
              <a:t>    scorer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fuzz.token_sort_ratio,</a:t>
            </a:r>
            <a:br/>
            <a:r>
              <a:rPr>
                <a:latin typeface="Courier"/>
              </a:rPr>
              <a:t>    score_cutoff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A070"/>
                </a:solidFill>
                <a:latin typeface="Courier"/>
              </a:rPr>
              <a:t>88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limit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A070"/>
                </a:solidFill>
                <a:latin typeface="Courier"/>
              </a:rPr>
              <a:t>10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Edit distance, and choosing a threshold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scores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stringdist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stringsim</a:t>
            </a:r>
            <a:r>
              <a:rPr>
                <a:latin typeface="Courier"/>
              </a:rPr>
              <a:t>(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4070A0"/>
                </a:solidFill>
                <a:latin typeface="Courier"/>
              </a:rPr>
              <a:t>"jean baptiste pierre"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households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head_key,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7D9029"/>
                </a:solidFill>
                <a:latin typeface="Courier"/>
              </a:rPr>
              <a:t>method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"jw"</a:t>
            </a:r>
            <a:br/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6287E"/>
                </a:solidFill>
                <a:latin typeface="Courier"/>
              </a:rPr>
              <a:t>which</a:t>
            </a:r>
            <a:r>
              <a:rPr>
                <a:latin typeface="Courier"/>
              </a:rPr>
              <a:t>(scores </a:t>
            </a:r>
            <a:r>
              <a:rPr>
                <a:solidFill>
                  <a:srgbClr val="4070A0"/>
                </a:solidFill>
                <a:latin typeface="Courier"/>
              </a:rPr>
              <a:t>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0.88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Score several fields, do not chain filters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b="1">
                <a:solidFill>
                  <a:srgbClr val="007020"/>
                </a:solidFill>
                <a:latin typeface="Courier"/>
              </a:rPr>
              <a:t>def</a:t>
            </a:r>
            <a:r>
              <a:rPr>
                <a:latin typeface="Courier"/>
              </a:rPr>
              <a:t> pair_score(a, b):</a:t>
            </a:r>
            <a:br/>
            <a:r>
              <a:rPr>
                <a:latin typeface="Courier"/>
              </a:rPr>
              <a:t>    name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fuzz.token_sort_ratio(a[</a:t>
            </a:r>
            <a:r>
              <a:rPr>
                <a:solidFill>
                  <a:srgbClr val="4070A0"/>
                </a:solidFill>
                <a:latin typeface="Courier"/>
              </a:rPr>
              <a:t>"head_key"</a:t>
            </a:r>
            <a:r>
              <a:rPr>
                <a:latin typeface="Courier"/>
              </a:rPr>
              <a:t>], b[</a:t>
            </a:r>
            <a:r>
              <a:rPr>
                <a:solidFill>
                  <a:srgbClr val="4070A0"/>
                </a:solidFill>
                <a:latin typeface="Courier"/>
              </a:rPr>
              <a:t>"head_key"</a:t>
            </a:r>
            <a:r>
              <a:rPr>
                <a:latin typeface="Courier"/>
              </a:rPr>
              <a:t>])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100</a:t>
            </a:r>
            <a:br/>
            <a:r>
              <a:rPr>
                <a:latin typeface="Courier"/>
              </a:rPr>
              <a:t>    same_site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1.0</a:t>
            </a:r>
            <a:r>
              <a:rPr>
                <a:latin typeface="Courier"/>
              </a:rPr>
              <a:t> </a:t>
            </a:r>
            <a:r>
              <a:rPr b="1">
                <a:solidFill>
                  <a:srgbClr val="007020"/>
                </a:solidFill>
                <a:latin typeface="Courier"/>
              </a:rPr>
              <a:t>if</a:t>
            </a:r>
            <a:r>
              <a:rPr>
                <a:latin typeface="Courier"/>
              </a:rPr>
              <a:t> a[</a:t>
            </a:r>
            <a:r>
              <a:rPr>
                <a:solidFill>
                  <a:srgbClr val="4070A0"/>
                </a:solidFill>
                <a:latin typeface="Courier"/>
              </a:rPr>
              <a:t>"community"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b[</a:t>
            </a:r>
            <a:r>
              <a:rPr>
                <a:solidFill>
                  <a:srgbClr val="4070A0"/>
                </a:solidFill>
                <a:latin typeface="Courier"/>
              </a:rPr>
              <a:t>"community"</a:t>
            </a:r>
            <a:r>
              <a:rPr>
                <a:latin typeface="Courier"/>
              </a:rPr>
              <a:t>] </a:t>
            </a:r>
            <a:r>
              <a:rPr b="1">
                <a:solidFill>
                  <a:srgbClr val="007020"/>
                </a:solidFill>
                <a:latin typeface="Courier"/>
              </a:rPr>
              <a:t>else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0.0</a:t>
            </a:r>
            <a:br/>
            <a:r>
              <a:rPr>
                <a:latin typeface="Courier"/>
              </a:rPr>
              <a:t>    size_gap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08000"/>
                </a:solidFill>
                <a:latin typeface="Courier"/>
              </a:rPr>
              <a:t>abs</a:t>
            </a:r>
            <a:r>
              <a:rPr>
                <a:latin typeface="Courier"/>
              </a:rPr>
              <a:t>(a[</a:t>
            </a:r>
            <a:r>
              <a:rPr>
                <a:solidFill>
                  <a:srgbClr val="4070A0"/>
                </a:solidFill>
                <a:latin typeface="Courier"/>
              </a:rPr>
              <a:t>"household_size"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-</a:t>
            </a:r>
            <a:r>
              <a:rPr>
                <a:latin typeface="Courier"/>
              </a:rPr>
              <a:t> b[</a:t>
            </a:r>
            <a:r>
              <a:rPr>
                <a:solidFill>
                  <a:srgbClr val="4070A0"/>
                </a:solidFill>
                <a:latin typeface="Courier"/>
              </a:rPr>
              <a:t>"household_size"</a:t>
            </a:r>
            <a:r>
              <a:rPr>
                <a:latin typeface="Courier"/>
              </a:rPr>
              <a:t>])</a:t>
            </a:r>
            <a:br/>
            <a:r>
              <a:rPr>
                <a:latin typeface="Courier"/>
              </a:rPr>
              <a:t>    size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08000"/>
                </a:solidFill>
                <a:latin typeface="Courier"/>
              </a:rPr>
              <a:t>max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A070"/>
                </a:solidFill>
                <a:latin typeface="Courier"/>
              </a:rPr>
              <a:t>0.0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666666"/>
                </a:solidFill>
                <a:latin typeface="Courier"/>
              </a:rPr>
              <a:t>-</a:t>
            </a:r>
            <a:r>
              <a:rPr>
                <a:latin typeface="Courier"/>
              </a:rPr>
              <a:t> size_gap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5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    </a:t>
            </a:r>
            <a:r>
              <a:rPr b="1">
                <a:solidFill>
                  <a:srgbClr val="007020"/>
                </a:solidFill>
                <a:latin typeface="Courier"/>
              </a:rPr>
              <a:t>return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0.6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666666"/>
                </a:solidFill>
                <a:latin typeface="Courier"/>
              </a:rPr>
              <a:t>*</a:t>
            </a:r>
            <a:r>
              <a:rPr>
                <a:latin typeface="Courier"/>
              </a:rPr>
              <a:t> name </a:t>
            </a:r>
            <a:r>
              <a:rPr>
                <a:solidFill>
                  <a:srgbClr val="666666"/>
                </a:solidFill>
                <a:latin typeface="Courier"/>
              </a:rPr>
              <a:t>+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0.25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666666"/>
                </a:solidFill>
                <a:latin typeface="Courier"/>
              </a:rPr>
              <a:t>*</a:t>
            </a:r>
            <a:r>
              <a:rPr>
                <a:latin typeface="Courier"/>
              </a:rPr>
              <a:t> same_site </a:t>
            </a:r>
            <a:r>
              <a:rPr>
                <a:solidFill>
                  <a:srgbClr val="666666"/>
                </a:solidFill>
                <a:latin typeface="Courier"/>
              </a:rPr>
              <a:t>+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0.15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666666"/>
                </a:solidFill>
                <a:latin typeface="Courier"/>
              </a:rPr>
              <a:t>*</a:t>
            </a:r>
            <a:r>
              <a:rPr>
                <a:latin typeface="Courier"/>
              </a:rPr>
              <a:t> size</a:t>
            </a:r>
          </a:p>
        </p:txBody>
      </p:sp>
    </p:spTree>
  </p:cSld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Score several fields, do not chain filters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pair_score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</a:t>
            </a:r>
            <a:r>
              <a:rPr b="1">
                <a:solidFill>
                  <a:srgbClr val="007020"/>
                </a:solidFill>
                <a:latin typeface="Courier"/>
              </a:rPr>
              <a:t>function</a:t>
            </a:r>
            <a:r>
              <a:rPr>
                <a:latin typeface="Courier"/>
              </a:rPr>
              <a:t>(a, b) {</a:t>
            </a:r>
            <a:br/>
            <a:r>
              <a:rPr>
                <a:latin typeface="Courier"/>
              </a:rPr>
              <a:t>  name     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stringdist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stringsim</a:t>
            </a:r>
            <a:r>
              <a:rPr>
                <a:latin typeface="Courier"/>
              </a:rPr>
              <a:t>(a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head_key, b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head_key, </a:t>
            </a:r>
            <a:r>
              <a:rPr>
                <a:solidFill>
                  <a:srgbClr val="7D9029"/>
                </a:solidFill>
                <a:latin typeface="Courier"/>
              </a:rPr>
              <a:t>method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"jw"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  same_site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as.numeric</a:t>
            </a:r>
            <a:r>
              <a:rPr>
                <a:latin typeface="Courier"/>
              </a:rPr>
              <a:t>(a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community </a:t>
            </a:r>
            <a:r>
              <a:rPr>
                <a:solidFill>
                  <a:srgbClr val="4070A0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b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community)</a:t>
            </a:r>
            <a:br/>
            <a:r>
              <a:rPr>
                <a:latin typeface="Courier"/>
              </a:rPr>
              <a:t>  size     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pmax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A070"/>
                </a:solidFill>
                <a:latin typeface="Courier"/>
              </a:rPr>
              <a:t>0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-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abs</a:t>
            </a:r>
            <a:r>
              <a:rPr>
                <a:latin typeface="Courier"/>
              </a:rPr>
              <a:t>(a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household_size </a:t>
            </a:r>
            <a:r>
              <a:rPr>
                <a:solidFill>
                  <a:srgbClr val="4070A0"/>
                </a:solidFill>
                <a:latin typeface="Courier"/>
              </a:rPr>
              <a:t>-</a:t>
            </a:r>
            <a:r>
              <a:rPr>
                <a:latin typeface="Courier"/>
              </a:rPr>
              <a:t> b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household_size) </a:t>
            </a:r>
            <a:r>
              <a:rPr>
                <a:solidFill>
                  <a:srgbClr val="4070A0"/>
                </a:solidFill>
                <a:latin typeface="Courier"/>
              </a:rPr>
              <a:t>/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5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40A070"/>
                </a:solidFill>
                <a:latin typeface="Courier"/>
              </a:rPr>
              <a:t>0.6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*</a:t>
            </a:r>
            <a:r>
              <a:rPr>
                <a:latin typeface="Courier"/>
              </a:rPr>
              <a:t> name </a:t>
            </a:r>
            <a:r>
              <a:rPr>
                <a:solidFill>
                  <a:srgbClr val="4070A0"/>
                </a:solidFill>
                <a:latin typeface="Courier"/>
              </a:rPr>
              <a:t>+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0.25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*</a:t>
            </a:r>
            <a:r>
              <a:rPr>
                <a:latin typeface="Courier"/>
              </a:rPr>
              <a:t> same_site </a:t>
            </a:r>
            <a:r>
              <a:rPr>
                <a:solidFill>
                  <a:srgbClr val="4070A0"/>
                </a:solidFill>
                <a:latin typeface="Courier"/>
              </a:rPr>
              <a:t>+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0.15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*</a:t>
            </a:r>
            <a:r>
              <a:rPr>
                <a:latin typeface="Courier"/>
              </a:rPr>
              <a:t> size</a:t>
            </a:r>
            <a:br/>
            <a:r>
              <a:rPr>
                <a:latin typeface="Courier"/>
              </a:rPr>
              <a:t>}</a:t>
            </a:r>
          </a:p>
        </p:txBody>
      </p:sp>
    </p:spTree>
  </p:cSld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output is a review queue, not a clean table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review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(</a:t>
            </a:r>
            <a:br/>
            <a:r>
              <a:rPr>
                <a:latin typeface="Courier"/>
              </a:rPr>
              <a:t>    pairs.sort_values(</a:t>
            </a:r>
            <a:r>
              <a:rPr>
                <a:solidFill>
                  <a:srgbClr val="4070A0"/>
                </a:solidFill>
                <a:latin typeface="Courier"/>
              </a:rPr>
              <a:t>"score"</a:t>
            </a:r>
            <a:r>
              <a:rPr>
                <a:latin typeface="Courier"/>
              </a:rPr>
              <a:t>, ascending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19177C"/>
                </a:solidFill>
                <a:latin typeface="Courier"/>
              </a:rPr>
              <a:t>False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    .loc[:, [</a:t>
            </a:r>
            <a:r>
              <a:rPr>
                <a:solidFill>
                  <a:srgbClr val="4070A0"/>
                </a:solidFill>
                <a:latin typeface="Courier"/>
              </a:rPr>
              <a:t>"id_a"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"id_b"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"score"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"head_a"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"head_b"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"community"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"size_gap"</a:t>
            </a:r>
            <a:r>
              <a:rPr>
                <a:latin typeface="Courier"/>
              </a:rPr>
              <a:t>]]</a:t>
            </a:r>
            <a:br/>
            <a:r>
              <a:rPr>
                <a:latin typeface="Courier"/>
              </a:rPr>
              <a:t>    .assign(decision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70A0"/>
                </a:solidFill>
                <a:latin typeface="Courier"/>
              </a:rPr>
              <a:t>""</a:t>
            </a:r>
            <a:r>
              <a:rPr>
                <a:latin typeface="Courier"/>
              </a:rPr>
              <a:t>, reviewer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70A0"/>
                </a:solidFill>
                <a:latin typeface="Courier"/>
              </a:rPr>
              <a:t>""</a:t>
            </a:r>
            <a:r>
              <a:rPr>
                <a:latin typeface="Courier"/>
              </a:rPr>
              <a:t>, reviewed_on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70A0"/>
                </a:solidFill>
                <a:latin typeface="Courier"/>
              </a:rPr>
              <a:t>""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review.to_csv(</a:t>
            </a:r>
            <a:r>
              <a:rPr>
                <a:solidFill>
                  <a:srgbClr val="4070A0"/>
                </a:solidFill>
                <a:latin typeface="Courier"/>
              </a:rPr>
              <a:t>"outputs/review/duplicate-candidates.csv"</a:t>
            </a:r>
            <a:r>
              <a:rPr>
                <a:latin typeface="Courier"/>
              </a:rPr>
              <a:t>, index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19177C"/>
                </a:solidFill>
                <a:latin typeface="Courier"/>
              </a:rPr>
              <a:t>False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output is a review queue, not a clean table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review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pairs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arrange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desc</a:t>
            </a:r>
            <a:r>
              <a:rPr>
                <a:latin typeface="Courier"/>
              </a:rPr>
              <a:t>(score))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select</a:t>
            </a:r>
            <a:r>
              <a:rPr>
                <a:latin typeface="Courier"/>
              </a:rPr>
              <a:t>(id_a, id_b, score, head_a, head_b, community, size_gap)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mutate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decision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7D9029"/>
                </a:solidFill>
                <a:latin typeface="Courier"/>
              </a:rPr>
              <a:t>reviewer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7D9029"/>
                </a:solidFill>
                <a:latin typeface="Courier"/>
              </a:rPr>
              <a:t>reviewed_on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""</a:t>
            </a:r>
            <a:r>
              <a:rPr>
                <a:latin typeface="Courier"/>
              </a:rPr>
              <a:t>)</a:t>
            </a:r>
            <a:br/>
            <a:br/>
            <a:r>
              <a:rPr>
                <a:latin typeface="Courier"/>
              </a:rPr>
              <a:t>readr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write_csv</a:t>
            </a:r>
            <a:r>
              <a:rPr>
                <a:latin typeface="Courier"/>
              </a:rPr>
              <a:t>(review, here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here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"outputs"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"review"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"duplicate-candidates.csv"</a:t>
            </a:r>
            <a:r>
              <a:rPr>
                <a:latin typeface="Courier"/>
              </a:rPr>
              <a:t>))</a:t>
            </a:r>
          </a:p>
        </p:txBody>
      </p:sp>
    </p:spTree>
  </p:cSld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output is a review queue, not a clean table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1270000">
              <a:buNone/>
            </a:pPr>
            <a:r>
              <a:rPr sz="2000"/>
              <a:t>A duplicate you merged is a record you destroyed. If the merge was wrong, the evidence that it was wrong went with it.</a:t>
            </a:r>
          </a:p>
        </p:txBody>
      </p:sp>
    </p:spTree>
  </p:cSld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you must not automate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b="1"/>
              <a:t>A false merge removes someone.</a:t>
            </a:r>
            <a:r>
              <a:rPr/>
              <a:t> Two households become one; one of them stops receiving assistance and has no way to…</a:t>
            </a:r>
          </a:p>
          <a:p>
            <a:pPr lvl="0"/>
            <a:r>
              <a:rPr b="1"/>
              <a:t>A false split double-counts.</a:t>
            </a:r>
            <a:r>
              <a:rPr/>
              <a:t> Costly and embarrassing, and it does not deprive anyone of anything.</a:t>
            </a:r>
          </a:p>
        </p:txBody>
      </p:sp>
    </p:spTree>
  </p:cSld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comes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You now know which rows are the same thing and which columns identify them.</a:t>
            </a:r>
          </a:p>
        </p:txBody>
      </p:sp>
    </p:spTree>
  </p:cSld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Where this goes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Read the full lesson, with runnable code</a:t>
            </a:r>
          </a:p>
          <a:p>
            <a:pPr lvl="0" indent="0" marL="0">
              <a:buNone/>
            </a:pPr>
            <a:r>
              <a:rPr>
                <a:hlinkClick r:id="rId2"/>
              </a:rPr>
              <a:t>https://data-analysis.cassion.dev/courses/data-cleaning-and-validation/cleaning-04-duplicates-without-a-key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same person, twice, under two identifiers</dc:title>
  <dc:creator>Pierre Robentz Cassion</dc:creator>
  <cp:keywords/>
  <dcterms:created xsi:type="dcterms:W3CDTF">2026-07-27T00:00:00Z</dcterms:created>
  <dcterms:modified xsi:type="dcterms:W3CDTF">2026-07-27T00:00:00Z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Lesson 4 of 8</vt:lpwstr>
  </property>
  <property fmtid="{D5CDD505-2E9C-101B-9397-08002B2CF9AE}" pid="3" name="subtitle">
    <vt:lpwstr>Record linkage when nothing joins — blocking, normalisation, edit distance and a score. Twelve candidate pairs in the screening register, six of them real, and four manufactured by the missing ages from lesson 2.</vt:lpwstr>
  </property>
</Properties>
</file>