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notesMaster" Target="notesMasters/notesMaster1.xml" /><Relationship Id="rId33" Type="http://schemas.openxmlformats.org/officeDocument/2006/relationships/viewProps" Target="viewProps.xml" /><Relationship Id="rId32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5" Type="http://schemas.openxmlformats.org/officeDocument/2006/relationships/tableStyles" Target="tableStyles.xml" /><Relationship Id="rId3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Turn “that looks wrong” into a rule table with a source, a severity and a count. Hard bounds against physical limits, soft bounds against the sector’s thresholds, and the discipline of flagging rather than deleting.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Everyone doing this work develops an eye. You scroll a column, something snags, you go and look. It works, and it does not scale, does not transfer to the person who takes over from you, and cannot be defended in a review — because the answer to “why did you drop that row” is “it looked wrong”. The fix is to write the rule down: a condition, a source, a severity and a count. Once it exists in that form it runs on next quarter’s file, it explains itself, and the number of rows it caught becomes a line in the cleaning log.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are almost never inventing a limit. This sector is unusually well supplied with published, defensible cut-offs, and using them is what makes a rule a rule rather than an opinion.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Cite the source in the rule. A threshold with a citation survives being questioned; the same number without one gets argued about every quarter.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Write the rules as a table the code iterates over. Two reasons, and the second is the one that matters. The first is obvious: adding a rule is adding a row. The second is that a rule table can be counted, reported and diffed — you can print how many rows each rule caught, compare against last quarter, and paste the whole thing into the cleaning log without rewriting it in prose.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test passes on a missing value. That is deliberate and it catches people out constantly: </a:t>
            </a:r>
            <a:r>
              <a:rPr>
                <a:latin typeface="Courier"/>
              </a:rPr>
              <a:t>NA \&lt; 80</a:t>
            </a:r>
            <a:r>
              <a:rPr/>
              <a:t> is not false, it is unknown, and a rule that treats unknown as a violation will report your missingness twice — once as missingness and once as an implausible value. Missingness is lesson 2’s problem. Keep the two separate.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Seven rows fail both MUAC rules, which is the answer you want: the same seven records are out of range and look like centimetres, so they are a unit error rather than seven unrelated mistakes. Two rules agreeing is evidence about the cause; one rule firing alone would only tell you something is wrong. </a:t>
            </a:r>
            <a:r>
              <a:rPr>
                <a:latin typeface="Courier"/>
              </a:rPr>
              <a:t>age-in-scope</a:t>
            </a:r>
            <a:r>
              <a:rPr/>
              <a:t> catches nothing, and that is worth keeping too. A rule that never fires costs one line and proves the constraint holds — and the day it starts firing, it is telling you the programme 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Not every rule means the same thing, and collapsing them is how a cleaning script starts deleting real data. The WASH survey shows how easy it is to confuse the two. Twelve households report more than 60 litres per person per day, against a median in the teens. Sixty litres per person is not impossible; it is what a household with a yard connection and a garden actually uses. But in a file where a handful of enumerators recorded the household’s total consumption in a per-person column, it is also exactly what that error looks like.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Look at </a:t>
            </a:r>
            <a:r>
              <a:rPr>
                <a:latin typeface="Courier"/>
              </a:rPr>
              <a:t>implied_total</a:t>
            </a:r>
            <a:r>
              <a:rPr/>
              <a:t>. If a household of seven is recorded at 140 litres per person, the implied total is 980 litres a day carried by hand, which is not happening. The rule that resolves an ambiguous value is usually a second column, not a tighter threshold. The same trap sits in the collection time. Forty-two households report a round trip under six minutes from a source that is not on their plot. Some of those are a tap at the end of the road. Some are an enumerator who wrote hours in a minutes field. Nothing in the column distinguishes them, and the honest rule flags all forty-two for review rather than pretending to know which is which.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highest-value rules are rarely about one column’s range. They are about two columns that must agree.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Ten records carry a referral decision with no measurement behind it, and nine carry an outcome their own measurement contradicts. Neither is impossible — a child can be referred on clinical judgement, and a referral can be right for a reason the register does not hold. But both are worth a phone call, and neither is findable by looking at either column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rule adds a column. It does not remove a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things this buys you that a filter does not. Apply the exclusion once, at the point of computation, and say so: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Once flags are columns, group them the way you group anything else — and what comes back is a statement about data collection rather than about children.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If one commune, one team or one enumerator accounts for most of a flag, the finding is not in the data — it is in the supervision. That is a much more useful thing to put in a monthly report than a corrected number, because it is actionable: the team can be retrained, and next quarter’s file will be better rather than merely cleaned.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rule so far compares a value against a number. The next lesson handles the values that have to be compared against a </a:t>
            </a:r>
            <a:r>
              <a:rPr i="1"/>
              <a:t>list</a:t>
            </a:r>
            <a:r>
              <a:rPr/>
              <a:t> — the free-text site and village names that arrive in four spellings, where the authority is an administrative list and the hard part is refusing to invent a match.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data-cleaning-and-validation/cleaning-05-plausibility-rule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Rules the sector already gave you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Turn “that looks wrong” into a rule table with a source, a severity and a count. Hard bounds against physical limits, soft bounds against the sector’s thresholds, and the discipline of flagging rather than deleting.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5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“That looks wrong” is not a rule</a:t>
            </a:r>
          </a:p>
          <a:p>
            <a:pPr lvl="0"/>
            <a:r>
              <a:rPr/>
              <a:t>The thresholds already exist</a:t>
            </a:r>
          </a:p>
          <a:p>
            <a:pPr lvl="0"/>
            <a:r>
              <a:rPr/>
              <a:t>Rules as data, not as if-statements</a:t>
            </a:r>
          </a:p>
          <a:p>
            <a:pPr lvl="0"/>
            <a:r>
              <a:rPr/>
              <a:t>Applying the table</a:t>
            </a:r>
          </a:p>
          <a:p>
            <a:pPr lvl="0"/>
            <a:r>
              <a:rPr/>
              <a:t>Hard bounds and soft bounds</a:t>
            </a:r>
          </a:p>
          <a:p>
            <a:pPr lvl="0"/>
            <a:r>
              <a:rPr/>
              <a:t>Rules that compare two columns</a:t>
            </a:r>
          </a:p>
          <a:p>
            <a:pPr lvl="0"/>
            <a:r>
              <a:rPr/>
              <a:t>Flag, do not delete</a:t>
            </a:r>
          </a:p>
          <a:p>
            <a:pPr lvl="0"/>
            <a:r>
              <a:rPr/>
              <a:t>The flag rate is itself an indicator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“That looks wrong” is not a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Everyone doing this work develops an eye.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thresholds already exist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Source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MUAC, 6-59 months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Below 80 mm or above 220 mm is not a measurement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WHO / CMAM field practice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Weight-for-height z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Outside -5 to +5 of the reference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WHO 2006 growth standards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SMART anthropometry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Flag z-scores more than 3 SD from the survey mean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SMART plausibility report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Water quantity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Below 15 litres per person per day is below minimum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Sphere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Water collection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Round trip over 30 minutes is limited, not basic, service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JMP service ladders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Free residual chlorine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0.2 to 2.0 mg/L at the point of consumption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Sphere / WHO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Coverage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Doses administered above the target population needs explaining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UNICEF indicator guidance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thresholds already exist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Cite the source in the rule — A threshold with a citation survives being questioned; the same number without one gets…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Rules as data, not as if-statements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RULES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</a:t>
            </a:r>
            <a:br/>
            <a:r>
              <a:rPr>
                <a:latin typeface="Courier"/>
              </a:rPr>
              <a:t>    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"muac-range"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"column"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"severity"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"error"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"source"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"WHO / CMAM field practice"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"test"</a:t>
            </a:r>
            <a:r>
              <a:rPr>
                <a:latin typeface="Courier"/>
              </a:rPr>
              <a:t>: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d: d[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80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220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d[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].isna(),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"message"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"MUAC outside 80-220 mm"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},</a:t>
            </a:r>
            <a:br/>
            <a:r>
              <a:rPr>
                <a:latin typeface="Courier"/>
              </a:rPr>
              <a:t>    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"muac-unit-error"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"column"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"severity"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"warning"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"source"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"unit check, cm entered as mm"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"test"</a:t>
            </a:r>
            <a:r>
              <a:rPr>
                <a:latin typeface="Courier"/>
              </a:rPr>
              <a:t>: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d: 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d[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40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"message"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"MUAC looks like centimetres"</a:t>
            </a:r>
            <a:r>
              <a:rPr>
                <a:latin typeface="Courier"/>
              </a:rPr>
              <a:t>,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Rules as data, not as if-statements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},</a:t>
            </a:r>
            <a:br/>
            <a:r>
              <a:rPr>
                <a:latin typeface="Courier"/>
              </a:rPr>
              <a:t>    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"age-in-scope"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"column"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"severity"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"warning"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"source"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"CMAM screening protocol, 6-59 months"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"test"</a:t>
            </a:r>
            <a:r>
              <a:rPr>
                <a:latin typeface="Courier"/>
              </a:rPr>
              <a:t>: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d: d[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59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d[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].isna(),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"message"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"age outside the screening window"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},</a:t>
            </a:r>
            <a:br/>
            <a:r>
              <a:rPr>
                <a:latin typeface="Courier"/>
              </a:rPr>
              <a:t>]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Rules as data, not as if-statements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RULES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tribble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id,              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column,     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severity, 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source,                            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message,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"muac-range"</a:t>
            </a:r>
            <a:r>
              <a:rPr>
                <a:latin typeface="Courier"/>
              </a:rPr>
              <a:t>,     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,    </a:t>
            </a:r>
            <a:r>
              <a:rPr>
                <a:solidFill>
                  <a:srgbClr val="4070A0"/>
                </a:solidFill>
                <a:latin typeface="Courier"/>
              </a:rPr>
              <a:t>"error"</a:t>
            </a:r>
            <a:r>
              <a:rPr>
                <a:latin typeface="Courier"/>
              </a:rPr>
              <a:t>,    </a:t>
            </a:r>
            <a:r>
              <a:rPr>
                <a:solidFill>
                  <a:srgbClr val="4070A0"/>
                </a:solidFill>
                <a:latin typeface="Courier"/>
              </a:rPr>
              <a:t>"WHO / CMAM field practice"</a:t>
            </a:r>
            <a:r>
              <a:rPr>
                <a:latin typeface="Courier"/>
              </a:rPr>
              <a:t>,         </a:t>
            </a:r>
            <a:r>
              <a:rPr>
                <a:solidFill>
                  <a:srgbClr val="4070A0"/>
                </a:solidFill>
                <a:latin typeface="Courier"/>
              </a:rPr>
              <a:t>"MUAC outside 80-220 mm"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"muac-unit-error"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,    </a:t>
            </a:r>
            <a:r>
              <a:rPr>
                <a:solidFill>
                  <a:srgbClr val="4070A0"/>
                </a:solidFill>
                <a:latin typeface="Courier"/>
              </a:rPr>
              <a:t>"warning"</a:t>
            </a:r>
            <a:r>
              <a:rPr>
                <a:latin typeface="Courier"/>
              </a:rPr>
              <a:t>,  </a:t>
            </a:r>
            <a:r>
              <a:rPr>
                <a:solidFill>
                  <a:srgbClr val="4070A0"/>
                </a:solidFill>
                <a:latin typeface="Courier"/>
              </a:rPr>
              <a:t>"unit check, cm entered as mm"</a:t>
            </a:r>
            <a:r>
              <a:rPr>
                <a:latin typeface="Courier"/>
              </a:rPr>
              <a:t>,      </a:t>
            </a:r>
            <a:r>
              <a:rPr>
                <a:solidFill>
                  <a:srgbClr val="4070A0"/>
                </a:solidFill>
                <a:latin typeface="Courier"/>
              </a:rPr>
              <a:t>"MUAC looks like centimetres"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"age-in-scope"</a:t>
            </a:r>
            <a:r>
              <a:rPr>
                <a:latin typeface="Courier"/>
              </a:rPr>
              <a:t>,    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"warning"</a:t>
            </a:r>
            <a:r>
              <a:rPr>
                <a:latin typeface="Courier"/>
              </a:rPr>
              <a:t>,  </a:t>
            </a:r>
            <a:r>
              <a:rPr>
                <a:solidFill>
                  <a:srgbClr val="4070A0"/>
                </a:solidFill>
                <a:latin typeface="Courier"/>
              </a:rPr>
              <a:t>"CMAM screening protocol, 6-59 mo"</a:t>
            </a:r>
            <a:r>
              <a:rPr>
                <a:latin typeface="Courier"/>
              </a:rPr>
              <a:t>,  </a:t>
            </a:r>
            <a:r>
              <a:rPr>
                <a:solidFill>
                  <a:srgbClr val="4070A0"/>
                </a:solidFill>
                <a:latin typeface="Courier"/>
              </a:rPr>
              <a:t>"age outside the screening window"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TESTS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list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solidFill>
                  <a:srgbClr val="7D9029"/>
                </a:solidFill>
                <a:latin typeface="Courier"/>
              </a:rPr>
              <a:t>muac-range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latin typeface="Courier"/>
              </a:rPr>
              <a:t>     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(d) 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muac_mm, </a:t>
            </a:r>
            <a:r>
              <a:rPr>
                <a:solidFill>
                  <a:srgbClr val="40A070"/>
                </a:solidFill>
                <a:latin typeface="Courier"/>
              </a:rPr>
              <a:t>80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220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muac_mm),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solidFill>
                  <a:srgbClr val="7D9029"/>
                </a:solidFill>
                <a:latin typeface="Courier"/>
              </a:rPr>
              <a:t>muac-unit-error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(d)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latin typeface="Courier"/>
              </a:rPr>
              <a:t>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muac_mm,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40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solidFill>
                  <a:srgbClr val="7D9029"/>
                </a:solidFill>
                <a:latin typeface="Courier"/>
              </a:rPr>
              <a:t>age-in-scope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latin typeface="Courier"/>
              </a:rPr>
              <a:t>   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(d) 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age_months,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59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age_months)</a:t>
            </a:r>
            <a:br/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Rules as data, not as if-statements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Every test passes on a missing value — That is deliberate and it catches people out constantly: </a:t>
            </a:r>
            <a:r>
              <a:rPr>
                <a:latin typeface="Courier"/>
              </a:rPr>
              <a:t>NA \&lt; 80</a:t>
            </a:r>
            <a:r>
              <a:rPr/>
              <a:t> is not false,…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Applying the table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apply_rules(df, rules):</a:t>
            </a:r>
            <a:br/>
            <a:r>
              <a:rPr>
                <a:latin typeface="Courier"/>
              </a:rPr>
              <a:t>    results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[]</a:t>
            </a:r>
            <a:br/>
            <a:r>
              <a:rPr>
                <a:latin typeface="Courier"/>
              </a:rPr>
              <a:t>    flags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pd.DataFrame(index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df.index)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rule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rules:</a:t>
            </a:r>
            <a:br/>
            <a:r>
              <a:rPr>
                <a:latin typeface="Courier"/>
              </a:rPr>
              <a:t>        ok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rule[</a:t>
            </a:r>
            <a:r>
              <a:rPr>
                <a:solidFill>
                  <a:srgbClr val="4070A0"/>
                </a:solidFill>
                <a:latin typeface="Courier"/>
              </a:rPr>
              <a:t>"test"</a:t>
            </a:r>
            <a:r>
              <a:rPr>
                <a:latin typeface="Courier"/>
              </a:rPr>
              <a:t>](df)</a:t>
            </a:r>
            <a:br/>
            <a:r>
              <a:rPr>
                <a:latin typeface="Courier"/>
              </a:rPr>
              <a:t>        flags[rule[</a:t>
            </a:r>
            <a:r>
              <a:rPr>
                <a:solidFill>
                  <a:srgbClr val="4070A0"/>
                </a:solidFill>
                <a:latin typeface="Courier"/>
              </a:rPr>
              <a:t>"id"</a:t>
            </a:r>
            <a:r>
              <a:rPr>
                <a:latin typeface="Courier"/>
              </a:rPr>
              <a:t>]]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ok</a:t>
            </a:r>
            <a:br/>
            <a:r>
              <a:rPr>
                <a:latin typeface="Courier"/>
              </a:rPr>
              <a:t>        results.append({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4070A0"/>
                </a:solidFill>
                <a:latin typeface="Courier"/>
              </a:rPr>
              <a:t>"rule"</a:t>
            </a:r>
            <a:r>
              <a:rPr>
                <a:latin typeface="Courier"/>
              </a:rPr>
              <a:t>: rule[</a:t>
            </a:r>
            <a:r>
              <a:rPr>
                <a:solidFill>
                  <a:srgbClr val="4070A0"/>
                </a:solidFill>
                <a:latin typeface="Courier"/>
              </a:rPr>
              <a:t>"id"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4070A0"/>
                </a:solidFill>
                <a:latin typeface="Courier"/>
              </a:rPr>
              <a:t>"severity"</a:t>
            </a:r>
            <a:r>
              <a:rPr>
                <a:latin typeface="Courier"/>
              </a:rPr>
              <a:t>: rule[</a:t>
            </a:r>
            <a:r>
              <a:rPr>
                <a:solidFill>
                  <a:srgbClr val="4070A0"/>
                </a:solidFill>
                <a:latin typeface="Courier"/>
              </a:rPr>
              <a:t>"severity"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4070A0"/>
                </a:solidFill>
                <a:latin typeface="Courier"/>
              </a:rPr>
              <a:t>"column"</a:t>
            </a:r>
            <a:r>
              <a:rPr>
                <a:latin typeface="Courier"/>
              </a:rPr>
              <a:t>: rule[</a:t>
            </a:r>
            <a:r>
              <a:rPr>
                <a:solidFill>
                  <a:srgbClr val="4070A0"/>
                </a:solidFill>
                <a:latin typeface="Courier"/>
              </a:rPr>
              <a:t>"column"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4070A0"/>
                </a:solidFill>
                <a:latin typeface="Courier"/>
              </a:rPr>
              <a:t>"failed"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((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ok).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4070A0"/>
                </a:solidFill>
                <a:latin typeface="Courier"/>
              </a:rPr>
              <a:t>"share"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((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ok).mean(), </a:t>
            </a:r>
            <a:r>
              <a:rPr>
                <a:solidFill>
                  <a:srgbClr val="40A070"/>
                </a:solidFill>
                <a:latin typeface="Courier"/>
              </a:rPr>
              <a:t>4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4070A0"/>
                </a:solidFill>
                <a:latin typeface="Courier"/>
              </a:rPr>
              <a:t>"source"</a:t>
            </a:r>
            <a:r>
              <a:rPr>
                <a:latin typeface="Courier"/>
              </a:rPr>
              <a:t>: rule[</a:t>
            </a:r>
            <a:r>
              <a:rPr>
                <a:solidFill>
                  <a:srgbClr val="4070A0"/>
                </a:solidFill>
                <a:latin typeface="Courier"/>
              </a:rPr>
              <a:t>"source"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})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pd.DataFrame(results), flags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Applying the table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br/>
            <a:r>
              <a:rPr>
                <a:latin typeface="Courier"/>
              </a:rPr>
              <a:t>report, flags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apply_rules(muac, RULES)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(report.to_string(index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Applying the table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apply_rules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(df, rules, tests) {</a:t>
            </a:r>
            <a:br/>
            <a:r>
              <a:rPr>
                <a:latin typeface="Courier"/>
              </a:rPr>
              <a:t>  flags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purrr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map_dfc</a:t>
            </a:r>
            <a:r>
              <a:rPr>
                <a:latin typeface="Courier"/>
              </a:rPr>
              <a:t>(rules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id,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(id) {</a:t>
            </a:r>
            <a:br/>
            <a:r>
              <a:rPr>
                <a:latin typeface="Courier"/>
              </a:rPr>
              <a:t>   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!!</a:t>
            </a:r>
            <a:r>
              <a:rPr>
                <a:solidFill>
                  <a:srgbClr val="7D9029"/>
                </a:solidFill>
                <a:latin typeface="Courier"/>
              </a:rPr>
              <a:t>id :=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latin typeface="Courier"/>
              </a:rPr>
              <a:t>tests[[id]](df))</a:t>
            </a:r>
            <a:br/>
            <a:r>
              <a:rPr>
                <a:latin typeface="Courier"/>
              </a:rPr>
              <a:t>  })</a:t>
            </a:r>
            <a:br/>
            <a:r>
              <a:rPr>
                <a:latin typeface="Courier"/>
              </a:rPr>
              <a:t>  report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rules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  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7D9029"/>
                </a:solidFill>
                <a:latin typeface="Courier"/>
              </a:rPr>
              <a:t>failed =</a:t>
            </a:r>
            <a:r>
              <a:rPr>
                <a:latin typeface="Courier"/>
              </a:rPr>
              <a:t> purrr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map_int</a:t>
            </a:r>
            <a:r>
              <a:rPr>
                <a:latin typeface="Courier"/>
              </a:rPr>
              <a:t>(id,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(flags[[.x]],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)),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7D9029"/>
                </a:solidFill>
                <a:latin typeface="Courier"/>
              </a:rPr>
              <a:t>share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(failed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(df), </a:t>
            </a:r>
            <a:r>
              <a:rPr>
                <a:solidFill>
                  <a:srgbClr val="40A070"/>
                </a:solidFill>
                <a:latin typeface="Courier"/>
              </a:rPr>
              <a:t>4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)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list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report =</a:t>
            </a:r>
            <a:r>
              <a:rPr>
                <a:latin typeface="Courier"/>
              </a:rPr>
              <a:t> report, </a:t>
            </a:r>
            <a:r>
              <a:rPr>
                <a:solidFill>
                  <a:srgbClr val="7D9029"/>
                </a:solidFill>
                <a:latin typeface="Courier"/>
              </a:rPr>
              <a:t>flags =</a:t>
            </a:r>
            <a:r>
              <a:rPr>
                <a:latin typeface="Courier"/>
              </a:rPr>
              <a:t> flags)</a:t>
            </a:r>
            <a:br/>
            <a:r>
              <a:rPr>
                <a:latin typeface="Courier"/>
              </a:rPr>
              <a:t>}</a:t>
            </a:r>
            <a:br/>
            <a:br/>
            <a:r>
              <a:rPr>
                <a:latin typeface="Courier"/>
              </a:rPr>
              <a:t>out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apply_rules</a:t>
            </a:r>
            <a:r>
              <a:rPr>
                <a:latin typeface="Courier"/>
              </a:rPr>
              <a:t>(muac, RULES, TESTS)</a:t>
            </a:r>
            <a:br/>
            <a:r>
              <a:rPr>
                <a:latin typeface="Courier"/>
              </a:rPr>
              <a:t>out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report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Applying the table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Severity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Failed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Share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muac-range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error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0.17%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muac-unit-error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warning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0.17%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age-in-scope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warning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0.00%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Hard bounds and soft bounds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Hard bounds</a:t>
            </a:r>
            <a:r>
              <a:rPr/>
              <a:t> are physically or logically impossible. A negative household size, a MUAC of 450 mm, a discharge date…</a:t>
            </a:r>
          </a:p>
          <a:p>
            <a:pPr lvl="0"/>
            <a:r>
              <a:rPr b="1"/>
              <a:t>Soft bounds</a:t>
            </a:r>
            <a:r>
              <a:rPr/>
              <a:t> are implausible but possible. Ten litres per person per day is below the Sphere minimum, and it is also…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Hard bounds and soft bounds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suspect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wash[wash[</a:t>
            </a:r>
            <a:r>
              <a:rPr>
                <a:solidFill>
                  <a:srgbClr val="4070A0"/>
                </a:solidFill>
                <a:latin typeface="Courier"/>
              </a:rPr>
              <a:t>"litres_per_person_day"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60</a:t>
            </a:r>
            <a:r>
              <a:rPr>
                <a:latin typeface="Courier"/>
              </a:rPr>
              <a:t>][</a:t>
            </a:r>
            <a:br/>
            <a:r>
              <a:rPr>
                <a:latin typeface="Courier"/>
              </a:rPr>
              <a:t>    [</a:t>
            </a:r>
            <a:r>
              <a:rPr>
                <a:solidFill>
                  <a:srgbClr val="4070A0"/>
                </a:solidFill>
                <a:latin typeface="Courier"/>
              </a:rPr>
              <a:t>"household_id"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"community"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"litres_per_person_day"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"water_source"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suspect[</a:t>
            </a:r>
            <a:r>
              <a:rPr>
                <a:solidFill>
                  <a:srgbClr val="4070A0"/>
                </a:solidFill>
                <a:latin typeface="Courier"/>
              </a:rPr>
              <a:t>"implied_total"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suspect[</a:t>
            </a:r>
            <a:r>
              <a:rPr>
                <a:solidFill>
                  <a:srgbClr val="4070A0"/>
                </a:solidFill>
                <a:latin typeface="Courier"/>
              </a:rPr>
              <a:t>"litres_per_person_day"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suspect[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(suspect)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Hard bounds and soft bounds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wash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(litres_per_person_day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60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implied_total =</a:t>
            </a:r>
            <a:r>
              <a:rPr>
                <a:latin typeface="Courier"/>
              </a:rPr>
              <a:t> litres_per_person_day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household_size)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(household_id, community, household_size, litres_per_person_day,</a:t>
            </a:r>
            <a:br/>
            <a:r>
              <a:rPr>
                <a:latin typeface="Courier"/>
              </a:rPr>
              <a:t>         water_source, implied_total)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Rules that compare two columns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CROSS_RULES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</a:t>
            </a:r>
            <a:br/>
            <a:r>
              <a:rPr>
                <a:latin typeface="Courier"/>
              </a:rPr>
              <a:t>    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"referral-without-measurement"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"severity"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"warning"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"test"</a:t>
            </a:r>
            <a:r>
              <a:rPr>
                <a:latin typeface="Courier"/>
              </a:rPr>
              <a:t>: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d: 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(d[</a:t>
            </a:r>
            <a:r>
              <a:rPr>
                <a:solidFill>
                  <a:srgbClr val="4070A0"/>
                </a:solidFill>
                <a:latin typeface="Courier"/>
              </a:rPr>
              <a:t>"outcome"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.startswith(</a:t>
            </a:r>
            <a:r>
              <a:rPr>
                <a:solidFill>
                  <a:srgbClr val="4070A0"/>
                </a:solidFill>
                <a:latin typeface="Courier"/>
              </a:rPr>
              <a:t>"referred"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d[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].isna()),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"message"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"referred but no MUAC recorded"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},</a:t>
            </a:r>
            <a:br/>
            <a:r>
              <a:rPr>
                <a:latin typeface="Courier"/>
              </a:rPr>
              <a:t>    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"outcome-contradicts-muac"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"severity"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"warning"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"test"</a:t>
            </a:r>
            <a:r>
              <a:rPr>
                <a:latin typeface="Courier"/>
              </a:rPr>
              <a:t>: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d: 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((d[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(d[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                   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(d[</a:t>
            </a:r>
            <a:r>
              <a:rPr>
                <a:solidFill>
                  <a:srgbClr val="4070A0"/>
                </a:solidFill>
                <a:latin typeface="Courier"/>
              </a:rPr>
              <a:t>"outcome"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"no-action"</a:t>
            </a:r>
            <a:r>
              <a:rPr>
                <a:latin typeface="Courier"/>
              </a:rPr>
              <a:t>)),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"message"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"no-action expected from the measurement"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},</a:t>
            </a:r>
            <a:br/>
            <a:r>
              <a:rPr>
                <a:latin typeface="Courier"/>
              </a:rPr>
              <a:t>]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Rules that compare two columns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CROSS_TESTS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list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solidFill>
                  <a:srgbClr val="7D9029"/>
                </a:solidFill>
                <a:latin typeface="Courier"/>
              </a:rPr>
              <a:t>referral-without-measurement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(d)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startsWith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outcome, </a:t>
            </a:r>
            <a:r>
              <a:rPr>
                <a:solidFill>
                  <a:srgbClr val="4070A0"/>
                </a:solidFill>
                <a:latin typeface="Courier"/>
              </a:rPr>
              <a:t>"referred"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muac_mm)),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solidFill>
                  <a:srgbClr val="7D9029"/>
                </a:solidFill>
                <a:latin typeface="Courier"/>
              </a:rPr>
              <a:t>outcome-contradicts-muac</a:t>
            </a:r>
            <a:r>
              <a:rPr>
                <a:solidFill>
                  <a:srgbClr val="4070A0"/>
                </a:solidFill>
                <a:latin typeface="Courier"/>
              </a:rPr>
              <a:t>`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7020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(d)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muac_mm </a:t>
            </a:r>
            <a:r>
              <a:rPr>
                <a:solidFill>
                  <a:srgbClr val="4070A0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latin typeface="Courier"/>
              </a:rPr>
              <a:t>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oedema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outcome </a:t>
            </a:r>
            <a:r>
              <a:rPr>
                <a:solidFill>
                  <a:srgbClr val="4070A0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"no-action"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Flag, do not delete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muac.join(flags.add_prefix(</a:t>
            </a:r>
            <a:r>
              <a:rPr>
                <a:solidFill>
                  <a:srgbClr val="4070A0"/>
                </a:solidFill>
                <a:latin typeface="Courier"/>
              </a:rPr>
              <a:t>"flag_"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muac[</a:t>
            </a:r>
            <a:r>
              <a:rPr>
                <a:solidFill>
                  <a:srgbClr val="4070A0"/>
                </a:solidFill>
                <a:latin typeface="Courier"/>
              </a:rPr>
              <a:t>"flag_any_error"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flags[[r[</a:t>
            </a:r>
            <a:r>
              <a:rPr>
                <a:solidFill>
                  <a:srgbClr val="4070A0"/>
                </a:solidFill>
                <a:latin typeface="Courier"/>
              </a:rPr>
              <a:t>"id"</a:t>
            </a:r>
            <a:r>
              <a:rPr>
                <a:latin typeface="Courier"/>
              </a:rPr>
              <a:t>] </a:t>
            </a: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r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RULES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r[</a:t>
            </a:r>
            <a:r>
              <a:rPr>
                <a:solidFill>
                  <a:srgbClr val="4070A0"/>
                </a:solidFill>
                <a:latin typeface="Courier"/>
              </a:rPr>
              <a:t>"severity"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"error"</a:t>
            </a:r>
            <a:r>
              <a:rPr>
                <a:latin typeface="Courier"/>
              </a:rPr>
              <a:t>]].</a:t>
            </a:r>
            <a:r>
              <a:rPr>
                <a:solidFill>
                  <a:srgbClr val="008000"/>
                </a:solidFill>
                <a:latin typeface="Courier"/>
              </a:rPr>
              <a:t>any</a:t>
            </a:r>
            <a:r>
              <a:rPr>
                <a:latin typeface="Courier"/>
              </a:rPr>
              <a:t>(axis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Flag, do not delete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bind_cols</a:t>
            </a:r>
            <a:r>
              <a:rPr>
                <a:latin typeface="Courier"/>
              </a:rPr>
              <a:t>(muac, 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rename_with</a:t>
            </a:r>
            <a:r>
              <a:rPr>
                <a:latin typeface="Courier"/>
              </a:rPr>
              <a:t>(out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flags,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paste0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"flag_"</a:t>
            </a:r>
            <a:r>
              <a:rPr>
                <a:latin typeface="Courier"/>
              </a:rPr>
              <a:t>, .x)))</a:t>
            </a:r>
            <a:br/>
            <a:r>
              <a:rPr>
                <a:latin typeface="Courier"/>
              </a:rPr>
              <a:t>muac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flag_any_error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if_any</a:t>
            </a:r>
            <a:r>
              <a:rPr>
                <a:latin typeface="Courier"/>
              </a:rPr>
              <a:t>(dplyr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starts_with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"flag_"</a:t>
            </a:r>
            <a:r>
              <a:rPr>
                <a:latin typeface="Courier"/>
              </a:rPr>
              <a:t>), identity)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Flag, do not delete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The count is still available.</a:t>
            </a:r>
            <a:r>
              <a:rPr/>
              <a:t> “4,218 screenings, 7 excluded for an implausible measurement” needs both numbers, and…</a:t>
            </a:r>
          </a:p>
          <a:p>
            <a:pPr lvl="0"/>
            <a:r>
              <a:rPr b="1"/>
              <a:t>The exclusion is reversible.</a:t>
            </a:r>
            <a:r>
              <a:rPr/>
              <a:t> A reviewer who disagrees with a rule can rerun the analysis without it, in one line.</a:t>
            </a:r>
          </a:p>
          <a:p>
            <a:pPr lvl="0"/>
            <a:r>
              <a:rPr b="1"/>
              <a:t>The flags are analysable.</a:t>
            </a:r>
            <a:r>
              <a:rPr/>
              <a:t> Which brings us to the last section.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Flag, do not delete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analysis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muac[</a:t>
            </a:r>
            <a:r>
              <a:rPr>
                <a:solidFill>
                  <a:srgbClr val="4070A0"/>
                </a:solidFill>
                <a:latin typeface="Courier"/>
              </a:rPr>
              <a:t>"flag_any_error"</a:t>
            </a:r>
            <a:r>
              <a:rPr>
                <a:latin typeface="Courier"/>
              </a:rPr>
              <a:t>]]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(muac)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screenings,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(analysis)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analysed, "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muac[</a:t>
            </a:r>
            <a:r>
              <a:rPr>
                <a:solidFill>
                  <a:srgbClr val="4070A0"/>
                </a:solidFill>
                <a:latin typeface="Courier"/>
              </a:rPr>
              <a:t>'flag_any_error'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excluded"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Flag, do not delete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analysis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latin typeface="Courier"/>
              </a:rPr>
              <a:t>flag_any_error)</a:t>
            </a:r>
            <a:br/>
            <a:r>
              <a:rPr>
                <a:solidFill>
                  <a:srgbClr val="06287E"/>
                </a:solidFill>
                <a:latin typeface="Courier"/>
              </a:rPr>
              <a:t>sprintf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"%d screenings, %d analysed, %d excluded"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(muac),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(analysis),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(muac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flag_any_error))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flag rate is itself an indicator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Mean weight-for-height z-score by measurement team in the SMART survey, plotted as depth below zero. Clusters were assigned to teams independently of nutrition status, so a spread of this size between teams is a measurement fault rather than a real difference between populations.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flag rate is itself an indicator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(muac.groupby(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)[[</a:t>
            </a:r>
            <a:r>
              <a:rPr>
                <a:solidFill>
                  <a:srgbClr val="4070A0"/>
                </a:solidFill>
                <a:latin typeface="Courier"/>
              </a:rPr>
              <a:t>"flag_muac_unit_error"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"flag_any_error"</a:t>
            </a:r>
            <a:r>
              <a:rPr>
                <a:latin typeface="Courier"/>
              </a:rPr>
              <a:t>]].mean())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flag rate is itself an indicator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across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starts_with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"flag_"</a:t>
            </a:r>
            <a:r>
              <a:rPr>
                <a:latin typeface="Courier"/>
              </a:rPr>
              <a:t>), mean),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commune)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flag rate is itself an indicator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A rule that fires everywhere is a rule about the world. A rule that fires in one place is a rule about a team.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Every rule so far compares a value against a number.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https://data-analysis.cassion.dev/courses/data-cleaning-and-validation/cleaning-05-plausibility-rules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Rules the sector already gave you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5 of 8</vt:lpwstr>
  </property>
  <property fmtid="{D5CDD505-2E9C-101B-9397-08002B2CF9AE}" pid="3" name="subtitle">
    <vt:lpwstr>Turn “that looks wrong” into a rule table with a source, a severity and a count. Hard bounds against physical limits, soft bounds against the sector’s thresholds, and the discipline of flagging rather than deleting.</vt:lpwstr>
  </property>
</Properties>
</file>