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notesMaster" Target="notesMasters/notesMaster1.xml" /><Relationship Id="rId33" Type="http://schemas.openxmlformats.org/officeDocument/2006/relationships/viewProps" Target="viewProps.xml" /><Relationship Id="rId32" Type="http://schemas.openxmlformats.org/officeDocument/2006/relationships/presProps" Target="presProps.xml" /><Relationship Id="rId1" Type="http://schemas.openxmlformats.org/officeDocument/2006/relationships/slideMaster" Target="slideMasters/slideMaster1.xml" /><Relationship Id="rId35" Type="http://schemas.openxmlformats.org/officeDocument/2006/relationships/tableStyles" Target="tableStyles.xml" /><Relationship Id="rId34"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Transformer « cela semble faux » en une table de règles avec une source, une gravité et un compte. Bornes dures face aux limites physiques, bornes souples face aux seuils du secteur, et la discipline du signalement plutôt que de la suppression.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Quiconque fait ce métier finit par acquérir l’œil. Vous faites défiler une colonne, quelque chose accroche, vous allez voir. Cela marche, et cela ne passe pas à l’échelle, ne se transmet pas à la personne qui vous succédera, et ne se défend pas en revue — car la réponse à « pourquoi avez-vous supprimé cette ligne » est « elle semblait fausse ». Le remède consiste à écrire la règle : une condition, une source, une gravité et un compte. Une fois qu’elle existe sous cette forme, elle s’exécute sur le fichier du trimestre suivant, elle s’explique d’elle-même, et le nombre de lignes qu’elle a attrapées devient une ligne du journal de nettoyage.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n’inventez presque jamais une limite. Ce secteur est exceptionnellement bien pourvu en seuils publiés et défendables, et s’en servir est ce qui fait d’une règle une règle plutôt qu’une opinion.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Citez la source dans la règle. Un seuil accompagné d’une référence survit à la contestation ; le même chiffre sans référence se rediscute chaque trimestre.</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Écrivez les règles sous forme d’une table que le code parcourt. Deux raisons, et c’est la seconde qui compte. La première est évidente — ajouter une règle revient à ajouter une ligne. La seconde est qu’une table de règles peut être comptée, rapportée et comparée : vous pouvez afficher combien de lignes chaque règle a attrapées, comparer au trimestre précédent, et coller l’ensemble dans le journal de nettoyage sans le réécrire en prose.</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test réussit sur une valeur manquante. C’est délibéré et cela prend constamment les gens en défaut : </a:t>
            </a:r>
            <a:r>
              <a:rPr>
                <a:latin typeface="Courier"/>
              </a:rPr>
              <a:t>NA \&lt; 80</a:t>
            </a:r>
            <a:r>
              <a:rPr/>
              <a:t> n’est pas faux, c’est inconnu, et une règle qui traite l’inconnu comme une infraction rapportera votre non-réponse deux fois — une fois comme non-réponse et une fois comme valeur implausible. La non-réponse est le problème de la leçon 2. Gardez les deux séparés.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lignes échouent aux deux règles sur le PB, ce qui est la réponse souhaitée : les mêmes sept enregistrements sont hors bornes et ressemblent à des centimètres, donc il s’agit d’une erreur d’unité et non de sept fautes sans rapport. Deux règles qui concordent constituent un indice sur la cause ; une règle isolée dirait seulement que quelque chose ne va pas. </a:t>
            </a:r>
            <a:r>
              <a:rPr>
                <a:latin typeface="Courier"/>
              </a:rPr>
              <a:t>age-in-scope</a:t>
            </a:r>
            <a:r>
              <a:rPr/>
              <a:t> n’attrape rien, et cela mérite d’être conservé aussi. Une règle qui ne se déclenche jamais coûte une ligne et prouve que la contrainte tient — et le jour où elle se déclenche, elle vous dit que le programme a changé.</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Toutes les règles ne veulent pas dire la même chose, et les confondre est la façon dont un script de nettoyage se met à supprimer de vraies données. L’enquête EAH montre à quel point il est facile de confondre les deux. Douze ménages déclarent plus de 60 litres par personne et par jour, contre une médiane autour de quinze. Soixante litres par personne n’est pas impossible ; c’est ce que consomme réellement un ménage doté d’un branchement de cour et d’un jardin. Mais dans un fichier où quelques enquêteurs ont noté la consommation totale du ménage dans une colonne par personne, c’est aussi exactement l’allure de cette erreur.</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Regardez </a:t>
            </a:r>
            <a:r>
              <a:rPr>
                <a:latin typeface="Courier"/>
              </a:rPr>
              <a:t>implied_total</a:t>
            </a:r>
            <a:r>
              <a:rPr/>
              <a:t>. Si un ménage de sept personnes est enregistré à 140 litres par personne, le total implicite est de 980 litres par jour transportés à la main, ce qui n’arrive pas. La règle qui tranche une valeur ambiguë est généralement une deuxième colonne, pas un seuil plus serré. Le même piège se loge dans le temps de collecte. Quarante-deux ménages déclarent un aller-retour de moins de six minutes depuis une source qui n’est pas sur leur parcelle. Certains sont un robinet au bout de la rue. D’autres sont un enquêteur qui a écrit des heures dans un champ en minutes. Rien dans la colonne ne les distingue, et la règle honnête signale les quarante-deux pour relecture au lieu de prétendre savoir lesquels sont lesquels.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règles les plus utiles portent rarement sur la plage d’une seule colonne. Elles portent sur deux colonnes qui doivent concorder.</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Dix enregistrements portent une décision de référencement sans mesure derrière, et neuf portent une sortie que leur propre mesure contredit. Aucun des deux n’est impossible — un enfant peut être référé sur jugement clinique, et un référencement peut être justifié pour une raison que le registre ne contient pas. Mais les deux méritent un coup de téléphone, et aucun n’est repérable en regardant l’une ou l’autre colonne isolément.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règle ajoute une colonne. Elle ne retire pas de ligne.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Trois choses que cela vous apporte et qu’un filtre ne donne pas. Appliquez l’exclusion une seule fois, au moment du calcul, et dites-le.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fois que les signalements sont des colonnes, regroupez-les comme n’importe quoi d’autre — et ce qui revient est une affirmation sur la collecte des données plutôt que sur les enfants.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 une commune, une équipe ou un enquêteur concentre l’essentiel d’un signalement, le constat n’est pas dans les données — il est dans la supervision. C’est une chose bien plus utile à mettre dans un rapport mensuel qu’un chiffre corrigé, parce qu’elle est actionnable : l’équipe peut être reformée, et le fichier du trimestre suivant sera meilleur au lieu d’être simplement nettoyé.</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Toutes les règles vues jusqu’ici comparent une valeur à un nombre. La leçon suivante traite des valeurs qu’il faut comparer à une </a:t>
            </a:r>
            <a:r>
              <a:rPr i="1"/>
              <a:t>liste</a:t>
            </a:r>
            <a:r>
              <a:rPr/>
              <a:t> — les noms de sites et de villages en texte libre qui arrivent en quatre graphies, où l’autorité est une liste administrative et où le plus dur est de refuser d’inventer un appariement.</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cleaning-and-validation/cleaning-05-plausibility-rule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Des règles que le secteur vous a déjà données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Transformer « cela semble faux » en une table de règles avec une source, une gravité et un compte. Bornes dures face aux limites physiques, bornes souples face aux seuils du secteur, et la discipline du signalement plutôt que de la suppression.</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 Cela semble faux » n’est pas une règle</a:t>
            </a:r>
          </a:p>
          <a:p>
            <a:pPr lvl="0"/>
            <a:r>
              <a:rPr/>
              <a:t>Les seuils existent déjà</a:t>
            </a:r>
          </a:p>
          <a:p>
            <a:pPr lvl="0"/>
            <a:r>
              <a:rPr/>
              <a:t>Des règles comme données, pas comme conditions</a:t>
            </a:r>
          </a:p>
          <a:p>
            <a:pPr lvl="0"/>
            <a:r>
              <a:rPr/>
              <a:t>Appliquer la table</a:t>
            </a:r>
          </a:p>
          <a:p>
            <a:pPr lvl="0"/>
            <a:r>
              <a:rPr/>
              <a:t>Bornes dures et bornes souples</a:t>
            </a:r>
          </a:p>
          <a:p>
            <a:pPr lvl="0"/>
            <a:r>
              <a:rPr/>
              <a:t>Des règles qui comparent deux colonnes</a:t>
            </a:r>
          </a:p>
          <a:p>
            <a:pPr lvl="0"/>
            <a:r>
              <a:rPr/>
              <a:t>Signalez, ne supprimez pas</a:t>
            </a:r>
          </a:p>
          <a:p>
            <a:pPr lvl="0"/>
            <a:r>
              <a:rPr/>
              <a:t>Le taux de signalement est lui-même un indicateur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 Cela semble faux » n’est pas une règle</a:t>
            </a:r>
          </a:p>
        </p:txBody>
      </p:sp>
      <p:sp>
        <p:nvSpPr>
          <p:cNvPr id="3" name="Content Placeholder 2"/>
          <p:cNvSpPr>
            <a:spLocks noGrp="1"/>
          </p:cNvSpPr>
          <p:nvPr>
            <p:ph idx="1"/>
          </p:nvPr>
        </p:nvSpPr>
        <p:spPr/>
        <p:txBody>
          <a:bodyPr/>
          <a:lstStyle/>
          <a:p>
            <a:pPr lvl="0"/>
            <a:r>
              <a:rPr/>
              <a:t>Quiconque fait ce métier finit par acquérir l’œil.</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seuils existent déjà</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Domaine</a:t>
                      </a:r>
                    </a:p>
                  </a:txBody>
                  <a:tcPr/>
                </a:tc>
                <a:tc>
                  <a:txBody>
                    <a:bodyPr/>
                    <a:lstStyle/>
                    <a:p>
                      <a:pPr lvl="0" indent="0" marL="0">
                        <a:buNone/>
                      </a:pPr>
                      <a:r>
                        <a:rPr/>
                        <a:t>Règle</a:t>
                      </a:r>
                    </a:p>
                  </a:txBody>
                  <a:tcPr/>
                </a:tc>
                <a:tc>
                  <a:txBody>
                    <a:bodyPr/>
                    <a:lstStyle/>
                    <a:p>
                      <a:pPr lvl="0" indent="0" marL="0">
                        <a:buNone/>
                      </a:pPr>
                      <a:r>
                        <a:rPr/>
                        <a:t>Source</a:t>
                      </a:r>
                    </a:p>
                  </a:txBody>
                  <a:tcPr/>
                </a:tc>
              </a:tr>
              <a:tr h="0">
                <a:tc>
                  <a:txBody>
                    <a:bodyPr/>
                    <a:lstStyle/>
                    <a:p>
                      <a:pPr lvl="0" indent="0" marL="0">
                        <a:buNone/>
                      </a:pPr>
                      <a:r>
                        <a:rPr/>
                        <a:t>PB, 6-59 mois</a:t>
                      </a:r>
                    </a:p>
                  </a:txBody>
                </a:tc>
                <a:tc>
                  <a:txBody>
                    <a:bodyPr/>
                    <a:lstStyle/>
                    <a:p>
                      <a:pPr lvl="0" indent="0" marL="0">
                        <a:buNone/>
                      </a:pPr>
                      <a:r>
                        <a:rPr/>
                        <a:t>En dessous de 80 mm ou au-dessus de 220 mm, ce n’est pas une mesure</a:t>
                      </a:r>
                    </a:p>
                  </a:txBody>
                </a:tc>
                <a:tc>
                  <a:txBody>
                    <a:bodyPr/>
                    <a:lstStyle/>
                    <a:p>
                      <a:pPr lvl="0" indent="0" marL="0">
                        <a:buNone/>
                      </a:pPr>
                      <a:r>
                        <a:rPr/>
                        <a:t>OMS / pratique de terrain PCIMA</a:t>
                      </a:r>
                    </a:p>
                  </a:txBody>
                </a:tc>
              </a:tr>
              <a:tr h="0">
                <a:tc>
                  <a:txBody>
                    <a:bodyPr/>
                    <a:lstStyle/>
                    <a:p>
                      <a:pPr lvl="0" indent="0" marL="0">
                        <a:buNone/>
                      </a:pPr>
                      <a:r>
                        <a:rPr/>
                        <a:t>Score Z poids-taille</a:t>
                      </a:r>
                    </a:p>
                  </a:txBody>
                </a:tc>
                <a:tc>
                  <a:txBody>
                    <a:bodyPr/>
                    <a:lstStyle/>
                    <a:p>
                      <a:pPr lvl="0" indent="0" marL="0">
                        <a:buNone/>
                      </a:pPr>
                      <a:r>
                        <a:rPr/>
                        <a:t>Hors de l’intervalle -5 à +5 de la référence</a:t>
                      </a:r>
                    </a:p>
                  </a:txBody>
                </a:tc>
                <a:tc>
                  <a:txBody>
                    <a:bodyPr/>
                    <a:lstStyle/>
                    <a:p>
                      <a:pPr lvl="0" indent="0" marL="0">
                        <a:buNone/>
                      </a:pPr>
                      <a:r>
                        <a:rPr/>
                        <a:t>Normes OMS 2006 de croissance</a:t>
                      </a:r>
                    </a:p>
                  </a:txBody>
                </a:tc>
              </a:tr>
              <a:tr h="0">
                <a:tc>
                  <a:txBody>
                    <a:bodyPr/>
                    <a:lstStyle/>
                    <a:p>
                      <a:pPr lvl="0" indent="0" marL="0">
                        <a:buNone/>
                      </a:pPr>
                      <a:r>
                        <a:rPr/>
                        <a:t>Anthropométrie SMART</a:t>
                      </a:r>
                    </a:p>
                  </a:txBody>
                </a:tc>
                <a:tc>
                  <a:txBody>
                    <a:bodyPr/>
                    <a:lstStyle/>
                    <a:p>
                      <a:pPr lvl="0" indent="0" marL="0">
                        <a:buNone/>
                      </a:pPr>
                      <a:r>
                        <a:rPr/>
                        <a:t>Signaler les scores Z à plus de 3 ET de la moyenne de l’enquête</a:t>
                      </a:r>
                    </a:p>
                  </a:txBody>
                </a:tc>
                <a:tc>
                  <a:txBody>
                    <a:bodyPr/>
                    <a:lstStyle/>
                    <a:p>
                      <a:pPr lvl="0" indent="0" marL="0">
                        <a:buNone/>
                      </a:pPr>
                      <a:r>
                        <a:rPr/>
                        <a:t>Rapport de plausibilité SMART</a:t>
                      </a:r>
                    </a:p>
                  </a:txBody>
                </a:tc>
              </a:tr>
              <a:tr h="0">
                <a:tc>
                  <a:txBody>
                    <a:bodyPr/>
                    <a:lstStyle/>
                    <a:p>
                      <a:pPr lvl="0" indent="0" marL="0">
                        <a:buNone/>
                      </a:pPr>
                      <a:r>
                        <a:rPr/>
                        <a:t>Quantité d’eau</a:t>
                      </a:r>
                    </a:p>
                  </a:txBody>
                </a:tc>
                <a:tc>
                  <a:txBody>
                    <a:bodyPr/>
                    <a:lstStyle/>
                    <a:p>
                      <a:pPr lvl="0" indent="0" marL="0">
                        <a:buNone/>
                      </a:pPr>
                      <a:r>
                        <a:rPr/>
                        <a:t>Moins de 15 litres par personne et par jour est sous le minimum</a:t>
                      </a:r>
                    </a:p>
                  </a:txBody>
                </a:tc>
                <a:tc>
                  <a:txBody>
                    <a:bodyPr/>
                    <a:lstStyle/>
                    <a:p>
                      <a:pPr lvl="0" indent="0" marL="0">
                        <a:buNone/>
                      </a:pPr>
                      <a:r>
                        <a:rPr/>
                        <a:t>Sphere</a:t>
                      </a:r>
                    </a:p>
                  </a:txBody>
                </a:tc>
              </a:tr>
              <a:tr h="0">
                <a:tc>
                  <a:txBody>
                    <a:bodyPr/>
                    <a:lstStyle/>
                    <a:p>
                      <a:pPr lvl="0" indent="0" marL="0">
                        <a:buNone/>
                      </a:pPr>
                      <a:r>
                        <a:rPr/>
                        <a:t>Collecte d’eau</a:t>
                      </a:r>
                    </a:p>
                  </a:txBody>
                </a:tc>
                <a:tc>
                  <a:txBody>
                    <a:bodyPr/>
                    <a:lstStyle/>
                    <a:p>
                      <a:pPr lvl="0" indent="0" marL="0">
                        <a:buNone/>
                      </a:pPr>
                      <a:r>
                        <a:rPr/>
                        <a:t>Un aller-retour de plus de 30 minutes est un service limité, pas élémentaire</a:t>
                      </a:r>
                    </a:p>
                  </a:txBody>
                </a:tc>
                <a:tc>
                  <a:txBody>
                    <a:bodyPr/>
                    <a:lstStyle/>
                    <a:p>
                      <a:pPr lvl="0" indent="0" marL="0">
                        <a:buNone/>
                      </a:pPr>
                      <a:r>
                        <a:rPr/>
                        <a:t>Échelles de service JMP</a:t>
                      </a:r>
                    </a:p>
                  </a:txBody>
                </a:tc>
              </a:tr>
              <a:tr h="0">
                <a:tc>
                  <a:txBody>
                    <a:bodyPr/>
                    <a:lstStyle/>
                    <a:p>
                      <a:pPr lvl="0" indent="0" marL="0">
                        <a:buNone/>
                      </a:pPr>
                      <a:r>
                        <a:rPr/>
                        <a:t>Chlore résiduel libre</a:t>
                      </a:r>
                    </a:p>
                  </a:txBody>
                </a:tc>
                <a:tc>
                  <a:txBody>
                    <a:bodyPr/>
                    <a:lstStyle/>
                    <a:p>
                      <a:pPr lvl="0" indent="0" marL="0">
                        <a:buNone/>
                      </a:pPr>
                      <a:r>
                        <a:rPr/>
                        <a:t>0,2 à 2,0 mg/L au point de consommation</a:t>
                      </a:r>
                    </a:p>
                  </a:txBody>
                </a:tc>
                <a:tc>
                  <a:txBody>
                    <a:bodyPr/>
                    <a:lstStyle/>
                    <a:p>
                      <a:pPr lvl="0" indent="0" marL="0">
                        <a:buNone/>
                      </a:pPr>
                      <a:r>
                        <a:rPr/>
                        <a:t>Sphere / OMS</a:t>
                      </a:r>
                    </a:p>
                  </a:txBody>
                </a:tc>
              </a:tr>
              <a:tr h="0">
                <a:tc>
                  <a:txBody>
                    <a:bodyPr/>
                    <a:lstStyle/>
                    <a:p>
                      <a:pPr lvl="0" indent="0" marL="0">
                        <a:buNone/>
                      </a:pPr>
                      <a:r>
                        <a:rPr/>
                        <a:t>Couverture</a:t>
                      </a:r>
                    </a:p>
                  </a:txBody>
                </a:tc>
                <a:tc>
                  <a:txBody>
                    <a:bodyPr/>
                    <a:lstStyle/>
                    <a:p>
                      <a:pPr lvl="0" indent="0" marL="0">
                        <a:buNone/>
                      </a:pPr>
                      <a:r>
                        <a:rPr/>
                        <a:t>Des doses administrées supérieures à la population cible demandent une explication</a:t>
                      </a:r>
                    </a:p>
                  </a:txBody>
                </a:tc>
                <a:tc>
                  <a:txBody>
                    <a:bodyPr/>
                    <a:lstStyle/>
                    <a:p>
                      <a:pPr lvl="0" indent="0" marL="0">
                        <a:buNone/>
                      </a:pPr>
                      <a:r>
                        <a:rPr/>
                        <a:t>Guide d’indicateurs UNICEF</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seuils existent déjà</a:t>
            </a:r>
          </a:p>
        </p:txBody>
      </p:sp>
      <p:sp>
        <p:nvSpPr>
          <p:cNvPr id="3" name="Content Placeholder 2"/>
          <p:cNvSpPr>
            <a:spLocks noGrp="1"/>
          </p:cNvSpPr>
          <p:nvPr>
            <p:ph idx="1"/>
          </p:nvPr>
        </p:nvSpPr>
        <p:spPr/>
        <p:txBody>
          <a:bodyPr/>
          <a:lstStyle/>
          <a:p>
            <a:pPr lvl="0"/>
            <a:r>
              <a:rPr/>
              <a:t>Citez la source dans la règle — Un seuil accompagné d’une référence survit à la contestation ; le même chiffre sans…</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règles comme données, pas comme conditions — En Python (suite)</a:t>
            </a:r>
          </a:p>
        </p:txBody>
      </p:sp>
      <p:sp>
        <p:nvSpPr>
          <p:cNvPr id="3" name="Content Placeholder 2"/>
          <p:cNvSpPr>
            <a:spLocks noGrp="1"/>
          </p:cNvSpPr>
          <p:nvPr>
            <p:ph idx="1"/>
          </p:nvPr>
        </p:nvSpPr>
        <p:spPr/>
        <p:txBody>
          <a:bodyPr/>
          <a:lstStyle/>
          <a:p>
            <a:pPr lvl="0" indent="0">
              <a:buNone/>
            </a:pPr>
            <a:r>
              <a:rPr>
                <a:latin typeface="Courier"/>
              </a:rPr>
              <a:t>RULES </a:t>
            </a:r>
            <a:r>
              <a:rPr>
                <a:solidFill>
                  <a:srgbClr val="666666"/>
                </a:solidFill>
                <a:latin typeface="Courier"/>
              </a:rPr>
              <a:t>=</a:t>
            </a:r>
            <a:r>
              <a:rPr>
                <a:latin typeface="Courier"/>
              </a:rPr>
              <a:t> [</a:t>
            </a:r>
            <a:br/>
            <a:r>
              <a:rPr>
                <a:latin typeface="Courier"/>
              </a:rPr>
              <a:t>    {</a:t>
            </a:r>
            <a:br/>
            <a:r>
              <a:rPr>
                <a:latin typeface="Courier"/>
              </a:rPr>
              <a:t>        </a:t>
            </a:r>
            <a:r>
              <a:rPr>
                <a:solidFill>
                  <a:srgbClr val="4070A0"/>
                </a:solidFill>
                <a:latin typeface="Courier"/>
              </a:rPr>
              <a:t>"id"</a:t>
            </a:r>
            <a:r>
              <a:rPr>
                <a:latin typeface="Courier"/>
              </a:rPr>
              <a:t>: </a:t>
            </a:r>
            <a:r>
              <a:rPr>
                <a:solidFill>
                  <a:srgbClr val="4070A0"/>
                </a:solidFill>
                <a:latin typeface="Courier"/>
              </a:rPr>
              <a:t>"muac-range"</a:t>
            </a:r>
            <a:r>
              <a:rPr>
                <a:latin typeface="Courier"/>
              </a:rPr>
              <a:t>,</a:t>
            </a:r>
            <a:br/>
            <a:r>
              <a:rPr>
                <a:latin typeface="Courier"/>
              </a:rPr>
              <a:t>        </a:t>
            </a:r>
            <a:r>
              <a:rPr>
                <a:solidFill>
                  <a:srgbClr val="4070A0"/>
                </a:solidFill>
                <a:latin typeface="Courier"/>
              </a:rPr>
              <a:t>"column"</a:t>
            </a:r>
            <a:r>
              <a:rPr>
                <a:latin typeface="Courier"/>
              </a:rPr>
              <a:t>: </a:t>
            </a:r>
            <a:r>
              <a:rPr>
                <a:solidFill>
                  <a:srgbClr val="4070A0"/>
                </a:solidFill>
                <a:latin typeface="Courier"/>
              </a:rPr>
              <a:t>"muac_mm"</a:t>
            </a:r>
            <a:r>
              <a:rPr>
                <a:latin typeface="Courier"/>
              </a:rPr>
              <a:t>,</a:t>
            </a:r>
            <a:br/>
            <a:r>
              <a:rPr>
                <a:latin typeface="Courier"/>
              </a:rPr>
              <a:t>        </a:t>
            </a:r>
            <a:r>
              <a:rPr>
                <a:solidFill>
                  <a:srgbClr val="4070A0"/>
                </a:solidFill>
                <a:latin typeface="Courier"/>
              </a:rPr>
              <a:t>"severity"</a:t>
            </a:r>
            <a:r>
              <a:rPr>
                <a:latin typeface="Courier"/>
              </a:rPr>
              <a:t>: </a:t>
            </a:r>
            <a:r>
              <a:rPr>
                <a:solidFill>
                  <a:srgbClr val="4070A0"/>
                </a:solidFill>
                <a:latin typeface="Courier"/>
              </a:rPr>
              <a:t>"error"</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"WHO / CMAM field practice"</a:t>
            </a:r>
            <a:r>
              <a:rPr>
                <a:latin typeface="Courier"/>
              </a:rPr>
              <a:t>,</a:t>
            </a:r>
            <a:br/>
            <a:r>
              <a:rPr>
                <a:latin typeface="Courier"/>
              </a:rPr>
              <a:t>        </a:t>
            </a:r>
            <a:r>
              <a:rPr>
                <a:solidFill>
                  <a:srgbClr val="4070A0"/>
                </a:solidFill>
                <a:latin typeface="Courier"/>
              </a:rPr>
              <a:t>"test"</a:t>
            </a:r>
            <a:r>
              <a:rPr>
                <a:latin typeface="Courier"/>
              </a:rPr>
              <a:t>: </a:t>
            </a:r>
            <a:r>
              <a:rPr b="1">
                <a:solidFill>
                  <a:srgbClr val="007020"/>
                </a:solidFill>
                <a:latin typeface="Courier"/>
              </a:rPr>
              <a:t>lambda</a:t>
            </a:r>
            <a:r>
              <a:rPr>
                <a:latin typeface="Courier"/>
              </a:rPr>
              <a:t> d: d[</a:t>
            </a:r>
            <a:r>
              <a:rPr>
                <a:solidFill>
                  <a:srgbClr val="4070A0"/>
                </a:solidFill>
                <a:latin typeface="Courier"/>
              </a:rPr>
              <a:t>"muac_mm"</a:t>
            </a:r>
            <a:r>
              <a:rPr>
                <a:latin typeface="Courier"/>
              </a:rPr>
              <a:t>].between(</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666666"/>
                </a:solidFill>
                <a:latin typeface="Courier"/>
              </a:rPr>
              <a:t>|</a:t>
            </a:r>
            <a:r>
              <a:rPr>
                <a:latin typeface="Courier"/>
              </a:rPr>
              <a:t> d[</a:t>
            </a:r>
            <a:r>
              <a:rPr>
                <a:solidFill>
                  <a:srgbClr val="4070A0"/>
                </a:solidFill>
                <a:latin typeface="Courier"/>
              </a:rPr>
              <a:t>"muac_mm"</a:t>
            </a:r>
            <a:r>
              <a:rPr>
                <a:latin typeface="Courier"/>
              </a:rPr>
              <a:t>].isna(),</a:t>
            </a:r>
            <a:br/>
            <a:r>
              <a:rPr>
                <a:latin typeface="Courier"/>
              </a:rPr>
              <a:t>        </a:t>
            </a:r>
            <a:r>
              <a:rPr>
                <a:solidFill>
                  <a:srgbClr val="4070A0"/>
                </a:solidFill>
                <a:latin typeface="Courier"/>
              </a:rPr>
              <a:t>"message"</a:t>
            </a:r>
            <a:r>
              <a:rPr>
                <a:latin typeface="Courier"/>
              </a:rPr>
              <a:t>: </a:t>
            </a:r>
            <a:r>
              <a:rPr>
                <a:solidFill>
                  <a:srgbClr val="4070A0"/>
                </a:solidFill>
                <a:latin typeface="Courier"/>
              </a:rPr>
              <a:t>"MUAC outside 80-220 mm"</a:t>
            </a:r>
            <a:r>
              <a:rPr>
                <a:latin typeface="Courier"/>
              </a:rPr>
              <a:t>,</a:t>
            </a:r>
            <a:br/>
            <a:r>
              <a:rPr>
                <a:latin typeface="Courier"/>
              </a:rPr>
              <a:t>    },</a:t>
            </a:r>
            <a:br/>
            <a:r>
              <a:rPr>
                <a:latin typeface="Courier"/>
              </a:rPr>
              <a:t>    {</a:t>
            </a:r>
            <a:br/>
            <a:r>
              <a:rPr>
                <a:latin typeface="Courier"/>
              </a:rPr>
              <a:t>        </a:t>
            </a:r>
            <a:r>
              <a:rPr>
                <a:solidFill>
                  <a:srgbClr val="4070A0"/>
                </a:solidFill>
                <a:latin typeface="Courier"/>
              </a:rPr>
              <a:t>"id"</a:t>
            </a:r>
            <a:r>
              <a:rPr>
                <a:latin typeface="Courier"/>
              </a:rPr>
              <a:t>: </a:t>
            </a:r>
            <a:r>
              <a:rPr>
                <a:solidFill>
                  <a:srgbClr val="4070A0"/>
                </a:solidFill>
                <a:latin typeface="Courier"/>
              </a:rPr>
              <a:t>"muac-unit-error"</a:t>
            </a:r>
            <a:r>
              <a:rPr>
                <a:latin typeface="Courier"/>
              </a:rPr>
              <a:t>,</a:t>
            </a:r>
            <a:br/>
            <a:r>
              <a:rPr>
                <a:latin typeface="Courier"/>
              </a:rPr>
              <a:t>        </a:t>
            </a:r>
            <a:r>
              <a:rPr>
                <a:solidFill>
                  <a:srgbClr val="4070A0"/>
                </a:solidFill>
                <a:latin typeface="Courier"/>
              </a:rPr>
              <a:t>"column"</a:t>
            </a:r>
            <a:r>
              <a:rPr>
                <a:latin typeface="Courier"/>
              </a:rPr>
              <a:t>: </a:t>
            </a:r>
            <a:r>
              <a:rPr>
                <a:solidFill>
                  <a:srgbClr val="4070A0"/>
                </a:solidFill>
                <a:latin typeface="Courier"/>
              </a:rPr>
              <a:t>"muac_mm"</a:t>
            </a:r>
            <a:r>
              <a:rPr>
                <a:latin typeface="Courier"/>
              </a:rPr>
              <a:t>,</a:t>
            </a:r>
            <a:br/>
            <a:r>
              <a:rPr>
                <a:latin typeface="Courier"/>
              </a:rPr>
              <a:t>        </a:t>
            </a:r>
            <a:r>
              <a:rPr>
                <a:solidFill>
                  <a:srgbClr val="4070A0"/>
                </a:solidFill>
                <a:latin typeface="Courier"/>
              </a:rPr>
              <a:t>"severity"</a:t>
            </a:r>
            <a:r>
              <a:rPr>
                <a:latin typeface="Courier"/>
              </a:rPr>
              <a:t>: </a:t>
            </a:r>
            <a:r>
              <a:rPr>
                <a:solidFill>
                  <a:srgbClr val="4070A0"/>
                </a:solidFill>
                <a:latin typeface="Courier"/>
              </a:rPr>
              <a:t>"warning"</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"unit check, cm entered as mm"</a:t>
            </a:r>
            <a:r>
              <a:rPr>
                <a:latin typeface="Courier"/>
              </a:rPr>
              <a:t>,</a:t>
            </a:r>
            <a:br/>
            <a:r>
              <a:rPr>
                <a:latin typeface="Courier"/>
              </a:rPr>
              <a:t>        </a:t>
            </a:r>
            <a:r>
              <a:rPr>
                <a:solidFill>
                  <a:srgbClr val="4070A0"/>
                </a:solidFill>
                <a:latin typeface="Courier"/>
              </a:rPr>
              <a:t>"test"</a:t>
            </a:r>
            <a:r>
              <a:rPr>
                <a:latin typeface="Courier"/>
              </a:rPr>
              <a:t>: </a:t>
            </a:r>
            <a:r>
              <a:rPr b="1">
                <a:solidFill>
                  <a:srgbClr val="007020"/>
                </a:solidFill>
                <a:latin typeface="Courier"/>
              </a:rPr>
              <a:t>lambda</a:t>
            </a:r>
            <a:r>
              <a:rPr>
                <a:latin typeface="Courier"/>
              </a:rPr>
              <a:t> d: </a:t>
            </a:r>
            <a:r>
              <a:rPr>
                <a:solidFill>
                  <a:srgbClr val="666666"/>
                </a:solidFill>
                <a:latin typeface="Courier"/>
              </a:rPr>
              <a:t>~</a:t>
            </a:r>
            <a:r>
              <a:rPr>
                <a:latin typeface="Courier"/>
              </a:rPr>
              <a:t>d[</a:t>
            </a:r>
            <a:r>
              <a:rPr>
                <a:solidFill>
                  <a:srgbClr val="4070A0"/>
                </a:solidFill>
                <a:latin typeface="Courier"/>
              </a:rPr>
              <a:t>"muac_mm"</a:t>
            </a:r>
            <a:r>
              <a:rPr>
                <a:latin typeface="Courier"/>
              </a:rPr>
              <a:t>].between(</a:t>
            </a:r>
            <a:r>
              <a:rPr>
                <a:solidFill>
                  <a:srgbClr val="40A070"/>
                </a:solidFill>
                <a:latin typeface="Courier"/>
              </a:rPr>
              <a:t>1</a:t>
            </a:r>
            <a:r>
              <a:rPr>
                <a:latin typeface="Courier"/>
              </a:rPr>
              <a:t>, </a:t>
            </a:r>
            <a:r>
              <a:rPr>
                <a:solidFill>
                  <a:srgbClr val="40A070"/>
                </a:solidFill>
                <a:latin typeface="Courier"/>
              </a:rPr>
              <a:t>40</a:t>
            </a:r>
            <a:r>
              <a:rPr>
                <a:latin typeface="Courier"/>
              </a:rPr>
              <a:t>),</a:t>
            </a:r>
            <a:br/>
            <a:r>
              <a:rPr>
                <a:latin typeface="Courier"/>
              </a:rPr>
              <a:t>        </a:t>
            </a:r>
            <a:r>
              <a:rPr>
                <a:solidFill>
                  <a:srgbClr val="4070A0"/>
                </a:solidFill>
                <a:latin typeface="Courier"/>
              </a:rPr>
              <a:t>"message"</a:t>
            </a:r>
            <a:r>
              <a:rPr>
                <a:latin typeface="Courier"/>
              </a:rPr>
              <a:t>: </a:t>
            </a:r>
            <a:r>
              <a:rPr>
                <a:solidFill>
                  <a:srgbClr val="4070A0"/>
                </a:solidFill>
                <a:latin typeface="Courier"/>
              </a:rPr>
              <a:t>"MUAC looks like centimetres"</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règles comme données, pas comme conditions — En Python (suite)</a:t>
            </a:r>
          </a:p>
        </p:txBody>
      </p:sp>
      <p:sp>
        <p:nvSpPr>
          <p:cNvPr id="3" name="Content Placeholder 2"/>
          <p:cNvSpPr>
            <a:spLocks noGrp="1"/>
          </p:cNvSpPr>
          <p:nvPr>
            <p:ph idx="1"/>
          </p:nvPr>
        </p:nvSpPr>
        <p:spPr/>
        <p:txBody>
          <a:bodyPr/>
          <a:lstStyle/>
          <a:p>
            <a:pPr lvl="0" indent="0">
              <a:buNone/>
            </a:pPr>
            <a:r>
              <a:rPr>
                <a:latin typeface="Courier"/>
              </a:rPr>
              <a:t>    },</a:t>
            </a:r>
            <a:br/>
            <a:r>
              <a:rPr>
                <a:latin typeface="Courier"/>
              </a:rPr>
              <a:t>    {</a:t>
            </a:r>
            <a:br/>
            <a:r>
              <a:rPr>
                <a:latin typeface="Courier"/>
              </a:rPr>
              <a:t>        </a:t>
            </a:r>
            <a:r>
              <a:rPr>
                <a:solidFill>
                  <a:srgbClr val="4070A0"/>
                </a:solidFill>
                <a:latin typeface="Courier"/>
              </a:rPr>
              <a:t>"id"</a:t>
            </a:r>
            <a:r>
              <a:rPr>
                <a:latin typeface="Courier"/>
              </a:rPr>
              <a:t>: </a:t>
            </a:r>
            <a:r>
              <a:rPr>
                <a:solidFill>
                  <a:srgbClr val="4070A0"/>
                </a:solidFill>
                <a:latin typeface="Courier"/>
              </a:rPr>
              <a:t>"age-in-scope"</a:t>
            </a:r>
            <a:r>
              <a:rPr>
                <a:latin typeface="Courier"/>
              </a:rPr>
              <a:t>,</a:t>
            </a:r>
            <a:br/>
            <a:r>
              <a:rPr>
                <a:latin typeface="Courier"/>
              </a:rPr>
              <a:t>        </a:t>
            </a:r>
            <a:r>
              <a:rPr>
                <a:solidFill>
                  <a:srgbClr val="4070A0"/>
                </a:solidFill>
                <a:latin typeface="Courier"/>
              </a:rPr>
              <a:t>"column"</a:t>
            </a:r>
            <a:r>
              <a:rPr>
                <a:latin typeface="Courier"/>
              </a:rPr>
              <a:t>: </a:t>
            </a:r>
            <a:r>
              <a:rPr>
                <a:solidFill>
                  <a:srgbClr val="4070A0"/>
                </a:solidFill>
                <a:latin typeface="Courier"/>
              </a:rPr>
              <a:t>"age_months"</a:t>
            </a:r>
            <a:r>
              <a:rPr>
                <a:latin typeface="Courier"/>
              </a:rPr>
              <a:t>,</a:t>
            </a:r>
            <a:br/>
            <a:r>
              <a:rPr>
                <a:latin typeface="Courier"/>
              </a:rPr>
              <a:t>        </a:t>
            </a:r>
            <a:r>
              <a:rPr>
                <a:solidFill>
                  <a:srgbClr val="4070A0"/>
                </a:solidFill>
                <a:latin typeface="Courier"/>
              </a:rPr>
              <a:t>"severity"</a:t>
            </a:r>
            <a:r>
              <a:rPr>
                <a:latin typeface="Courier"/>
              </a:rPr>
              <a:t>: </a:t>
            </a:r>
            <a:r>
              <a:rPr>
                <a:solidFill>
                  <a:srgbClr val="4070A0"/>
                </a:solidFill>
                <a:latin typeface="Courier"/>
              </a:rPr>
              <a:t>"warning"</a:t>
            </a:r>
            <a:r>
              <a:rPr>
                <a:latin typeface="Courier"/>
              </a:rPr>
              <a:t>,</a:t>
            </a:r>
            <a:br/>
            <a:r>
              <a:rPr>
                <a:latin typeface="Courier"/>
              </a:rPr>
              <a:t>        </a:t>
            </a:r>
            <a:r>
              <a:rPr>
                <a:solidFill>
                  <a:srgbClr val="4070A0"/>
                </a:solidFill>
                <a:latin typeface="Courier"/>
              </a:rPr>
              <a:t>"source"</a:t>
            </a:r>
            <a:r>
              <a:rPr>
                <a:latin typeface="Courier"/>
              </a:rPr>
              <a:t>: </a:t>
            </a:r>
            <a:r>
              <a:rPr>
                <a:solidFill>
                  <a:srgbClr val="4070A0"/>
                </a:solidFill>
                <a:latin typeface="Courier"/>
              </a:rPr>
              <a:t>"CMAM screening protocol, 6-59 months"</a:t>
            </a:r>
            <a:r>
              <a:rPr>
                <a:latin typeface="Courier"/>
              </a:rPr>
              <a:t>,</a:t>
            </a:r>
            <a:br/>
            <a:r>
              <a:rPr>
                <a:latin typeface="Courier"/>
              </a:rPr>
              <a:t>        </a:t>
            </a:r>
            <a:r>
              <a:rPr>
                <a:solidFill>
                  <a:srgbClr val="4070A0"/>
                </a:solidFill>
                <a:latin typeface="Courier"/>
              </a:rPr>
              <a:t>"test"</a:t>
            </a:r>
            <a:r>
              <a:rPr>
                <a:latin typeface="Courier"/>
              </a:rPr>
              <a:t>: </a:t>
            </a:r>
            <a:r>
              <a:rPr b="1">
                <a:solidFill>
                  <a:srgbClr val="007020"/>
                </a:solidFill>
                <a:latin typeface="Courier"/>
              </a:rPr>
              <a:t>lambda</a:t>
            </a:r>
            <a:r>
              <a:rPr>
                <a:latin typeface="Courier"/>
              </a:rPr>
              <a:t> d: d[</a:t>
            </a:r>
            <a:r>
              <a:rPr>
                <a:solidFill>
                  <a:srgbClr val="4070A0"/>
                </a:solidFill>
                <a:latin typeface="Courier"/>
              </a:rPr>
              <a:t>"age_months"</a:t>
            </a:r>
            <a:r>
              <a:rPr>
                <a:latin typeface="Courier"/>
              </a:rPr>
              <a:t>].between(</a:t>
            </a:r>
            <a:r>
              <a:rPr>
                <a:solidFill>
                  <a:srgbClr val="40A070"/>
                </a:solidFill>
                <a:latin typeface="Courier"/>
              </a:rPr>
              <a:t>6</a:t>
            </a:r>
            <a:r>
              <a:rPr>
                <a:latin typeface="Courier"/>
              </a:rPr>
              <a:t>, </a:t>
            </a:r>
            <a:r>
              <a:rPr>
                <a:solidFill>
                  <a:srgbClr val="40A070"/>
                </a:solidFill>
                <a:latin typeface="Courier"/>
              </a:rPr>
              <a:t>59</a:t>
            </a:r>
            <a:r>
              <a:rPr>
                <a:latin typeface="Courier"/>
              </a:rPr>
              <a:t>) </a:t>
            </a:r>
            <a:r>
              <a:rPr>
                <a:solidFill>
                  <a:srgbClr val="666666"/>
                </a:solidFill>
                <a:latin typeface="Courier"/>
              </a:rPr>
              <a:t>|</a:t>
            </a:r>
            <a:r>
              <a:rPr>
                <a:latin typeface="Courier"/>
              </a:rPr>
              <a:t> d[</a:t>
            </a:r>
            <a:r>
              <a:rPr>
                <a:solidFill>
                  <a:srgbClr val="4070A0"/>
                </a:solidFill>
                <a:latin typeface="Courier"/>
              </a:rPr>
              <a:t>"age_months"</a:t>
            </a:r>
            <a:r>
              <a:rPr>
                <a:latin typeface="Courier"/>
              </a:rPr>
              <a:t>].isna(),</a:t>
            </a:r>
            <a:br/>
            <a:r>
              <a:rPr>
                <a:latin typeface="Courier"/>
              </a:rPr>
              <a:t>        </a:t>
            </a:r>
            <a:r>
              <a:rPr>
                <a:solidFill>
                  <a:srgbClr val="4070A0"/>
                </a:solidFill>
                <a:latin typeface="Courier"/>
              </a:rPr>
              <a:t>"message"</a:t>
            </a:r>
            <a:r>
              <a:rPr>
                <a:latin typeface="Courier"/>
              </a:rPr>
              <a:t>: </a:t>
            </a:r>
            <a:r>
              <a:rPr>
                <a:solidFill>
                  <a:srgbClr val="4070A0"/>
                </a:solidFill>
                <a:latin typeface="Courier"/>
              </a:rPr>
              <a:t>"age outside the screening window"</a:t>
            </a:r>
            <a:r>
              <a:rPr>
                <a:latin typeface="Courier"/>
              </a:rPr>
              <a:t>,</a:t>
            </a:r>
            <a:br/>
            <a:r>
              <a:rPr>
                <a:latin typeface="Courier"/>
              </a:rPr>
              <a:t>    },</a:t>
            </a:r>
            <a:b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règles comme données, pas comme conditions — En R</a:t>
            </a:r>
          </a:p>
        </p:txBody>
      </p:sp>
      <p:sp>
        <p:nvSpPr>
          <p:cNvPr id="3" name="Content Placeholder 2"/>
          <p:cNvSpPr>
            <a:spLocks noGrp="1"/>
          </p:cNvSpPr>
          <p:nvPr>
            <p:ph idx="1"/>
          </p:nvPr>
        </p:nvSpPr>
        <p:spPr/>
        <p:txBody>
          <a:bodyPr/>
          <a:lstStyle/>
          <a:p>
            <a:pPr lvl="0" indent="0">
              <a:buNone/>
            </a:pPr>
            <a:r>
              <a:rPr>
                <a:latin typeface="Courier"/>
              </a:rPr>
              <a:t>RULES </a:t>
            </a:r>
            <a:r>
              <a:rPr>
                <a:solidFill>
                  <a:srgbClr val="007020"/>
                </a:solidFill>
                <a:latin typeface="Courier"/>
              </a:rPr>
              <a:t>&lt;-</a:t>
            </a:r>
            <a:r>
              <a:rPr>
                <a:latin typeface="Courier"/>
              </a:rPr>
              <a:t> 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id,               </a:t>
            </a:r>
            <a:r>
              <a:rPr>
                <a:solidFill>
                  <a:srgbClr val="4070A0"/>
                </a:solidFill>
                <a:latin typeface="Courier"/>
              </a:rPr>
              <a:t>~</a:t>
            </a:r>
            <a:r>
              <a:rPr>
                <a:latin typeface="Courier"/>
              </a:rPr>
              <a:t>column,      </a:t>
            </a:r>
            <a:r>
              <a:rPr>
                <a:solidFill>
                  <a:srgbClr val="4070A0"/>
                </a:solidFill>
                <a:latin typeface="Courier"/>
              </a:rPr>
              <a:t>~</a:t>
            </a:r>
            <a:r>
              <a:rPr>
                <a:latin typeface="Courier"/>
              </a:rPr>
              <a:t>severity,  </a:t>
            </a:r>
            <a:r>
              <a:rPr>
                <a:solidFill>
                  <a:srgbClr val="4070A0"/>
                </a:solidFill>
                <a:latin typeface="Courier"/>
              </a:rPr>
              <a:t>~</a:t>
            </a:r>
            <a:r>
              <a:rPr>
                <a:latin typeface="Courier"/>
              </a:rPr>
              <a:t>source,                             </a:t>
            </a:r>
            <a:r>
              <a:rPr>
                <a:solidFill>
                  <a:srgbClr val="4070A0"/>
                </a:solidFill>
                <a:latin typeface="Courier"/>
              </a:rPr>
              <a:t>~</a:t>
            </a:r>
            <a:r>
              <a:rPr>
                <a:latin typeface="Courier"/>
              </a:rPr>
              <a:t>message,</a:t>
            </a:r>
            <a:br/>
            <a:r>
              <a:rPr>
                <a:latin typeface="Courier"/>
              </a:rPr>
              <a:t>  </a:t>
            </a:r>
            <a:r>
              <a:rPr>
                <a:solidFill>
                  <a:srgbClr val="4070A0"/>
                </a:solidFill>
                <a:latin typeface="Courier"/>
              </a:rPr>
              <a:t>"muac-range"</a:t>
            </a:r>
            <a:r>
              <a:rPr>
                <a:latin typeface="Courier"/>
              </a:rPr>
              <a:t>,      </a:t>
            </a:r>
            <a:r>
              <a:rPr>
                <a:solidFill>
                  <a:srgbClr val="4070A0"/>
                </a:solidFill>
                <a:latin typeface="Courier"/>
              </a:rPr>
              <a:t>"muac_mm"</a:t>
            </a:r>
            <a:r>
              <a:rPr>
                <a:latin typeface="Courier"/>
              </a:rPr>
              <a:t>,    </a:t>
            </a:r>
            <a:r>
              <a:rPr>
                <a:solidFill>
                  <a:srgbClr val="4070A0"/>
                </a:solidFill>
                <a:latin typeface="Courier"/>
              </a:rPr>
              <a:t>"error"</a:t>
            </a:r>
            <a:r>
              <a:rPr>
                <a:latin typeface="Courier"/>
              </a:rPr>
              <a:t>,    </a:t>
            </a:r>
            <a:r>
              <a:rPr>
                <a:solidFill>
                  <a:srgbClr val="4070A0"/>
                </a:solidFill>
                <a:latin typeface="Courier"/>
              </a:rPr>
              <a:t>"WHO / CMAM field practice"</a:t>
            </a:r>
            <a:r>
              <a:rPr>
                <a:latin typeface="Courier"/>
              </a:rPr>
              <a:t>,         </a:t>
            </a:r>
            <a:r>
              <a:rPr>
                <a:solidFill>
                  <a:srgbClr val="4070A0"/>
                </a:solidFill>
                <a:latin typeface="Courier"/>
              </a:rPr>
              <a:t>"MUAC outside 80-220 mm"</a:t>
            </a:r>
            <a:r>
              <a:rPr>
                <a:latin typeface="Courier"/>
              </a:rPr>
              <a:t>,</a:t>
            </a:r>
            <a:br/>
            <a:r>
              <a:rPr>
                <a:latin typeface="Courier"/>
              </a:rPr>
              <a:t>  </a:t>
            </a:r>
            <a:r>
              <a:rPr>
                <a:solidFill>
                  <a:srgbClr val="4070A0"/>
                </a:solidFill>
                <a:latin typeface="Courier"/>
              </a:rPr>
              <a:t>"muac-unit-error"</a:t>
            </a:r>
            <a:r>
              <a:rPr>
                <a:latin typeface="Courier"/>
              </a:rPr>
              <a:t>, </a:t>
            </a:r>
            <a:r>
              <a:rPr>
                <a:solidFill>
                  <a:srgbClr val="4070A0"/>
                </a:solidFill>
                <a:latin typeface="Courier"/>
              </a:rPr>
              <a:t>"muac_mm"</a:t>
            </a:r>
            <a:r>
              <a:rPr>
                <a:latin typeface="Courier"/>
              </a:rPr>
              <a:t>,    </a:t>
            </a:r>
            <a:r>
              <a:rPr>
                <a:solidFill>
                  <a:srgbClr val="4070A0"/>
                </a:solidFill>
                <a:latin typeface="Courier"/>
              </a:rPr>
              <a:t>"warning"</a:t>
            </a:r>
            <a:r>
              <a:rPr>
                <a:latin typeface="Courier"/>
              </a:rPr>
              <a:t>,  </a:t>
            </a:r>
            <a:r>
              <a:rPr>
                <a:solidFill>
                  <a:srgbClr val="4070A0"/>
                </a:solidFill>
                <a:latin typeface="Courier"/>
              </a:rPr>
              <a:t>"unit check, cm entered as mm"</a:t>
            </a:r>
            <a:r>
              <a:rPr>
                <a:latin typeface="Courier"/>
              </a:rPr>
              <a:t>,      </a:t>
            </a:r>
            <a:r>
              <a:rPr>
                <a:solidFill>
                  <a:srgbClr val="4070A0"/>
                </a:solidFill>
                <a:latin typeface="Courier"/>
              </a:rPr>
              <a:t>"MUAC looks like centimetres"</a:t>
            </a:r>
            <a:r>
              <a:rPr>
                <a:latin typeface="Courier"/>
              </a:rPr>
              <a:t>,</a:t>
            </a:r>
            <a:br/>
            <a:r>
              <a:rPr>
                <a:latin typeface="Courier"/>
              </a:rPr>
              <a:t>  </a:t>
            </a:r>
            <a:r>
              <a:rPr>
                <a:solidFill>
                  <a:srgbClr val="4070A0"/>
                </a:solidFill>
                <a:latin typeface="Courier"/>
              </a:rPr>
              <a:t>"age-in-scope"</a:t>
            </a:r>
            <a:r>
              <a:rPr>
                <a:latin typeface="Courier"/>
              </a:rPr>
              <a:t>,    </a:t>
            </a:r>
            <a:r>
              <a:rPr>
                <a:solidFill>
                  <a:srgbClr val="4070A0"/>
                </a:solidFill>
                <a:latin typeface="Courier"/>
              </a:rPr>
              <a:t>"age_months"</a:t>
            </a:r>
            <a:r>
              <a:rPr>
                <a:latin typeface="Courier"/>
              </a:rPr>
              <a:t>, </a:t>
            </a:r>
            <a:r>
              <a:rPr>
                <a:solidFill>
                  <a:srgbClr val="4070A0"/>
                </a:solidFill>
                <a:latin typeface="Courier"/>
              </a:rPr>
              <a:t>"warning"</a:t>
            </a:r>
            <a:r>
              <a:rPr>
                <a:latin typeface="Courier"/>
              </a:rPr>
              <a:t>,  </a:t>
            </a:r>
            <a:r>
              <a:rPr>
                <a:solidFill>
                  <a:srgbClr val="4070A0"/>
                </a:solidFill>
                <a:latin typeface="Courier"/>
              </a:rPr>
              <a:t>"CMAM screening protocol, 6-59 mo"</a:t>
            </a:r>
            <a:r>
              <a:rPr>
                <a:latin typeface="Courier"/>
              </a:rPr>
              <a:t>,  </a:t>
            </a:r>
            <a:r>
              <a:rPr>
                <a:solidFill>
                  <a:srgbClr val="4070A0"/>
                </a:solidFill>
                <a:latin typeface="Courier"/>
              </a:rPr>
              <a:t>"age outside the screening window"</a:t>
            </a:r>
            <a:br/>
            <a:r>
              <a:rPr>
                <a:latin typeface="Courier"/>
              </a:rPr>
              <a:t>)</a:t>
            </a:r>
            <a:br/>
            <a:br/>
            <a:r>
              <a:rPr>
                <a:latin typeface="Courier"/>
              </a:rPr>
              <a:t>TESTS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4070A0"/>
                </a:solidFill>
                <a:latin typeface="Courier"/>
              </a:rPr>
              <a:t>`</a:t>
            </a:r>
            <a:r>
              <a:rPr>
                <a:solidFill>
                  <a:srgbClr val="7D9029"/>
                </a:solidFill>
                <a:latin typeface="Courier"/>
              </a:rPr>
              <a:t>muac-range</a:t>
            </a:r>
            <a:r>
              <a:rPr>
                <a:solidFill>
                  <a:srgbClr val="4070A0"/>
                </a:solidFill>
                <a:latin typeface="Courier"/>
              </a:rPr>
              <a:t>`</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dplyr</a:t>
            </a:r>
            <a:r>
              <a:rPr>
                <a:solidFill>
                  <a:srgbClr val="4070A0"/>
                </a:solidFill>
                <a:latin typeface="Courier"/>
              </a:rPr>
              <a:t>::</a:t>
            </a:r>
            <a:r>
              <a:rPr>
                <a:solidFill>
                  <a:srgbClr val="06287E"/>
                </a:solidFill>
                <a:latin typeface="Courier"/>
              </a:rPr>
              <a:t>between</a:t>
            </a:r>
            <a:r>
              <a:rPr>
                <a:latin typeface="Courier"/>
              </a:rPr>
              <a:t>(d</a:t>
            </a:r>
            <a:r>
              <a:rPr>
                <a:solidFill>
                  <a:srgbClr val="4070A0"/>
                </a:solidFill>
                <a:latin typeface="Courier"/>
              </a:rPr>
              <a:t>$</a:t>
            </a:r>
            <a:r>
              <a:rPr>
                <a:latin typeface="Courier"/>
              </a:rPr>
              <a:t>muac_mm, </a:t>
            </a:r>
            <a:r>
              <a:rPr>
                <a:solidFill>
                  <a:srgbClr val="40A070"/>
                </a:solidFill>
                <a:latin typeface="Courier"/>
              </a:rPr>
              <a:t>80</a:t>
            </a:r>
            <a:r>
              <a:rPr>
                <a:latin typeface="Courier"/>
              </a:rPr>
              <a:t>, </a:t>
            </a:r>
            <a:r>
              <a:rPr>
                <a:solidFill>
                  <a:srgbClr val="40A070"/>
                </a:solidFill>
                <a:latin typeface="Courier"/>
              </a:rPr>
              <a:t>220</a:t>
            </a: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(d</a:t>
            </a:r>
            <a:r>
              <a:rPr>
                <a:solidFill>
                  <a:srgbClr val="4070A0"/>
                </a:solidFill>
                <a:latin typeface="Courier"/>
              </a:rPr>
              <a:t>$</a:t>
            </a:r>
            <a:r>
              <a:rPr>
                <a:latin typeface="Courier"/>
              </a:rPr>
              <a:t>muac_mm),</a:t>
            </a:r>
            <a:br/>
            <a:r>
              <a:rPr>
                <a:latin typeface="Courier"/>
              </a:rPr>
              <a:t>  </a:t>
            </a:r>
            <a:r>
              <a:rPr>
                <a:solidFill>
                  <a:srgbClr val="4070A0"/>
                </a:solidFill>
                <a:latin typeface="Courier"/>
              </a:rPr>
              <a:t>`</a:t>
            </a:r>
            <a:r>
              <a:rPr>
                <a:solidFill>
                  <a:srgbClr val="7D9029"/>
                </a:solidFill>
                <a:latin typeface="Courier"/>
              </a:rPr>
              <a:t>muac-unit-error</a:t>
            </a:r>
            <a:r>
              <a:rPr>
                <a:solidFill>
                  <a:srgbClr val="4070A0"/>
                </a:solidFill>
                <a:latin typeface="Courier"/>
              </a:rPr>
              <a:t>`</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a:t>
            </a:r>
            <a:r>
              <a:rPr>
                <a:solidFill>
                  <a:srgbClr val="4070A0"/>
                </a:solidFill>
                <a:latin typeface="Courier"/>
              </a:rPr>
              <a:t>!</a:t>
            </a:r>
            <a:r>
              <a:rPr>
                <a:latin typeface="Courier"/>
              </a:rPr>
              <a:t>dplyr</a:t>
            </a:r>
            <a:r>
              <a:rPr>
                <a:solidFill>
                  <a:srgbClr val="4070A0"/>
                </a:solidFill>
                <a:latin typeface="Courier"/>
              </a:rPr>
              <a:t>::</a:t>
            </a:r>
            <a:r>
              <a:rPr>
                <a:solidFill>
                  <a:srgbClr val="06287E"/>
                </a:solidFill>
                <a:latin typeface="Courier"/>
              </a:rPr>
              <a:t>between</a:t>
            </a:r>
            <a:r>
              <a:rPr>
                <a:latin typeface="Courier"/>
              </a:rPr>
              <a:t>(d</a:t>
            </a:r>
            <a:r>
              <a:rPr>
                <a:solidFill>
                  <a:srgbClr val="4070A0"/>
                </a:solidFill>
                <a:latin typeface="Courier"/>
              </a:rPr>
              <a:t>$</a:t>
            </a:r>
            <a:r>
              <a:rPr>
                <a:latin typeface="Courier"/>
              </a:rPr>
              <a:t>muac_mm, </a:t>
            </a:r>
            <a:r>
              <a:rPr>
                <a:solidFill>
                  <a:srgbClr val="40A070"/>
                </a:solidFill>
                <a:latin typeface="Courier"/>
              </a:rPr>
              <a:t>1</a:t>
            </a:r>
            <a:r>
              <a:rPr>
                <a:latin typeface="Courier"/>
              </a:rPr>
              <a:t>, </a:t>
            </a:r>
            <a:r>
              <a:rPr>
                <a:solidFill>
                  <a:srgbClr val="40A070"/>
                </a:solidFill>
                <a:latin typeface="Courier"/>
              </a:rPr>
              <a:t>40</a:t>
            </a:r>
            <a:r>
              <a:rPr>
                <a:latin typeface="Courier"/>
              </a:rPr>
              <a:t>),</a:t>
            </a:r>
            <a:br/>
            <a:r>
              <a:rPr>
                <a:latin typeface="Courier"/>
              </a:rPr>
              <a:t>  </a:t>
            </a:r>
            <a:r>
              <a:rPr>
                <a:solidFill>
                  <a:srgbClr val="4070A0"/>
                </a:solidFill>
                <a:latin typeface="Courier"/>
              </a:rPr>
              <a:t>`</a:t>
            </a:r>
            <a:r>
              <a:rPr>
                <a:solidFill>
                  <a:srgbClr val="7D9029"/>
                </a:solidFill>
                <a:latin typeface="Courier"/>
              </a:rPr>
              <a:t>age-in-scope</a:t>
            </a:r>
            <a:r>
              <a:rPr>
                <a:solidFill>
                  <a:srgbClr val="4070A0"/>
                </a:solidFill>
                <a:latin typeface="Courier"/>
              </a:rPr>
              <a:t>`</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 dplyr</a:t>
            </a:r>
            <a:r>
              <a:rPr>
                <a:solidFill>
                  <a:srgbClr val="4070A0"/>
                </a:solidFill>
                <a:latin typeface="Courier"/>
              </a:rPr>
              <a:t>::</a:t>
            </a:r>
            <a:r>
              <a:rPr>
                <a:solidFill>
                  <a:srgbClr val="06287E"/>
                </a:solidFill>
                <a:latin typeface="Courier"/>
              </a:rPr>
              <a:t>between</a:t>
            </a:r>
            <a:r>
              <a:rPr>
                <a:latin typeface="Courier"/>
              </a:rPr>
              <a:t>(d</a:t>
            </a:r>
            <a:r>
              <a:rPr>
                <a:solidFill>
                  <a:srgbClr val="4070A0"/>
                </a:solidFill>
                <a:latin typeface="Courier"/>
              </a:rPr>
              <a:t>$</a:t>
            </a:r>
            <a:r>
              <a:rPr>
                <a:latin typeface="Courier"/>
              </a:rPr>
              <a:t>age_months, </a:t>
            </a:r>
            <a:r>
              <a:rPr>
                <a:solidFill>
                  <a:srgbClr val="40A070"/>
                </a:solidFill>
                <a:latin typeface="Courier"/>
              </a:rPr>
              <a:t>6</a:t>
            </a:r>
            <a:r>
              <a:rPr>
                <a:latin typeface="Courier"/>
              </a:rPr>
              <a:t>, </a:t>
            </a:r>
            <a:r>
              <a:rPr>
                <a:solidFill>
                  <a:srgbClr val="40A070"/>
                </a:solidFill>
                <a:latin typeface="Courier"/>
              </a:rPr>
              <a:t>59</a:t>
            </a:r>
            <a:r>
              <a:rPr>
                <a:latin typeface="Courier"/>
              </a:rPr>
              <a:t>) </a:t>
            </a:r>
            <a:r>
              <a:rPr>
                <a:solidFill>
                  <a:srgbClr val="4070A0"/>
                </a:solidFill>
                <a:latin typeface="Courier"/>
              </a:rPr>
              <a:t>|</a:t>
            </a:r>
            <a:r>
              <a:rPr>
                <a:latin typeface="Courier"/>
              </a:rPr>
              <a:t> </a:t>
            </a:r>
            <a:r>
              <a:rPr>
                <a:solidFill>
                  <a:srgbClr val="06287E"/>
                </a:solidFill>
                <a:latin typeface="Courier"/>
              </a:rPr>
              <a:t>is.na</a:t>
            </a:r>
            <a:r>
              <a:rPr>
                <a:latin typeface="Courier"/>
              </a:rPr>
              <a:t>(d</a:t>
            </a:r>
            <a:r>
              <a:rPr>
                <a:solidFill>
                  <a:srgbClr val="4070A0"/>
                </a:solidFill>
                <a:latin typeface="Courier"/>
              </a:rPr>
              <a:t>$</a:t>
            </a:r>
            <a:r>
              <a:rPr>
                <a:latin typeface="Courier"/>
              </a:rPr>
              <a:t>age_months)</a:t>
            </a:r>
            <a:b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règles comme données, pas comme conditions</a:t>
            </a:r>
          </a:p>
        </p:txBody>
      </p:sp>
      <p:sp>
        <p:nvSpPr>
          <p:cNvPr id="3" name="Content Placeholder 2"/>
          <p:cNvSpPr>
            <a:spLocks noGrp="1"/>
          </p:cNvSpPr>
          <p:nvPr>
            <p:ph idx="1"/>
          </p:nvPr>
        </p:nvSpPr>
        <p:spPr/>
        <p:txBody>
          <a:bodyPr/>
          <a:lstStyle/>
          <a:p>
            <a:pPr lvl="0"/>
            <a:r>
              <a:rPr/>
              <a:t>Chaque test réussit sur une valeur manquante — C’est délibéré et cela prend constamment les gens en défaut : </a:t>
            </a:r>
            <a:r>
              <a:rPr>
                <a:latin typeface="Courier"/>
              </a:rPr>
              <a:t>NA \&lt; 80</a:t>
            </a:r>
            <a:r>
              <a:rPr/>
              <a: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Appliquer la table — En Python (suite)</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apply_rules(df, rules):</a:t>
            </a:r>
            <a:br/>
            <a:r>
              <a:rPr>
                <a:latin typeface="Courier"/>
              </a:rPr>
              <a:t>    results </a:t>
            </a:r>
            <a:r>
              <a:rPr>
                <a:solidFill>
                  <a:srgbClr val="666666"/>
                </a:solidFill>
                <a:latin typeface="Courier"/>
              </a:rPr>
              <a:t>=</a:t>
            </a:r>
            <a:r>
              <a:rPr>
                <a:latin typeface="Courier"/>
              </a:rPr>
              <a:t> []</a:t>
            </a:r>
            <a:br/>
            <a:r>
              <a:rPr>
                <a:latin typeface="Courier"/>
              </a:rPr>
              <a:t>    flags </a:t>
            </a:r>
            <a:r>
              <a:rPr>
                <a:solidFill>
                  <a:srgbClr val="666666"/>
                </a:solidFill>
                <a:latin typeface="Courier"/>
              </a:rPr>
              <a:t>=</a:t>
            </a:r>
            <a:r>
              <a:rPr>
                <a:latin typeface="Courier"/>
              </a:rPr>
              <a:t> pd.DataFrame(index</a:t>
            </a:r>
            <a:r>
              <a:rPr>
                <a:solidFill>
                  <a:srgbClr val="666666"/>
                </a:solidFill>
                <a:latin typeface="Courier"/>
              </a:rPr>
              <a:t>=</a:t>
            </a:r>
            <a:r>
              <a:rPr>
                <a:latin typeface="Courier"/>
              </a:rPr>
              <a:t>df.index)</a:t>
            </a:r>
            <a:br/>
            <a:r>
              <a:rPr>
                <a:latin typeface="Courier"/>
              </a:rPr>
              <a:t>    </a:t>
            </a:r>
            <a:r>
              <a:rPr b="1">
                <a:solidFill>
                  <a:srgbClr val="007020"/>
                </a:solidFill>
                <a:latin typeface="Courier"/>
              </a:rPr>
              <a:t>for</a:t>
            </a:r>
            <a:r>
              <a:rPr>
                <a:latin typeface="Courier"/>
              </a:rPr>
              <a:t> rule </a:t>
            </a:r>
            <a:r>
              <a:rPr b="1">
                <a:solidFill>
                  <a:srgbClr val="007020"/>
                </a:solidFill>
                <a:latin typeface="Courier"/>
              </a:rPr>
              <a:t>in</a:t>
            </a:r>
            <a:r>
              <a:rPr>
                <a:latin typeface="Courier"/>
              </a:rPr>
              <a:t> rules:</a:t>
            </a:r>
            <a:br/>
            <a:r>
              <a:rPr>
                <a:latin typeface="Courier"/>
              </a:rPr>
              <a:t>        ok </a:t>
            </a:r>
            <a:r>
              <a:rPr>
                <a:solidFill>
                  <a:srgbClr val="666666"/>
                </a:solidFill>
                <a:latin typeface="Courier"/>
              </a:rPr>
              <a:t>=</a:t>
            </a:r>
            <a:r>
              <a:rPr>
                <a:latin typeface="Courier"/>
              </a:rPr>
              <a:t> rule[</a:t>
            </a:r>
            <a:r>
              <a:rPr>
                <a:solidFill>
                  <a:srgbClr val="4070A0"/>
                </a:solidFill>
                <a:latin typeface="Courier"/>
              </a:rPr>
              <a:t>"test"</a:t>
            </a:r>
            <a:r>
              <a:rPr>
                <a:latin typeface="Courier"/>
              </a:rPr>
              <a:t>](df)</a:t>
            </a:r>
            <a:br/>
            <a:r>
              <a:rPr>
                <a:latin typeface="Courier"/>
              </a:rPr>
              <a:t>        flags[rule[</a:t>
            </a:r>
            <a:r>
              <a:rPr>
                <a:solidFill>
                  <a:srgbClr val="4070A0"/>
                </a:solidFill>
                <a:latin typeface="Courier"/>
              </a:rPr>
              <a:t>"id"</a:t>
            </a:r>
            <a:r>
              <a:rPr>
                <a:latin typeface="Courier"/>
              </a:rPr>
              <a:t>]] </a:t>
            </a:r>
            <a:r>
              <a:rPr>
                <a:solidFill>
                  <a:srgbClr val="666666"/>
                </a:solidFill>
                <a:latin typeface="Courier"/>
              </a:rPr>
              <a:t>=</a:t>
            </a:r>
            <a:r>
              <a:rPr>
                <a:latin typeface="Courier"/>
              </a:rPr>
              <a:t> </a:t>
            </a:r>
            <a:r>
              <a:rPr>
                <a:solidFill>
                  <a:srgbClr val="666666"/>
                </a:solidFill>
                <a:latin typeface="Courier"/>
              </a:rPr>
              <a:t>~</a:t>
            </a:r>
            <a:r>
              <a:rPr>
                <a:latin typeface="Courier"/>
              </a:rPr>
              <a:t>ok</a:t>
            </a:r>
            <a:br/>
            <a:r>
              <a:rPr>
                <a:latin typeface="Courier"/>
              </a:rPr>
              <a:t>        results.append({</a:t>
            </a:r>
            <a:br/>
            <a:r>
              <a:rPr>
                <a:latin typeface="Courier"/>
              </a:rPr>
              <a:t>            </a:t>
            </a:r>
            <a:r>
              <a:rPr>
                <a:solidFill>
                  <a:srgbClr val="4070A0"/>
                </a:solidFill>
                <a:latin typeface="Courier"/>
              </a:rPr>
              <a:t>"rule"</a:t>
            </a:r>
            <a:r>
              <a:rPr>
                <a:latin typeface="Courier"/>
              </a:rPr>
              <a:t>: rule[</a:t>
            </a:r>
            <a:r>
              <a:rPr>
                <a:solidFill>
                  <a:srgbClr val="4070A0"/>
                </a:solidFill>
                <a:latin typeface="Courier"/>
              </a:rPr>
              <a:t>"id"</a:t>
            </a:r>
            <a:r>
              <a:rPr>
                <a:latin typeface="Courier"/>
              </a:rPr>
              <a:t>],</a:t>
            </a:r>
            <a:br/>
            <a:r>
              <a:rPr>
                <a:latin typeface="Courier"/>
              </a:rPr>
              <a:t>            </a:t>
            </a:r>
            <a:r>
              <a:rPr>
                <a:solidFill>
                  <a:srgbClr val="4070A0"/>
                </a:solidFill>
                <a:latin typeface="Courier"/>
              </a:rPr>
              <a:t>"severity"</a:t>
            </a:r>
            <a:r>
              <a:rPr>
                <a:latin typeface="Courier"/>
              </a:rPr>
              <a:t>: rule[</a:t>
            </a:r>
            <a:r>
              <a:rPr>
                <a:solidFill>
                  <a:srgbClr val="4070A0"/>
                </a:solidFill>
                <a:latin typeface="Courier"/>
              </a:rPr>
              <a:t>"severity"</a:t>
            </a:r>
            <a:r>
              <a:rPr>
                <a:latin typeface="Courier"/>
              </a:rPr>
              <a:t>],</a:t>
            </a:r>
            <a:br/>
            <a:r>
              <a:rPr>
                <a:latin typeface="Courier"/>
              </a:rPr>
              <a:t>            </a:t>
            </a:r>
            <a:r>
              <a:rPr>
                <a:solidFill>
                  <a:srgbClr val="4070A0"/>
                </a:solidFill>
                <a:latin typeface="Courier"/>
              </a:rPr>
              <a:t>"column"</a:t>
            </a:r>
            <a:r>
              <a:rPr>
                <a:latin typeface="Courier"/>
              </a:rPr>
              <a:t>: rule[</a:t>
            </a:r>
            <a:r>
              <a:rPr>
                <a:solidFill>
                  <a:srgbClr val="4070A0"/>
                </a:solidFill>
                <a:latin typeface="Courier"/>
              </a:rPr>
              <a:t>"column"</a:t>
            </a:r>
            <a:r>
              <a:rPr>
                <a:latin typeface="Courier"/>
              </a:rPr>
              <a:t>],</a:t>
            </a:r>
            <a:br/>
            <a:r>
              <a:rPr>
                <a:latin typeface="Courier"/>
              </a:rPr>
              <a:t>            </a:t>
            </a:r>
            <a:r>
              <a:rPr>
                <a:solidFill>
                  <a:srgbClr val="4070A0"/>
                </a:solidFill>
                <a:latin typeface="Courier"/>
              </a:rPr>
              <a:t>"failed"</a:t>
            </a:r>
            <a:r>
              <a:rPr>
                <a:latin typeface="Courier"/>
              </a:rPr>
              <a:t>: </a:t>
            </a:r>
            <a:r>
              <a:rPr>
                <a:solidFill>
                  <a:srgbClr val="008000"/>
                </a:solidFill>
                <a:latin typeface="Courier"/>
              </a:rPr>
              <a:t>int</a:t>
            </a:r>
            <a:r>
              <a:rPr>
                <a:latin typeface="Courier"/>
              </a:rPr>
              <a:t>((</a:t>
            </a:r>
            <a:r>
              <a:rPr>
                <a:solidFill>
                  <a:srgbClr val="666666"/>
                </a:solidFill>
                <a:latin typeface="Courier"/>
              </a:rPr>
              <a:t>~</a:t>
            </a:r>
            <a:r>
              <a:rPr>
                <a:latin typeface="Courier"/>
              </a:rPr>
              <a:t>ok).</a:t>
            </a:r>
            <a:r>
              <a:rPr>
                <a:solidFill>
                  <a:srgbClr val="008000"/>
                </a:solidFill>
                <a:latin typeface="Courier"/>
              </a:rPr>
              <a:t>sum</a:t>
            </a:r>
            <a:r>
              <a:rPr>
                <a:latin typeface="Courier"/>
              </a:rPr>
              <a:t>()),</a:t>
            </a:r>
            <a:br/>
            <a:r>
              <a:rPr>
                <a:latin typeface="Courier"/>
              </a:rPr>
              <a:t>            </a:t>
            </a:r>
            <a:r>
              <a:rPr>
                <a:solidFill>
                  <a:srgbClr val="4070A0"/>
                </a:solidFill>
                <a:latin typeface="Courier"/>
              </a:rPr>
              <a:t>"share"</a:t>
            </a:r>
            <a:r>
              <a:rPr>
                <a:latin typeface="Courier"/>
              </a:rPr>
              <a:t>: </a:t>
            </a:r>
            <a:r>
              <a:rPr>
                <a:solidFill>
                  <a:srgbClr val="008000"/>
                </a:solidFill>
                <a:latin typeface="Courier"/>
              </a:rPr>
              <a:t>round</a:t>
            </a:r>
            <a:r>
              <a:rPr>
                <a:latin typeface="Courier"/>
              </a:rPr>
              <a:t>((</a:t>
            </a:r>
            <a:r>
              <a:rPr>
                <a:solidFill>
                  <a:srgbClr val="666666"/>
                </a:solidFill>
                <a:latin typeface="Courier"/>
              </a:rPr>
              <a:t>~</a:t>
            </a:r>
            <a:r>
              <a:rPr>
                <a:latin typeface="Courier"/>
              </a:rPr>
              <a:t>ok).mean(), </a:t>
            </a:r>
            <a:r>
              <a:rPr>
                <a:solidFill>
                  <a:srgbClr val="40A070"/>
                </a:solidFill>
                <a:latin typeface="Courier"/>
              </a:rPr>
              <a:t>4</a:t>
            </a:r>
            <a:r>
              <a:rPr>
                <a:latin typeface="Courier"/>
              </a:rPr>
              <a:t>),</a:t>
            </a:r>
            <a:br/>
            <a:r>
              <a:rPr>
                <a:latin typeface="Courier"/>
              </a:rPr>
              <a:t>            </a:t>
            </a:r>
            <a:r>
              <a:rPr>
                <a:solidFill>
                  <a:srgbClr val="4070A0"/>
                </a:solidFill>
                <a:latin typeface="Courier"/>
              </a:rPr>
              <a:t>"source"</a:t>
            </a:r>
            <a:r>
              <a:rPr>
                <a:latin typeface="Courier"/>
              </a:rPr>
              <a:t>: rule[</a:t>
            </a:r>
            <a:r>
              <a:rPr>
                <a:solidFill>
                  <a:srgbClr val="4070A0"/>
                </a:solidFill>
                <a:latin typeface="Courier"/>
              </a:rPr>
              <a:t>"source"</a:t>
            </a:r>
            <a:r>
              <a:rPr>
                <a:latin typeface="Courier"/>
              </a:rPr>
              <a:t>],</a:t>
            </a:r>
            <a:br/>
            <a:r>
              <a:rPr>
                <a:latin typeface="Courier"/>
              </a:rPr>
              <a:t>        })</a:t>
            </a:r>
            <a:br/>
            <a:r>
              <a:rPr>
                <a:latin typeface="Courier"/>
              </a:rPr>
              <a:t>    </a:t>
            </a:r>
            <a:r>
              <a:rPr b="1">
                <a:solidFill>
                  <a:srgbClr val="007020"/>
                </a:solidFill>
                <a:latin typeface="Courier"/>
              </a:rPr>
              <a:t>return</a:t>
            </a:r>
            <a:r>
              <a:rPr>
                <a:latin typeface="Courier"/>
              </a:rPr>
              <a:t> pd.DataFrame(results), flags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Appliquer la table — En Python (suite)</a:t>
            </a:r>
          </a:p>
        </p:txBody>
      </p:sp>
      <p:sp>
        <p:nvSpPr>
          <p:cNvPr id="3" name="Content Placeholder 2"/>
          <p:cNvSpPr>
            <a:spLocks noGrp="1"/>
          </p:cNvSpPr>
          <p:nvPr>
            <p:ph idx="1"/>
          </p:nvPr>
        </p:nvSpPr>
        <p:spPr/>
        <p:txBody>
          <a:bodyPr/>
          <a:lstStyle/>
          <a:p>
            <a:pPr lvl="0" indent="0">
              <a:buNone/>
            </a:pPr>
            <a:br/>
            <a:r>
              <a:rPr>
                <a:latin typeface="Courier"/>
              </a:rPr>
              <a:t>report, flags </a:t>
            </a:r>
            <a:r>
              <a:rPr>
                <a:solidFill>
                  <a:srgbClr val="666666"/>
                </a:solidFill>
                <a:latin typeface="Courier"/>
              </a:rPr>
              <a:t>=</a:t>
            </a:r>
            <a:r>
              <a:rPr>
                <a:latin typeface="Courier"/>
              </a:rPr>
              <a:t> apply_rules(muac, RULES)</a:t>
            </a:r>
            <a:br/>
            <a:r>
              <a:rPr>
                <a:solidFill>
                  <a:srgbClr val="008000"/>
                </a:solidFill>
                <a:latin typeface="Courier"/>
              </a:rPr>
              <a:t>print</a:t>
            </a:r>
            <a:r>
              <a:rPr>
                <a:latin typeface="Courier"/>
              </a:rPr>
              <a:t>(report.to_string(index</a:t>
            </a:r>
            <a:r>
              <a:rPr>
                <a:solidFill>
                  <a:srgbClr val="666666"/>
                </a:solidFill>
                <a:latin typeface="Courier"/>
              </a:rPr>
              <a:t>=</a:t>
            </a:r>
            <a:r>
              <a:rPr>
                <a:solidFill>
                  <a:srgbClr val="19177C"/>
                </a:solidFill>
                <a:latin typeface="Courier"/>
              </a:rPr>
              <a:t>False</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Appliquer la table — En R</a:t>
            </a:r>
          </a:p>
        </p:txBody>
      </p:sp>
      <p:sp>
        <p:nvSpPr>
          <p:cNvPr id="3" name="Content Placeholder 2"/>
          <p:cNvSpPr>
            <a:spLocks noGrp="1"/>
          </p:cNvSpPr>
          <p:nvPr>
            <p:ph idx="1"/>
          </p:nvPr>
        </p:nvSpPr>
        <p:spPr/>
        <p:txBody>
          <a:bodyPr/>
          <a:lstStyle/>
          <a:p>
            <a:pPr lvl="0" indent="0">
              <a:buNone/>
            </a:pPr>
            <a:r>
              <a:rPr>
                <a:latin typeface="Courier"/>
              </a:rPr>
              <a:t>apply_rules </a:t>
            </a:r>
            <a:r>
              <a:rPr>
                <a:solidFill>
                  <a:srgbClr val="007020"/>
                </a:solidFill>
                <a:latin typeface="Courier"/>
              </a:rPr>
              <a:t>&lt;-</a:t>
            </a:r>
            <a:r>
              <a:rPr>
                <a:latin typeface="Courier"/>
              </a:rPr>
              <a:t> </a:t>
            </a:r>
            <a:r>
              <a:rPr b="1">
                <a:solidFill>
                  <a:srgbClr val="007020"/>
                </a:solidFill>
                <a:latin typeface="Courier"/>
              </a:rPr>
              <a:t>function</a:t>
            </a:r>
            <a:r>
              <a:rPr>
                <a:latin typeface="Courier"/>
              </a:rPr>
              <a:t>(df, rules, tests) {</a:t>
            </a:r>
            <a:br/>
            <a:r>
              <a:rPr>
                <a:latin typeface="Courier"/>
              </a:rPr>
              <a:t>  flags </a:t>
            </a:r>
            <a:r>
              <a:rPr>
                <a:solidFill>
                  <a:srgbClr val="007020"/>
                </a:solidFill>
                <a:latin typeface="Courier"/>
              </a:rPr>
              <a:t>&lt;-</a:t>
            </a:r>
            <a:r>
              <a:rPr>
                <a:latin typeface="Courier"/>
              </a:rPr>
              <a:t> purrr</a:t>
            </a:r>
            <a:r>
              <a:rPr>
                <a:solidFill>
                  <a:srgbClr val="4070A0"/>
                </a:solidFill>
                <a:latin typeface="Courier"/>
              </a:rPr>
              <a:t>::</a:t>
            </a:r>
            <a:r>
              <a:rPr>
                <a:solidFill>
                  <a:srgbClr val="06287E"/>
                </a:solidFill>
                <a:latin typeface="Courier"/>
              </a:rPr>
              <a:t>map_dfc</a:t>
            </a:r>
            <a:r>
              <a:rPr>
                <a:latin typeface="Courier"/>
              </a:rPr>
              <a:t>(rules</a:t>
            </a:r>
            <a:r>
              <a:rPr>
                <a:solidFill>
                  <a:srgbClr val="4070A0"/>
                </a:solidFill>
                <a:latin typeface="Courier"/>
              </a:rPr>
              <a:t>$</a:t>
            </a:r>
            <a:r>
              <a:rPr>
                <a:latin typeface="Courier"/>
              </a:rPr>
              <a:t>id, </a:t>
            </a:r>
            <a:r>
              <a:rPr b="1">
                <a:solidFill>
                  <a:srgbClr val="007020"/>
                </a:solidFill>
                <a:latin typeface="Courier"/>
              </a:rPr>
              <a:t>function</a:t>
            </a:r>
            <a:r>
              <a:rPr>
                <a:latin typeface="Courier"/>
              </a:rPr>
              <a:t>(id) {</a:t>
            </a:r>
            <a:br/>
            <a:r>
              <a:rPr>
                <a:latin typeface="Courier"/>
              </a:rPr>
              <a:t>    tibble</a:t>
            </a:r>
            <a:r>
              <a:rPr>
                <a:solidFill>
                  <a:srgbClr val="4070A0"/>
                </a:solidFill>
                <a:latin typeface="Courier"/>
              </a:rPr>
              <a:t>::</a:t>
            </a:r>
            <a:r>
              <a:rPr>
                <a:solidFill>
                  <a:srgbClr val="06287E"/>
                </a:solidFill>
                <a:latin typeface="Courier"/>
              </a:rPr>
              <a:t>tibble</a:t>
            </a:r>
            <a:r>
              <a:rPr>
                <a:latin typeface="Courier"/>
              </a:rPr>
              <a:t>(</a:t>
            </a:r>
            <a:r>
              <a:rPr>
                <a:solidFill>
                  <a:srgbClr val="4070A0"/>
                </a:solidFill>
                <a:latin typeface="Courier"/>
              </a:rPr>
              <a:t>!!</a:t>
            </a:r>
            <a:r>
              <a:rPr>
                <a:solidFill>
                  <a:srgbClr val="7D9029"/>
                </a:solidFill>
                <a:latin typeface="Courier"/>
              </a:rPr>
              <a:t>id :=</a:t>
            </a:r>
            <a:r>
              <a:rPr>
                <a:latin typeface="Courier"/>
              </a:rPr>
              <a:t> </a:t>
            </a:r>
            <a:r>
              <a:rPr>
                <a:solidFill>
                  <a:srgbClr val="4070A0"/>
                </a:solidFill>
                <a:latin typeface="Courier"/>
              </a:rPr>
              <a:t>!</a:t>
            </a:r>
            <a:r>
              <a:rPr>
                <a:latin typeface="Courier"/>
              </a:rPr>
              <a:t>tests[[id]](df))</a:t>
            </a:r>
            <a:br/>
            <a:r>
              <a:rPr>
                <a:latin typeface="Courier"/>
              </a:rPr>
              <a:t>  })</a:t>
            </a:r>
            <a:br/>
            <a:r>
              <a:rPr>
                <a:latin typeface="Courier"/>
              </a:rPr>
              <a:t>  report </a:t>
            </a:r>
            <a:r>
              <a:rPr>
                <a:solidFill>
                  <a:srgbClr val="007020"/>
                </a:solidFill>
                <a:latin typeface="Courier"/>
              </a:rPr>
              <a:t>&lt;-</a:t>
            </a:r>
            <a:r>
              <a:rPr>
                <a:latin typeface="Courier"/>
              </a:rPr>
              <a:t> rules </a:t>
            </a:r>
            <a:r>
              <a:rPr>
                <a:solidFill>
                  <a:srgbClr val="4070A0"/>
                </a:solidFill>
                <a:latin typeface="Courier"/>
              </a:rPr>
              <a:t>|&gt;</a:t>
            </a:r>
            <a:br/>
            <a:r>
              <a:rPr>
                <a:latin typeface="Courier"/>
              </a:rPr>
              <a:t>    dplyr</a:t>
            </a:r>
            <a:r>
              <a:rPr>
                <a:solidFill>
                  <a:srgbClr val="4070A0"/>
                </a:solidFill>
                <a:latin typeface="Courier"/>
              </a:rPr>
              <a:t>::</a:t>
            </a:r>
            <a:r>
              <a:rPr>
                <a:solidFill>
                  <a:srgbClr val="06287E"/>
                </a:solidFill>
                <a:latin typeface="Courier"/>
              </a:rPr>
              <a:t>mutate</a:t>
            </a:r>
            <a:r>
              <a:rPr>
                <a:latin typeface="Courier"/>
              </a:rPr>
              <a:t>(</a:t>
            </a:r>
            <a:br/>
            <a:r>
              <a:rPr>
                <a:latin typeface="Courier"/>
              </a:rPr>
              <a:t>      </a:t>
            </a:r>
            <a:r>
              <a:rPr>
                <a:solidFill>
                  <a:srgbClr val="7D9029"/>
                </a:solidFill>
                <a:latin typeface="Courier"/>
              </a:rPr>
              <a:t>failed =</a:t>
            </a:r>
            <a:r>
              <a:rPr>
                <a:latin typeface="Courier"/>
              </a:rPr>
              <a:t> purrr</a:t>
            </a:r>
            <a:r>
              <a:rPr>
                <a:solidFill>
                  <a:srgbClr val="4070A0"/>
                </a:solidFill>
                <a:latin typeface="Courier"/>
              </a:rPr>
              <a:t>::</a:t>
            </a:r>
            <a:r>
              <a:rPr>
                <a:solidFill>
                  <a:srgbClr val="06287E"/>
                </a:solidFill>
                <a:latin typeface="Courier"/>
              </a:rPr>
              <a:t>map_int</a:t>
            </a:r>
            <a:r>
              <a:rPr>
                <a:latin typeface="Courier"/>
              </a:rPr>
              <a:t>(id, </a:t>
            </a:r>
            <a:r>
              <a:rPr>
                <a:solidFill>
                  <a:srgbClr val="4070A0"/>
                </a:solidFill>
                <a:latin typeface="Courier"/>
              </a:rPr>
              <a:t>~</a:t>
            </a:r>
            <a:r>
              <a:rPr>
                <a:latin typeface="Courier"/>
              </a:rPr>
              <a:t> </a:t>
            </a:r>
            <a:r>
              <a:rPr>
                <a:solidFill>
                  <a:srgbClr val="06287E"/>
                </a:solidFill>
                <a:latin typeface="Courier"/>
              </a:rPr>
              <a:t>sum</a:t>
            </a:r>
            <a:r>
              <a:rPr>
                <a:latin typeface="Courier"/>
              </a:rPr>
              <a:t>(flags[[.x]], </a:t>
            </a:r>
            <a:r>
              <a:rPr>
                <a:solidFill>
                  <a:srgbClr val="7D9029"/>
                </a:solidFill>
                <a:latin typeface="Courier"/>
              </a:rPr>
              <a:t>na.rm =</a:t>
            </a:r>
            <a:r>
              <a:rPr>
                <a:latin typeface="Courier"/>
              </a:rPr>
              <a:t> </a:t>
            </a:r>
            <a:r>
              <a:rPr>
                <a:solidFill>
                  <a:srgbClr val="880000"/>
                </a:solidFill>
                <a:latin typeface="Courier"/>
              </a:rPr>
              <a:t>TRUE</a:t>
            </a:r>
            <a:r>
              <a:rPr>
                <a:latin typeface="Courier"/>
              </a:rPr>
              <a:t>)),</a:t>
            </a:r>
            <a:br/>
            <a:r>
              <a:rPr>
                <a:latin typeface="Courier"/>
              </a:rPr>
              <a:t>      </a:t>
            </a:r>
            <a:r>
              <a:rPr>
                <a:solidFill>
                  <a:srgbClr val="7D9029"/>
                </a:solidFill>
                <a:latin typeface="Courier"/>
              </a:rPr>
              <a:t>share  =</a:t>
            </a:r>
            <a:r>
              <a:rPr>
                <a:latin typeface="Courier"/>
              </a:rPr>
              <a:t> </a:t>
            </a:r>
            <a:r>
              <a:rPr>
                <a:solidFill>
                  <a:srgbClr val="06287E"/>
                </a:solidFill>
                <a:latin typeface="Courier"/>
              </a:rPr>
              <a:t>round</a:t>
            </a:r>
            <a:r>
              <a:rPr>
                <a:latin typeface="Courier"/>
              </a:rPr>
              <a:t>(failed </a:t>
            </a:r>
            <a:r>
              <a:rPr>
                <a:solidFill>
                  <a:srgbClr val="4070A0"/>
                </a:solidFill>
                <a:latin typeface="Courier"/>
              </a:rPr>
              <a:t>/</a:t>
            </a:r>
            <a:r>
              <a:rPr>
                <a:latin typeface="Courier"/>
              </a:rPr>
              <a:t> </a:t>
            </a:r>
            <a:r>
              <a:rPr>
                <a:solidFill>
                  <a:srgbClr val="06287E"/>
                </a:solidFill>
                <a:latin typeface="Courier"/>
              </a:rPr>
              <a:t>nrow</a:t>
            </a:r>
            <a:r>
              <a:rPr>
                <a:latin typeface="Courier"/>
              </a:rPr>
              <a:t>(df), </a:t>
            </a:r>
            <a:r>
              <a:rPr>
                <a:solidFill>
                  <a:srgbClr val="40A070"/>
                </a:solidFill>
                <a:latin typeface="Courier"/>
              </a:rPr>
              <a:t>4</a:t>
            </a:r>
            <a:r>
              <a:rPr>
                <a:latin typeface="Courier"/>
              </a:rPr>
              <a:t>)</a:t>
            </a:r>
            <a:br/>
            <a:r>
              <a:rPr>
                <a:latin typeface="Courier"/>
              </a:rPr>
              <a:t>    )</a:t>
            </a:r>
            <a:br/>
            <a:r>
              <a:rPr>
                <a:latin typeface="Courier"/>
              </a:rPr>
              <a:t>  </a:t>
            </a:r>
            <a:r>
              <a:rPr>
                <a:solidFill>
                  <a:srgbClr val="06287E"/>
                </a:solidFill>
                <a:latin typeface="Courier"/>
              </a:rPr>
              <a:t>list</a:t>
            </a:r>
            <a:r>
              <a:rPr>
                <a:latin typeface="Courier"/>
              </a:rPr>
              <a:t>(</a:t>
            </a:r>
            <a:r>
              <a:rPr>
                <a:solidFill>
                  <a:srgbClr val="7D9029"/>
                </a:solidFill>
                <a:latin typeface="Courier"/>
              </a:rPr>
              <a:t>report =</a:t>
            </a:r>
            <a:r>
              <a:rPr>
                <a:latin typeface="Courier"/>
              </a:rPr>
              <a:t> report, </a:t>
            </a:r>
            <a:r>
              <a:rPr>
                <a:solidFill>
                  <a:srgbClr val="7D9029"/>
                </a:solidFill>
                <a:latin typeface="Courier"/>
              </a:rPr>
              <a:t>flags =</a:t>
            </a:r>
            <a:r>
              <a:rPr>
                <a:latin typeface="Courier"/>
              </a:rPr>
              <a:t> flags)</a:t>
            </a:r>
            <a:br/>
            <a:r>
              <a:rPr>
                <a:latin typeface="Courier"/>
              </a:rPr>
              <a:t>}</a:t>
            </a:r>
            <a:br/>
            <a:br/>
            <a:r>
              <a:rPr>
                <a:latin typeface="Courier"/>
              </a:rPr>
              <a:t>out </a:t>
            </a:r>
            <a:r>
              <a:rPr>
                <a:solidFill>
                  <a:srgbClr val="007020"/>
                </a:solidFill>
                <a:latin typeface="Courier"/>
              </a:rPr>
              <a:t>&lt;-</a:t>
            </a:r>
            <a:r>
              <a:rPr>
                <a:latin typeface="Courier"/>
              </a:rPr>
              <a:t> </a:t>
            </a:r>
            <a:r>
              <a:rPr>
                <a:solidFill>
                  <a:srgbClr val="06287E"/>
                </a:solidFill>
                <a:latin typeface="Courier"/>
              </a:rPr>
              <a:t>apply_rules</a:t>
            </a:r>
            <a:r>
              <a:rPr>
                <a:latin typeface="Courier"/>
              </a:rPr>
              <a:t>(muac, RULES, TESTS)</a:t>
            </a:r>
            <a:br/>
            <a:r>
              <a:rPr>
                <a:latin typeface="Courier"/>
              </a:rPr>
              <a:t>out</a:t>
            </a:r>
            <a:r>
              <a:rPr>
                <a:solidFill>
                  <a:srgbClr val="4070A0"/>
                </a:solidFill>
                <a:latin typeface="Courier"/>
              </a:rPr>
              <a:t>$</a:t>
            </a:r>
            <a:r>
              <a:rPr>
                <a:latin typeface="Courier"/>
              </a:rPr>
              <a:t>report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Appliquer la table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Règle</a:t>
                      </a:r>
                    </a:p>
                  </a:txBody>
                  <a:tcPr/>
                </a:tc>
                <a:tc>
                  <a:txBody>
                    <a:bodyPr/>
                    <a:lstStyle/>
                    <a:p>
                      <a:pPr lvl="0" indent="0" marL="0">
                        <a:buNone/>
                      </a:pPr>
                      <a:r>
                        <a:rPr/>
                        <a:t>Gravité</a:t>
                      </a:r>
                    </a:p>
                  </a:txBody>
                  <a:tcPr/>
                </a:tc>
                <a:tc>
                  <a:txBody>
                    <a:bodyPr/>
                    <a:lstStyle/>
                    <a:p>
                      <a:pPr lvl="0" indent="0" marL="0">
                        <a:buNone/>
                      </a:pPr>
                      <a:r>
                        <a:rPr/>
                        <a:t>Échecs</a:t>
                      </a:r>
                    </a:p>
                  </a:txBody>
                  <a:tcPr/>
                </a:tc>
                <a:tc>
                  <a:txBody>
                    <a:bodyPr/>
                    <a:lstStyle/>
                    <a:p>
                      <a:pPr lvl="0" indent="0" marL="0">
                        <a:buNone/>
                      </a:pPr>
                      <a:r>
                        <a:rPr/>
                        <a:t>Part</a:t>
                      </a:r>
                    </a:p>
                  </a:txBody>
                  <a:tcPr/>
                </a:tc>
              </a:tr>
              <a:tr h="0">
                <a:tc>
                  <a:txBody>
                    <a:bodyPr/>
                    <a:lstStyle/>
                    <a:p>
                      <a:pPr lvl="0" indent="0" marL="0">
                        <a:buNone/>
                      </a:pPr>
                      <a:r>
                        <a:rPr/>
                        <a:t>muac-range</a:t>
                      </a:r>
                    </a:p>
                  </a:txBody>
                </a:tc>
                <a:tc>
                  <a:txBody>
                    <a:bodyPr/>
                    <a:lstStyle/>
                    <a:p>
                      <a:pPr lvl="0" indent="0" marL="0">
                        <a:buNone/>
                      </a:pPr>
                      <a:r>
                        <a:rPr/>
                        <a:t>error</a:t>
                      </a:r>
                    </a:p>
                  </a:txBody>
                </a:tc>
                <a:tc>
                  <a:txBody>
                    <a:bodyPr/>
                    <a:lstStyle/>
                    <a:p>
                      <a:pPr lvl="0" indent="0" marL="0">
                        <a:buNone/>
                      </a:pPr>
                      <a:r>
                        <a:rPr/>
                        <a:t>7</a:t>
                      </a:r>
                    </a:p>
                  </a:txBody>
                </a:tc>
                <a:tc>
                  <a:txBody>
                    <a:bodyPr/>
                    <a:lstStyle/>
                    <a:p>
                      <a:pPr lvl="0" indent="0" marL="0">
                        <a:buNone/>
                      </a:pPr>
                      <a:r>
                        <a:rPr/>
                        <a:t>0,17 %</a:t>
                      </a:r>
                    </a:p>
                  </a:txBody>
                </a:tc>
              </a:tr>
              <a:tr h="0">
                <a:tc>
                  <a:txBody>
                    <a:bodyPr/>
                    <a:lstStyle/>
                    <a:p>
                      <a:pPr lvl="0" indent="0" marL="0">
                        <a:buNone/>
                      </a:pPr>
                      <a:r>
                        <a:rPr/>
                        <a:t>muac-unit-error</a:t>
                      </a:r>
                    </a:p>
                  </a:txBody>
                </a:tc>
                <a:tc>
                  <a:txBody>
                    <a:bodyPr/>
                    <a:lstStyle/>
                    <a:p>
                      <a:pPr lvl="0" indent="0" marL="0">
                        <a:buNone/>
                      </a:pPr>
                      <a:r>
                        <a:rPr/>
                        <a:t>warning</a:t>
                      </a:r>
                    </a:p>
                  </a:txBody>
                </a:tc>
                <a:tc>
                  <a:txBody>
                    <a:bodyPr/>
                    <a:lstStyle/>
                    <a:p>
                      <a:pPr lvl="0" indent="0" marL="0">
                        <a:buNone/>
                      </a:pPr>
                      <a:r>
                        <a:rPr/>
                        <a:t>7</a:t>
                      </a:r>
                    </a:p>
                  </a:txBody>
                </a:tc>
                <a:tc>
                  <a:txBody>
                    <a:bodyPr/>
                    <a:lstStyle/>
                    <a:p>
                      <a:pPr lvl="0" indent="0" marL="0">
                        <a:buNone/>
                      </a:pPr>
                      <a:r>
                        <a:rPr/>
                        <a:t>0,17 %</a:t>
                      </a:r>
                    </a:p>
                  </a:txBody>
                </a:tc>
              </a:tr>
              <a:tr h="0">
                <a:tc>
                  <a:txBody>
                    <a:bodyPr/>
                    <a:lstStyle/>
                    <a:p>
                      <a:pPr lvl="0" indent="0" marL="0">
                        <a:buNone/>
                      </a:pPr>
                      <a:r>
                        <a:rPr/>
                        <a:t>age-in-scope</a:t>
                      </a:r>
                    </a:p>
                  </a:txBody>
                </a:tc>
                <a:tc>
                  <a:txBody>
                    <a:bodyPr/>
                    <a:lstStyle/>
                    <a:p>
                      <a:pPr lvl="0" indent="0" marL="0">
                        <a:buNone/>
                      </a:pPr>
                      <a:r>
                        <a:rPr/>
                        <a:t>warning</a:t>
                      </a:r>
                    </a:p>
                  </a:txBody>
                </a:tc>
                <a:tc>
                  <a:txBody>
                    <a:bodyPr/>
                    <a:lstStyle/>
                    <a:p>
                      <a:pPr lvl="0" indent="0" marL="0">
                        <a:buNone/>
                      </a:pPr>
                      <a:r>
                        <a:rPr/>
                        <a:t>0</a:t>
                      </a:r>
                    </a:p>
                  </a:txBody>
                </a:tc>
                <a:tc>
                  <a:txBody>
                    <a:bodyPr/>
                    <a:lstStyle/>
                    <a:p>
                      <a:pPr lvl="0" indent="0" marL="0">
                        <a:buNone/>
                      </a:pPr>
                      <a:r>
                        <a:rPr/>
                        <a:t>0,00 %</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Bornes dures et bornes souples</a:t>
            </a:r>
          </a:p>
        </p:txBody>
      </p:sp>
      <p:sp>
        <p:nvSpPr>
          <p:cNvPr id="3" name="Content Placeholder 2"/>
          <p:cNvSpPr>
            <a:spLocks noGrp="1"/>
          </p:cNvSpPr>
          <p:nvPr>
            <p:ph idx="1"/>
          </p:nvPr>
        </p:nvSpPr>
        <p:spPr/>
        <p:txBody>
          <a:bodyPr/>
          <a:lstStyle/>
          <a:p>
            <a:pPr lvl="0"/>
            <a:r>
              <a:rPr b="1"/>
              <a:t>Les bornes dures</a:t>
            </a:r>
            <a:r>
              <a:rPr/>
              <a:t> sont physiquement ou logiquement impossibles. Une taille de ménage négative, un PB de 450 mm, une…</a:t>
            </a:r>
          </a:p>
          <a:p>
            <a:pPr lvl="0"/>
            <a:r>
              <a:rPr b="1"/>
              <a:t>Les bornes souples</a:t>
            </a:r>
            <a:r>
              <a:rPr/>
              <a:t> sont implausibles mais possibles. Dix litres par personne et par jour est sous le minimum…</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Bornes dures et bornes souples — En Python</a:t>
            </a:r>
          </a:p>
        </p:txBody>
      </p:sp>
      <p:sp>
        <p:nvSpPr>
          <p:cNvPr id="3" name="Content Placeholder 2"/>
          <p:cNvSpPr>
            <a:spLocks noGrp="1"/>
          </p:cNvSpPr>
          <p:nvPr>
            <p:ph idx="1"/>
          </p:nvPr>
        </p:nvSpPr>
        <p:spPr/>
        <p:txBody>
          <a:bodyPr/>
          <a:lstStyle/>
          <a:p>
            <a:pPr lvl="0" indent="0">
              <a:buNone/>
            </a:pPr>
            <a:r>
              <a:rPr>
                <a:latin typeface="Courier"/>
              </a:rPr>
              <a:t>suspect </a:t>
            </a:r>
            <a:r>
              <a:rPr>
                <a:solidFill>
                  <a:srgbClr val="666666"/>
                </a:solidFill>
                <a:latin typeface="Courier"/>
              </a:rPr>
              <a:t>=</a:t>
            </a:r>
            <a:r>
              <a:rPr>
                <a:latin typeface="Courier"/>
              </a:rPr>
              <a:t> wash[wash[</a:t>
            </a:r>
            <a:r>
              <a:rPr>
                <a:solidFill>
                  <a:srgbClr val="4070A0"/>
                </a:solidFill>
                <a:latin typeface="Courier"/>
              </a:rPr>
              <a:t>"litres_per_person_day"</a:t>
            </a:r>
            <a:r>
              <a:rPr>
                <a:latin typeface="Courier"/>
              </a:rPr>
              <a:t>] </a:t>
            </a:r>
            <a:r>
              <a:rPr>
                <a:solidFill>
                  <a:srgbClr val="666666"/>
                </a:solidFill>
                <a:latin typeface="Courier"/>
              </a:rPr>
              <a:t>&gt;</a:t>
            </a:r>
            <a:r>
              <a:rPr>
                <a:latin typeface="Courier"/>
              </a:rPr>
              <a:t> </a:t>
            </a:r>
            <a:r>
              <a:rPr>
                <a:solidFill>
                  <a:srgbClr val="40A070"/>
                </a:solidFill>
                <a:latin typeface="Courier"/>
              </a:rPr>
              <a:t>60</a:t>
            </a:r>
            <a:r>
              <a:rPr>
                <a:latin typeface="Courier"/>
              </a:rPr>
              <a:t>][</a:t>
            </a:r>
            <a:br/>
            <a:r>
              <a:rPr>
                <a:latin typeface="Courier"/>
              </a:rPr>
              <a:t>    [</a:t>
            </a:r>
            <a:r>
              <a:rPr>
                <a:solidFill>
                  <a:srgbClr val="4070A0"/>
                </a:solidFill>
                <a:latin typeface="Courier"/>
              </a:rPr>
              <a:t>"household_id"</a:t>
            </a:r>
            <a:r>
              <a:rPr>
                <a:latin typeface="Courier"/>
              </a:rPr>
              <a:t>, </a:t>
            </a:r>
            <a:r>
              <a:rPr>
                <a:solidFill>
                  <a:srgbClr val="4070A0"/>
                </a:solidFill>
                <a:latin typeface="Courier"/>
              </a:rPr>
              <a:t>"community"</a:t>
            </a:r>
            <a:r>
              <a:rPr>
                <a:latin typeface="Courier"/>
              </a:rPr>
              <a:t>, </a:t>
            </a:r>
            <a:r>
              <a:rPr>
                <a:solidFill>
                  <a:srgbClr val="4070A0"/>
                </a:solidFill>
                <a:latin typeface="Courier"/>
              </a:rPr>
              <a:t>"household_size"</a:t>
            </a:r>
            <a:r>
              <a:rPr>
                <a:latin typeface="Courier"/>
              </a:rPr>
              <a:t>, </a:t>
            </a:r>
            <a:r>
              <a:rPr>
                <a:solidFill>
                  <a:srgbClr val="4070A0"/>
                </a:solidFill>
                <a:latin typeface="Courier"/>
              </a:rPr>
              <a:t>"litres_per_person_day"</a:t>
            </a:r>
            <a:r>
              <a:rPr>
                <a:latin typeface="Courier"/>
              </a:rPr>
              <a:t>, </a:t>
            </a:r>
            <a:r>
              <a:rPr>
                <a:solidFill>
                  <a:srgbClr val="4070A0"/>
                </a:solidFill>
                <a:latin typeface="Courier"/>
              </a:rPr>
              <a:t>"water_source"</a:t>
            </a:r>
            <a:r>
              <a:rPr>
                <a:latin typeface="Courier"/>
              </a:rPr>
              <a:t>]</a:t>
            </a:r>
            <a:br/>
            <a:r>
              <a:rPr>
                <a:latin typeface="Courier"/>
              </a:rPr>
              <a:t>]</a:t>
            </a:r>
            <a:br/>
            <a:r>
              <a:rPr>
                <a:latin typeface="Courier"/>
              </a:rPr>
              <a:t>suspect[</a:t>
            </a:r>
            <a:r>
              <a:rPr>
                <a:solidFill>
                  <a:srgbClr val="4070A0"/>
                </a:solidFill>
                <a:latin typeface="Courier"/>
              </a:rPr>
              <a:t>"implied_total"</a:t>
            </a:r>
            <a:r>
              <a:rPr>
                <a:latin typeface="Courier"/>
              </a:rPr>
              <a:t>] </a:t>
            </a:r>
            <a:r>
              <a:rPr>
                <a:solidFill>
                  <a:srgbClr val="666666"/>
                </a:solidFill>
                <a:latin typeface="Courier"/>
              </a:rPr>
              <a:t>=</a:t>
            </a:r>
            <a:r>
              <a:rPr>
                <a:latin typeface="Courier"/>
              </a:rPr>
              <a:t> suspect[</a:t>
            </a:r>
            <a:r>
              <a:rPr>
                <a:solidFill>
                  <a:srgbClr val="4070A0"/>
                </a:solidFill>
                <a:latin typeface="Courier"/>
              </a:rPr>
              <a:t>"litres_per_person_day"</a:t>
            </a:r>
            <a:r>
              <a:rPr>
                <a:latin typeface="Courier"/>
              </a:rPr>
              <a:t>] </a:t>
            </a:r>
            <a:r>
              <a:rPr>
                <a:solidFill>
                  <a:srgbClr val="666666"/>
                </a:solidFill>
                <a:latin typeface="Courier"/>
              </a:rPr>
              <a:t>*</a:t>
            </a:r>
            <a:r>
              <a:rPr>
                <a:latin typeface="Courier"/>
              </a:rPr>
              <a:t> suspect[</a:t>
            </a:r>
            <a:r>
              <a:rPr>
                <a:solidFill>
                  <a:srgbClr val="4070A0"/>
                </a:solidFill>
                <a:latin typeface="Courier"/>
              </a:rPr>
              <a:t>"household_size"</a:t>
            </a:r>
            <a:r>
              <a:rPr>
                <a:latin typeface="Courier"/>
              </a:rPr>
              <a:t>]</a:t>
            </a:r>
            <a:br/>
            <a:r>
              <a:rPr>
                <a:solidFill>
                  <a:srgbClr val="008000"/>
                </a:solidFill>
                <a:latin typeface="Courier"/>
              </a:rPr>
              <a:t>print</a:t>
            </a:r>
            <a:r>
              <a:rPr>
                <a:latin typeface="Courier"/>
              </a:rPr>
              <a:t>(suspect)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Bornes dures et bornes souples — En R</a:t>
            </a:r>
          </a:p>
        </p:txBody>
      </p:sp>
      <p:sp>
        <p:nvSpPr>
          <p:cNvPr id="3" name="Content Placeholder 2"/>
          <p:cNvSpPr>
            <a:spLocks noGrp="1"/>
          </p:cNvSpPr>
          <p:nvPr>
            <p:ph idx="1"/>
          </p:nvPr>
        </p:nvSpPr>
        <p:spPr/>
        <p:txBody>
          <a:bodyPr/>
          <a:lstStyle/>
          <a:p>
            <a:pPr lvl="0" indent="0">
              <a:buNone/>
            </a:pPr>
            <a:r>
              <a:rPr>
                <a:latin typeface="Courier"/>
              </a:rPr>
              <a:t>wash </a:t>
            </a:r>
            <a:r>
              <a:rPr>
                <a:solidFill>
                  <a:srgbClr val="4070A0"/>
                </a:solidFill>
                <a:latin typeface="Courier"/>
              </a:rPr>
              <a:t>|&gt;</a:t>
            </a:r>
            <a:br/>
            <a:r>
              <a:rPr>
                <a:latin typeface="Courier"/>
              </a:rPr>
              <a:t>  </a:t>
            </a:r>
            <a:r>
              <a:rPr>
                <a:solidFill>
                  <a:srgbClr val="06287E"/>
                </a:solidFill>
                <a:latin typeface="Courier"/>
              </a:rPr>
              <a:t>filter</a:t>
            </a:r>
            <a:r>
              <a:rPr>
                <a:latin typeface="Courier"/>
              </a:rPr>
              <a:t>(litres_per_person_day </a:t>
            </a:r>
            <a:r>
              <a:rPr>
                <a:solidFill>
                  <a:srgbClr val="4070A0"/>
                </a:solidFill>
                <a:latin typeface="Courier"/>
              </a:rPr>
              <a:t>&gt;</a:t>
            </a:r>
            <a:r>
              <a:rPr>
                <a:latin typeface="Courier"/>
              </a:rPr>
              <a:t> </a:t>
            </a:r>
            <a:r>
              <a:rPr>
                <a:solidFill>
                  <a:srgbClr val="40A070"/>
                </a:solidFill>
                <a:latin typeface="Courier"/>
              </a:rPr>
              <a:t>60</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implied_total =</a:t>
            </a:r>
            <a:r>
              <a:rPr>
                <a:latin typeface="Courier"/>
              </a:rPr>
              <a:t> litres_per_person_day </a:t>
            </a:r>
            <a:r>
              <a:rPr>
                <a:solidFill>
                  <a:srgbClr val="4070A0"/>
                </a:solidFill>
                <a:latin typeface="Courier"/>
              </a:rPr>
              <a:t>*</a:t>
            </a:r>
            <a:r>
              <a:rPr>
                <a:latin typeface="Courier"/>
              </a:rPr>
              <a:t> household_size) </a:t>
            </a:r>
            <a:r>
              <a:rPr>
                <a:solidFill>
                  <a:srgbClr val="4070A0"/>
                </a:solidFill>
                <a:latin typeface="Courier"/>
              </a:rPr>
              <a:t>|&gt;</a:t>
            </a:r>
            <a:br/>
            <a:r>
              <a:rPr>
                <a:latin typeface="Courier"/>
              </a:rPr>
              <a:t>  </a:t>
            </a:r>
            <a:r>
              <a:rPr>
                <a:solidFill>
                  <a:srgbClr val="06287E"/>
                </a:solidFill>
                <a:latin typeface="Courier"/>
              </a:rPr>
              <a:t>select</a:t>
            </a:r>
            <a:r>
              <a:rPr>
                <a:latin typeface="Courier"/>
              </a:rPr>
              <a:t>(household_id, community, household_size, litres_per_person_day,</a:t>
            </a:r>
            <a:br/>
            <a:r>
              <a:rPr>
                <a:latin typeface="Courier"/>
              </a:rPr>
              <a:t>         water_source, implied_total)</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règles qui comparent deux colonnes — En Python</a:t>
            </a:r>
          </a:p>
        </p:txBody>
      </p:sp>
      <p:sp>
        <p:nvSpPr>
          <p:cNvPr id="3" name="Content Placeholder 2"/>
          <p:cNvSpPr>
            <a:spLocks noGrp="1"/>
          </p:cNvSpPr>
          <p:nvPr>
            <p:ph idx="1"/>
          </p:nvPr>
        </p:nvSpPr>
        <p:spPr/>
        <p:txBody>
          <a:bodyPr/>
          <a:lstStyle/>
          <a:p>
            <a:pPr lvl="0" indent="0">
              <a:buNone/>
            </a:pPr>
            <a:r>
              <a:rPr>
                <a:latin typeface="Courier"/>
              </a:rPr>
              <a:t>CROSS_RULES </a:t>
            </a:r>
            <a:r>
              <a:rPr>
                <a:solidFill>
                  <a:srgbClr val="666666"/>
                </a:solidFill>
                <a:latin typeface="Courier"/>
              </a:rPr>
              <a:t>=</a:t>
            </a:r>
            <a:r>
              <a:rPr>
                <a:latin typeface="Courier"/>
              </a:rPr>
              <a:t> [</a:t>
            </a:r>
            <a:br/>
            <a:r>
              <a:rPr>
                <a:latin typeface="Courier"/>
              </a:rPr>
              <a:t>    {</a:t>
            </a:r>
            <a:br/>
            <a:r>
              <a:rPr>
                <a:latin typeface="Courier"/>
              </a:rPr>
              <a:t>        </a:t>
            </a:r>
            <a:r>
              <a:rPr>
                <a:solidFill>
                  <a:srgbClr val="4070A0"/>
                </a:solidFill>
                <a:latin typeface="Courier"/>
              </a:rPr>
              <a:t>"id"</a:t>
            </a:r>
            <a:r>
              <a:rPr>
                <a:latin typeface="Courier"/>
              </a:rPr>
              <a:t>: </a:t>
            </a:r>
            <a:r>
              <a:rPr>
                <a:solidFill>
                  <a:srgbClr val="4070A0"/>
                </a:solidFill>
                <a:latin typeface="Courier"/>
              </a:rPr>
              <a:t>"referral-without-measurement"</a:t>
            </a:r>
            <a:r>
              <a:rPr>
                <a:latin typeface="Courier"/>
              </a:rPr>
              <a:t>,</a:t>
            </a:r>
            <a:br/>
            <a:r>
              <a:rPr>
                <a:latin typeface="Courier"/>
              </a:rPr>
              <a:t>        </a:t>
            </a:r>
            <a:r>
              <a:rPr>
                <a:solidFill>
                  <a:srgbClr val="4070A0"/>
                </a:solidFill>
                <a:latin typeface="Courier"/>
              </a:rPr>
              <a:t>"severity"</a:t>
            </a:r>
            <a:r>
              <a:rPr>
                <a:latin typeface="Courier"/>
              </a:rPr>
              <a:t>: </a:t>
            </a:r>
            <a:r>
              <a:rPr>
                <a:solidFill>
                  <a:srgbClr val="4070A0"/>
                </a:solidFill>
                <a:latin typeface="Courier"/>
              </a:rPr>
              <a:t>"warning"</a:t>
            </a:r>
            <a:r>
              <a:rPr>
                <a:latin typeface="Courier"/>
              </a:rPr>
              <a:t>,</a:t>
            </a:r>
            <a:br/>
            <a:r>
              <a:rPr>
                <a:latin typeface="Courier"/>
              </a:rPr>
              <a:t>        </a:t>
            </a:r>
            <a:r>
              <a:rPr>
                <a:solidFill>
                  <a:srgbClr val="4070A0"/>
                </a:solidFill>
                <a:latin typeface="Courier"/>
              </a:rPr>
              <a:t>"test"</a:t>
            </a:r>
            <a:r>
              <a:rPr>
                <a:latin typeface="Courier"/>
              </a:rPr>
              <a:t>: </a:t>
            </a:r>
            <a:r>
              <a:rPr b="1">
                <a:solidFill>
                  <a:srgbClr val="007020"/>
                </a:solidFill>
                <a:latin typeface="Courier"/>
              </a:rPr>
              <a:t>lambda</a:t>
            </a:r>
            <a:r>
              <a:rPr>
                <a:latin typeface="Courier"/>
              </a:rPr>
              <a:t> d: </a:t>
            </a:r>
            <a:r>
              <a:rPr>
                <a:solidFill>
                  <a:srgbClr val="666666"/>
                </a:solidFill>
                <a:latin typeface="Courier"/>
              </a:rPr>
              <a:t>~</a:t>
            </a:r>
            <a:r>
              <a:rPr>
                <a:latin typeface="Courier"/>
              </a:rPr>
              <a:t>(d[</a:t>
            </a:r>
            <a:r>
              <a:rPr>
                <a:solidFill>
                  <a:srgbClr val="4070A0"/>
                </a:solidFill>
                <a:latin typeface="Courier"/>
              </a:rPr>
              <a:t>"outcome"</a:t>
            </a:r>
            <a:r>
              <a:rPr>
                <a:latin typeface="Courier"/>
              </a:rPr>
              <a:t>].</a:t>
            </a:r>
            <a:r>
              <a:rPr>
                <a:solidFill>
                  <a:srgbClr val="008000"/>
                </a:solidFill>
                <a:latin typeface="Courier"/>
              </a:rPr>
              <a:t>str</a:t>
            </a:r>
            <a:r>
              <a:rPr>
                <a:latin typeface="Courier"/>
              </a:rPr>
              <a:t>.startswith(</a:t>
            </a:r>
            <a:r>
              <a:rPr>
                <a:solidFill>
                  <a:srgbClr val="4070A0"/>
                </a:solidFill>
                <a:latin typeface="Courier"/>
              </a:rPr>
              <a:t>"referred"</a:t>
            </a:r>
            <a:r>
              <a:rPr>
                <a:latin typeface="Courier"/>
              </a:rPr>
              <a:t>) </a:t>
            </a:r>
            <a:r>
              <a:rPr>
                <a:solidFill>
                  <a:srgbClr val="666666"/>
                </a:solidFill>
                <a:latin typeface="Courier"/>
              </a:rPr>
              <a:t>&amp;</a:t>
            </a:r>
            <a:r>
              <a:rPr>
                <a:latin typeface="Courier"/>
              </a:rPr>
              <a:t> d[</a:t>
            </a:r>
            <a:r>
              <a:rPr>
                <a:solidFill>
                  <a:srgbClr val="4070A0"/>
                </a:solidFill>
                <a:latin typeface="Courier"/>
              </a:rPr>
              <a:t>"muac_mm"</a:t>
            </a:r>
            <a:r>
              <a:rPr>
                <a:latin typeface="Courier"/>
              </a:rPr>
              <a:t>].isna()),</a:t>
            </a:r>
            <a:br/>
            <a:r>
              <a:rPr>
                <a:latin typeface="Courier"/>
              </a:rPr>
              <a:t>        </a:t>
            </a:r>
            <a:r>
              <a:rPr>
                <a:solidFill>
                  <a:srgbClr val="4070A0"/>
                </a:solidFill>
                <a:latin typeface="Courier"/>
              </a:rPr>
              <a:t>"message"</a:t>
            </a:r>
            <a:r>
              <a:rPr>
                <a:latin typeface="Courier"/>
              </a:rPr>
              <a:t>: </a:t>
            </a:r>
            <a:r>
              <a:rPr>
                <a:solidFill>
                  <a:srgbClr val="4070A0"/>
                </a:solidFill>
                <a:latin typeface="Courier"/>
              </a:rPr>
              <a:t>"referred but no MUAC recorded"</a:t>
            </a:r>
            <a:r>
              <a:rPr>
                <a:latin typeface="Courier"/>
              </a:rPr>
              <a:t>,</a:t>
            </a:r>
            <a:br/>
            <a:r>
              <a:rPr>
                <a:latin typeface="Courier"/>
              </a:rPr>
              <a:t>    },</a:t>
            </a:r>
            <a:br/>
            <a:r>
              <a:rPr>
                <a:latin typeface="Courier"/>
              </a:rPr>
              <a:t>    {</a:t>
            </a:r>
            <a:br/>
            <a:r>
              <a:rPr>
                <a:latin typeface="Courier"/>
              </a:rPr>
              <a:t>        </a:t>
            </a:r>
            <a:r>
              <a:rPr>
                <a:solidFill>
                  <a:srgbClr val="4070A0"/>
                </a:solidFill>
                <a:latin typeface="Courier"/>
              </a:rPr>
              <a:t>"id"</a:t>
            </a:r>
            <a:r>
              <a:rPr>
                <a:latin typeface="Courier"/>
              </a:rPr>
              <a:t>: </a:t>
            </a:r>
            <a:r>
              <a:rPr>
                <a:solidFill>
                  <a:srgbClr val="4070A0"/>
                </a:solidFill>
                <a:latin typeface="Courier"/>
              </a:rPr>
              <a:t>"outcome-contradicts-muac"</a:t>
            </a:r>
            <a:r>
              <a:rPr>
                <a:latin typeface="Courier"/>
              </a:rPr>
              <a:t>,</a:t>
            </a:r>
            <a:br/>
            <a:r>
              <a:rPr>
                <a:latin typeface="Courier"/>
              </a:rPr>
              <a:t>        </a:t>
            </a:r>
            <a:r>
              <a:rPr>
                <a:solidFill>
                  <a:srgbClr val="4070A0"/>
                </a:solidFill>
                <a:latin typeface="Courier"/>
              </a:rPr>
              <a:t>"severity"</a:t>
            </a:r>
            <a:r>
              <a:rPr>
                <a:latin typeface="Courier"/>
              </a:rPr>
              <a:t>: </a:t>
            </a:r>
            <a:r>
              <a:rPr>
                <a:solidFill>
                  <a:srgbClr val="4070A0"/>
                </a:solidFill>
                <a:latin typeface="Courier"/>
              </a:rPr>
              <a:t>"warning"</a:t>
            </a:r>
            <a:r>
              <a:rPr>
                <a:latin typeface="Courier"/>
              </a:rPr>
              <a:t>,</a:t>
            </a:r>
            <a:br/>
            <a:r>
              <a:rPr>
                <a:latin typeface="Courier"/>
              </a:rPr>
              <a:t>        </a:t>
            </a:r>
            <a:r>
              <a:rPr>
                <a:solidFill>
                  <a:srgbClr val="4070A0"/>
                </a:solidFill>
                <a:latin typeface="Courier"/>
              </a:rPr>
              <a:t>"test"</a:t>
            </a:r>
            <a:r>
              <a:rPr>
                <a:latin typeface="Courier"/>
              </a:rPr>
              <a:t>: </a:t>
            </a:r>
            <a:r>
              <a:rPr b="1">
                <a:solidFill>
                  <a:srgbClr val="007020"/>
                </a:solidFill>
                <a:latin typeface="Courier"/>
              </a:rPr>
              <a:t>lambda</a:t>
            </a:r>
            <a:r>
              <a:rPr>
                <a:latin typeface="Courier"/>
              </a:rPr>
              <a:t> d: </a:t>
            </a:r>
            <a:r>
              <a:rPr>
                <a:solidFill>
                  <a:srgbClr val="666666"/>
                </a:solidFill>
                <a:latin typeface="Courier"/>
              </a:rPr>
              <a:t>~</a:t>
            </a:r>
            <a:r>
              <a:rPr>
                <a:latin typeface="Courier"/>
              </a:rPr>
              <a:t>((d[</a:t>
            </a:r>
            <a:r>
              <a:rPr>
                <a:solidFill>
                  <a:srgbClr val="4070A0"/>
                </a:solidFill>
                <a:latin typeface="Courier"/>
              </a:rPr>
              <a:t>"muac_mm"</a:t>
            </a:r>
            <a:r>
              <a:rPr>
                <a:latin typeface="Courier"/>
              </a:rPr>
              <a:t>] </a:t>
            </a:r>
            <a:r>
              <a:rPr>
                <a:solidFill>
                  <a:srgbClr val="666666"/>
                </a:solidFill>
                <a:latin typeface="Courier"/>
              </a:rPr>
              <a:t>&gt;=</a:t>
            </a:r>
            <a:r>
              <a:rPr>
                <a:latin typeface="Courier"/>
              </a:rPr>
              <a:t> </a:t>
            </a:r>
            <a:r>
              <a:rPr>
                <a:solidFill>
                  <a:srgbClr val="40A070"/>
                </a:solidFill>
                <a:latin typeface="Courier"/>
              </a:rPr>
              <a:t>125</a:t>
            </a:r>
            <a:r>
              <a:rPr>
                <a:latin typeface="Courier"/>
              </a:rPr>
              <a:t>) </a:t>
            </a:r>
            <a:r>
              <a:rPr>
                <a:solidFill>
                  <a:srgbClr val="666666"/>
                </a:solidFill>
                <a:latin typeface="Courier"/>
              </a:rPr>
              <a:t>&amp;</a:t>
            </a:r>
            <a:r>
              <a:rPr>
                <a:latin typeface="Courier"/>
              </a:rPr>
              <a:t> (d[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a:solidFill>
                  <a:srgbClr val="666666"/>
                </a:solidFill>
                <a:latin typeface="Courier"/>
              </a:rPr>
              <a:t>&amp;</a:t>
            </a:r>
            <a:r>
              <a:rPr>
                <a:latin typeface="Courier"/>
              </a:rPr>
              <a:t> (d[</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"no-action"</a:t>
            </a:r>
            <a:r>
              <a:rPr>
                <a:latin typeface="Courier"/>
              </a:rPr>
              <a:t>)),</a:t>
            </a:r>
            <a:br/>
            <a:r>
              <a:rPr>
                <a:latin typeface="Courier"/>
              </a:rPr>
              <a:t>        </a:t>
            </a:r>
            <a:r>
              <a:rPr>
                <a:solidFill>
                  <a:srgbClr val="4070A0"/>
                </a:solidFill>
                <a:latin typeface="Courier"/>
              </a:rPr>
              <a:t>"message"</a:t>
            </a:r>
            <a:r>
              <a:rPr>
                <a:latin typeface="Courier"/>
              </a:rPr>
              <a:t>: </a:t>
            </a:r>
            <a:r>
              <a:rPr>
                <a:solidFill>
                  <a:srgbClr val="4070A0"/>
                </a:solidFill>
                <a:latin typeface="Courier"/>
              </a:rPr>
              <a:t>"no-action expected from the measurement"</a:t>
            </a:r>
            <a:r>
              <a:rPr>
                <a:latin typeface="Courier"/>
              </a:rPr>
              <a:t>,</a:t>
            </a:r>
            <a:br/>
            <a:r>
              <a:rPr>
                <a:latin typeface="Courier"/>
              </a:rPr>
              <a:t>    },</a:t>
            </a:r>
            <a:b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Des règles qui comparent deux colonnes — En R</a:t>
            </a:r>
          </a:p>
        </p:txBody>
      </p:sp>
      <p:sp>
        <p:nvSpPr>
          <p:cNvPr id="3" name="Content Placeholder 2"/>
          <p:cNvSpPr>
            <a:spLocks noGrp="1"/>
          </p:cNvSpPr>
          <p:nvPr>
            <p:ph idx="1"/>
          </p:nvPr>
        </p:nvSpPr>
        <p:spPr/>
        <p:txBody>
          <a:bodyPr/>
          <a:lstStyle/>
          <a:p>
            <a:pPr lvl="0" indent="0">
              <a:buNone/>
            </a:pPr>
            <a:r>
              <a:rPr>
                <a:latin typeface="Courier"/>
              </a:rPr>
              <a:t>CROSS_TESTS </a:t>
            </a:r>
            <a:r>
              <a:rPr>
                <a:solidFill>
                  <a:srgbClr val="007020"/>
                </a:solidFill>
                <a:latin typeface="Courier"/>
              </a:rPr>
              <a:t>&lt;-</a:t>
            </a:r>
            <a:r>
              <a:rPr>
                <a:latin typeface="Courier"/>
              </a:rPr>
              <a:t> </a:t>
            </a:r>
            <a:r>
              <a:rPr>
                <a:solidFill>
                  <a:srgbClr val="06287E"/>
                </a:solidFill>
                <a:latin typeface="Courier"/>
              </a:rPr>
              <a:t>list</a:t>
            </a:r>
            <a:r>
              <a:rPr>
                <a:latin typeface="Courier"/>
              </a:rPr>
              <a:t>(</a:t>
            </a:r>
            <a:br/>
            <a:r>
              <a:rPr>
                <a:latin typeface="Courier"/>
              </a:rPr>
              <a:t>  </a:t>
            </a:r>
            <a:r>
              <a:rPr>
                <a:solidFill>
                  <a:srgbClr val="4070A0"/>
                </a:solidFill>
                <a:latin typeface="Courier"/>
              </a:rPr>
              <a:t>`</a:t>
            </a:r>
            <a:r>
              <a:rPr>
                <a:solidFill>
                  <a:srgbClr val="7D9029"/>
                </a:solidFill>
                <a:latin typeface="Courier"/>
              </a:rPr>
              <a:t>referral-without-measurement</a:t>
            </a:r>
            <a:r>
              <a:rPr>
                <a:solidFill>
                  <a:srgbClr val="4070A0"/>
                </a:solidFill>
                <a:latin typeface="Courier"/>
              </a:rPr>
              <a:t>`</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a:t>
            </a:r>
            <a:br/>
            <a:r>
              <a:rPr>
                <a:latin typeface="Courier"/>
              </a:rPr>
              <a:t>    </a:t>
            </a:r>
            <a:r>
              <a:rPr>
                <a:solidFill>
                  <a:srgbClr val="4070A0"/>
                </a:solidFill>
                <a:latin typeface="Courier"/>
              </a:rPr>
              <a:t>!</a:t>
            </a:r>
            <a:r>
              <a:rPr>
                <a:latin typeface="Courier"/>
              </a:rPr>
              <a:t>(</a:t>
            </a:r>
            <a:r>
              <a:rPr>
                <a:solidFill>
                  <a:srgbClr val="06287E"/>
                </a:solidFill>
                <a:latin typeface="Courier"/>
              </a:rPr>
              <a:t>startsWith</a:t>
            </a:r>
            <a:r>
              <a:rPr>
                <a:latin typeface="Courier"/>
              </a:rPr>
              <a:t>(d</a:t>
            </a:r>
            <a:r>
              <a:rPr>
                <a:solidFill>
                  <a:srgbClr val="4070A0"/>
                </a:solidFill>
                <a:latin typeface="Courier"/>
              </a:rPr>
              <a:t>$</a:t>
            </a:r>
            <a:r>
              <a:rPr>
                <a:latin typeface="Courier"/>
              </a:rPr>
              <a:t>outcome, </a:t>
            </a:r>
            <a:r>
              <a:rPr>
                <a:solidFill>
                  <a:srgbClr val="4070A0"/>
                </a:solidFill>
                <a:latin typeface="Courier"/>
              </a:rPr>
              <a:t>"referred"</a:t>
            </a:r>
            <a:r>
              <a:rPr>
                <a:latin typeface="Courier"/>
              </a:rPr>
              <a:t>) </a:t>
            </a:r>
            <a:r>
              <a:rPr>
                <a:solidFill>
                  <a:srgbClr val="4070A0"/>
                </a:solidFill>
                <a:latin typeface="Courier"/>
              </a:rPr>
              <a:t>&amp;</a:t>
            </a:r>
            <a:r>
              <a:rPr>
                <a:latin typeface="Courier"/>
              </a:rPr>
              <a:t> </a:t>
            </a:r>
            <a:r>
              <a:rPr>
                <a:solidFill>
                  <a:srgbClr val="06287E"/>
                </a:solidFill>
                <a:latin typeface="Courier"/>
              </a:rPr>
              <a:t>is.na</a:t>
            </a:r>
            <a:r>
              <a:rPr>
                <a:latin typeface="Courier"/>
              </a:rPr>
              <a:t>(d</a:t>
            </a:r>
            <a:r>
              <a:rPr>
                <a:solidFill>
                  <a:srgbClr val="4070A0"/>
                </a:solidFill>
                <a:latin typeface="Courier"/>
              </a:rPr>
              <a:t>$</a:t>
            </a:r>
            <a:r>
              <a:rPr>
                <a:latin typeface="Courier"/>
              </a:rPr>
              <a:t>muac_mm)),</a:t>
            </a:r>
            <a:br/>
            <a:r>
              <a:rPr>
                <a:latin typeface="Courier"/>
              </a:rPr>
              <a:t>  </a:t>
            </a:r>
            <a:r>
              <a:rPr>
                <a:solidFill>
                  <a:srgbClr val="4070A0"/>
                </a:solidFill>
                <a:latin typeface="Courier"/>
              </a:rPr>
              <a:t>`</a:t>
            </a:r>
            <a:r>
              <a:rPr>
                <a:solidFill>
                  <a:srgbClr val="7D9029"/>
                </a:solidFill>
                <a:latin typeface="Courier"/>
              </a:rPr>
              <a:t>outcome-contradicts-muac</a:t>
            </a:r>
            <a:r>
              <a:rPr>
                <a:solidFill>
                  <a:srgbClr val="4070A0"/>
                </a:solidFill>
                <a:latin typeface="Courier"/>
              </a:rPr>
              <a:t>`</a:t>
            </a:r>
            <a:r>
              <a:rPr>
                <a:latin typeface="Courier"/>
              </a:rPr>
              <a:t> </a:t>
            </a:r>
            <a:r>
              <a:rPr>
                <a:solidFill>
                  <a:srgbClr val="007020"/>
                </a:solidFill>
                <a:latin typeface="Courier"/>
              </a:rPr>
              <a:t>=</a:t>
            </a:r>
            <a:r>
              <a:rPr>
                <a:latin typeface="Courier"/>
              </a:rPr>
              <a:t> </a:t>
            </a:r>
            <a:r>
              <a:rPr b="1">
                <a:solidFill>
                  <a:srgbClr val="007020"/>
                </a:solidFill>
                <a:latin typeface="Courier"/>
              </a:rPr>
              <a:t>function</a:t>
            </a:r>
            <a:r>
              <a:rPr>
                <a:latin typeface="Courier"/>
              </a:rPr>
              <a:t>(d)</a:t>
            </a:r>
            <a:br/>
            <a:r>
              <a:rPr>
                <a:latin typeface="Courier"/>
              </a:rPr>
              <a:t>    </a:t>
            </a:r>
            <a:r>
              <a:rPr>
                <a:solidFill>
                  <a:srgbClr val="4070A0"/>
                </a:solidFill>
                <a:latin typeface="Courier"/>
              </a:rPr>
              <a:t>!</a:t>
            </a:r>
            <a:r>
              <a:rPr>
                <a:latin typeface="Courier"/>
              </a:rPr>
              <a:t>(d</a:t>
            </a:r>
            <a:r>
              <a:rPr>
                <a:solidFill>
                  <a:srgbClr val="4070A0"/>
                </a:solidFill>
                <a:latin typeface="Courier"/>
              </a:rPr>
              <a:t>$</a:t>
            </a:r>
            <a:r>
              <a:rPr>
                <a:latin typeface="Courier"/>
              </a:rPr>
              <a:t>muac_mm </a:t>
            </a:r>
            <a:r>
              <a:rPr>
                <a:solidFill>
                  <a:srgbClr val="4070A0"/>
                </a:solidFill>
                <a:latin typeface="Courier"/>
              </a:rPr>
              <a:t>&gt;=</a:t>
            </a:r>
            <a:r>
              <a:rPr>
                <a:latin typeface="Courier"/>
              </a:rPr>
              <a:t> </a:t>
            </a:r>
            <a:r>
              <a:rPr>
                <a:solidFill>
                  <a:srgbClr val="40A070"/>
                </a:solidFill>
                <a:latin typeface="Courier"/>
              </a:rPr>
              <a:t>125</a:t>
            </a:r>
            <a:r>
              <a:rPr>
                <a:latin typeface="Courier"/>
              </a:rPr>
              <a:t> </a:t>
            </a:r>
            <a:r>
              <a:rPr>
                <a:solidFill>
                  <a:srgbClr val="4070A0"/>
                </a:solidFill>
                <a:latin typeface="Courier"/>
              </a:rPr>
              <a:t>&amp;</a:t>
            </a:r>
            <a:r>
              <a:rPr>
                <a:latin typeface="Courier"/>
              </a:rPr>
              <a:t> </a:t>
            </a:r>
            <a:r>
              <a:rPr>
                <a:solidFill>
                  <a:srgbClr val="4070A0"/>
                </a:solidFill>
                <a:latin typeface="Courier"/>
              </a:rPr>
              <a:t>!</a:t>
            </a:r>
            <a:r>
              <a:rPr>
                <a:latin typeface="Courier"/>
              </a:rPr>
              <a:t>d</a:t>
            </a:r>
            <a:r>
              <a:rPr>
                <a:solidFill>
                  <a:srgbClr val="4070A0"/>
                </a:solidFill>
                <a:latin typeface="Courier"/>
              </a:rPr>
              <a:t>$</a:t>
            </a:r>
            <a:r>
              <a:rPr>
                <a:latin typeface="Courier"/>
              </a:rPr>
              <a:t>oedema </a:t>
            </a:r>
            <a:r>
              <a:rPr>
                <a:solidFill>
                  <a:srgbClr val="4070A0"/>
                </a:solidFill>
                <a:latin typeface="Courier"/>
              </a:rPr>
              <a:t>&amp;</a:t>
            </a:r>
            <a:r>
              <a:rPr>
                <a:latin typeface="Courier"/>
              </a:rPr>
              <a:t> d</a:t>
            </a:r>
            <a:r>
              <a:rPr>
                <a:solidFill>
                  <a:srgbClr val="4070A0"/>
                </a:solidFill>
                <a:latin typeface="Courier"/>
              </a:rPr>
              <a:t>$</a:t>
            </a:r>
            <a:r>
              <a:rPr>
                <a:latin typeface="Courier"/>
              </a:rPr>
              <a:t>outcome </a:t>
            </a:r>
            <a:r>
              <a:rPr>
                <a:solidFill>
                  <a:srgbClr val="4070A0"/>
                </a:solidFill>
                <a:latin typeface="Courier"/>
              </a:rPr>
              <a:t>!=</a:t>
            </a:r>
            <a:r>
              <a:rPr>
                <a:latin typeface="Courier"/>
              </a:rPr>
              <a:t> </a:t>
            </a:r>
            <a:r>
              <a:rPr>
                <a:solidFill>
                  <a:srgbClr val="4070A0"/>
                </a:solidFill>
                <a:latin typeface="Courier"/>
              </a:rPr>
              <a:t>"no-action"</a:t>
            </a:r>
            <a:r>
              <a:rPr>
                <a:latin typeface="Courier"/>
              </a:rPr>
              <a:t>)</a:t>
            </a:r>
            <a:br/>
            <a:r>
              <a:rPr>
                <a:latin typeface="Courier"/>
              </a:rPr>
              <a:t>)</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Signalez, ne supprimez pas — En Python</a:t>
            </a:r>
          </a:p>
        </p:txBody>
      </p:sp>
      <p:sp>
        <p:nvSpPr>
          <p:cNvPr id="3" name="Content Placeholder 2"/>
          <p:cNvSpPr>
            <a:spLocks noGrp="1"/>
          </p:cNvSpPr>
          <p:nvPr>
            <p:ph idx="1"/>
          </p:nvPr>
        </p:nvSpPr>
        <p:spPr/>
        <p:txBody>
          <a:bodyPr/>
          <a:lstStyle/>
          <a:p>
            <a:pPr lvl="0" indent="0">
              <a:buNone/>
            </a:pPr>
            <a:r>
              <a:rPr>
                <a:latin typeface="Courier"/>
              </a:rPr>
              <a:t>muac </a:t>
            </a:r>
            <a:r>
              <a:rPr>
                <a:solidFill>
                  <a:srgbClr val="666666"/>
                </a:solidFill>
                <a:latin typeface="Courier"/>
              </a:rPr>
              <a:t>=</a:t>
            </a:r>
            <a:r>
              <a:rPr>
                <a:latin typeface="Courier"/>
              </a:rPr>
              <a:t> muac.join(flags.add_prefix(</a:t>
            </a:r>
            <a:r>
              <a:rPr>
                <a:solidFill>
                  <a:srgbClr val="4070A0"/>
                </a:solidFill>
                <a:latin typeface="Courier"/>
              </a:rPr>
              <a:t>"flag_"</a:t>
            </a:r>
            <a:r>
              <a:rPr>
                <a:latin typeface="Courier"/>
              </a:rPr>
              <a:t>))</a:t>
            </a:r>
            <a:br/>
            <a:r>
              <a:rPr>
                <a:latin typeface="Courier"/>
              </a:rPr>
              <a:t>muac[</a:t>
            </a:r>
            <a:r>
              <a:rPr>
                <a:solidFill>
                  <a:srgbClr val="4070A0"/>
                </a:solidFill>
                <a:latin typeface="Courier"/>
              </a:rPr>
              <a:t>"flag_any_error"</a:t>
            </a:r>
            <a:r>
              <a:rPr>
                <a:latin typeface="Courier"/>
              </a:rPr>
              <a:t>] </a:t>
            </a:r>
            <a:r>
              <a:rPr>
                <a:solidFill>
                  <a:srgbClr val="666666"/>
                </a:solidFill>
                <a:latin typeface="Courier"/>
              </a:rPr>
              <a:t>=</a:t>
            </a:r>
            <a:r>
              <a:rPr>
                <a:latin typeface="Courier"/>
              </a:rPr>
              <a:t> flags[[r[</a:t>
            </a:r>
            <a:r>
              <a:rPr>
                <a:solidFill>
                  <a:srgbClr val="4070A0"/>
                </a:solidFill>
                <a:latin typeface="Courier"/>
              </a:rPr>
              <a:t>"id"</a:t>
            </a:r>
            <a:r>
              <a:rPr>
                <a:latin typeface="Courier"/>
              </a:rPr>
              <a:t>] </a:t>
            </a:r>
            <a:r>
              <a:rPr b="1">
                <a:solidFill>
                  <a:srgbClr val="007020"/>
                </a:solidFill>
                <a:latin typeface="Courier"/>
              </a:rPr>
              <a:t>for</a:t>
            </a:r>
            <a:r>
              <a:rPr>
                <a:latin typeface="Courier"/>
              </a:rPr>
              <a:t> r </a:t>
            </a:r>
            <a:r>
              <a:rPr b="1">
                <a:solidFill>
                  <a:srgbClr val="007020"/>
                </a:solidFill>
                <a:latin typeface="Courier"/>
              </a:rPr>
              <a:t>in</a:t>
            </a:r>
            <a:r>
              <a:rPr>
                <a:latin typeface="Courier"/>
              </a:rPr>
              <a:t> RULES </a:t>
            </a:r>
            <a:r>
              <a:rPr b="1">
                <a:solidFill>
                  <a:srgbClr val="007020"/>
                </a:solidFill>
                <a:latin typeface="Courier"/>
              </a:rPr>
              <a:t>if</a:t>
            </a:r>
            <a:r>
              <a:rPr>
                <a:latin typeface="Courier"/>
              </a:rPr>
              <a:t> r[</a:t>
            </a:r>
            <a:r>
              <a:rPr>
                <a:solidFill>
                  <a:srgbClr val="4070A0"/>
                </a:solidFill>
                <a:latin typeface="Courier"/>
              </a:rPr>
              <a:t>"severity"</a:t>
            </a:r>
            <a:r>
              <a:rPr>
                <a:latin typeface="Courier"/>
              </a:rPr>
              <a:t>] </a:t>
            </a:r>
            <a:r>
              <a:rPr>
                <a:solidFill>
                  <a:srgbClr val="666666"/>
                </a:solidFill>
                <a:latin typeface="Courier"/>
              </a:rPr>
              <a:t>==</a:t>
            </a:r>
            <a:r>
              <a:rPr>
                <a:latin typeface="Courier"/>
              </a:rPr>
              <a:t> </a:t>
            </a:r>
            <a:r>
              <a:rPr>
                <a:solidFill>
                  <a:srgbClr val="4070A0"/>
                </a:solidFill>
                <a:latin typeface="Courier"/>
              </a:rPr>
              <a:t>"error"</a:t>
            </a:r>
            <a:r>
              <a:rPr>
                <a:latin typeface="Courier"/>
              </a:rPr>
              <a:t>]].</a:t>
            </a:r>
            <a:r>
              <a:rPr>
                <a:solidFill>
                  <a:srgbClr val="008000"/>
                </a:solidFill>
                <a:latin typeface="Courier"/>
              </a:rPr>
              <a:t>any</a:t>
            </a:r>
            <a:r>
              <a:rPr>
                <a:latin typeface="Courier"/>
              </a:rPr>
              <a:t>(axis</a:t>
            </a:r>
            <a:r>
              <a:rPr>
                <a:solidFill>
                  <a:srgbClr val="666666"/>
                </a:solidFill>
                <a:latin typeface="Courier"/>
              </a:rPr>
              <a:t>=</a:t>
            </a:r>
            <a:r>
              <a:rPr>
                <a:solidFill>
                  <a:srgbClr val="40A070"/>
                </a:solidFill>
                <a:latin typeface="Courier"/>
              </a:rPr>
              <a:t>1</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Signalez, ne supprimez pas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bind_cols</a:t>
            </a:r>
            <a:r>
              <a:rPr>
                <a:latin typeface="Courier"/>
              </a:rPr>
              <a:t>(muac, dplyr</a:t>
            </a:r>
            <a:r>
              <a:rPr>
                <a:solidFill>
                  <a:srgbClr val="4070A0"/>
                </a:solidFill>
                <a:latin typeface="Courier"/>
              </a:rPr>
              <a:t>::</a:t>
            </a:r>
            <a:r>
              <a:rPr>
                <a:solidFill>
                  <a:srgbClr val="06287E"/>
                </a:solidFill>
                <a:latin typeface="Courier"/>
              </a:rPr>
              <a:t>rename_with</a:t>
            </a:r>
            <a:r>
              <a:rPr>
                <a:latin typeface="Courier"/>
              </a:rPr>
              <a:t>(out</a:t>
            </a:r>
            <a:r>
              <a:rPr>
                <a:solidFill>
                  <a:srgbClr val="4070A0"/>
                </a:solidFill>
                <a:latin typeface="Courier"/>
              </a:rPr>
              <a:t>$</a:t>
            </a:r>
            <a:r>
              <a:rPr>
                <a:latin typeface="Courier"/>
              </a:rPr>
              <a:t>flags, </a:t>
            </a:r>
            <a:r>
              <a:rPr>
                <a:solidFill>
                  <a:srgbClr val="4070A0"/>
                </a:solidFill>
                <a:latin typeface="Courier"/>
              </a:rPr>
              <a:t>~</a:t>
            </a:r>
            <a:r>
              <a:rPr>
                <a:latin typeface="Courier"/>
              </a:rPr>
              <a:t> </a:t>
            </a:r>
            <a:r>
              <a:rPr>
                <a:solidFill>
                  <a:srgbClr val="06287E"/>
                </a:solidFill>
                <a:latin typeface="Courier"/>
              </a:rPr>
              <a:t>paste0</a:t>
            </a:r>
            <a:r>
              <a:rPr>
                <a:latin typeface="Courier"/>
              </a:rPr>
              <a:t>(</a:t>
            </a:r>
            <a:r>
              <a:rPr>
                <a:solidFill>
                  <a:srgbClr val="4070A0"/>
                </a:solidFill>
                <a:latin typeface="Courier"/>
              </a:rPr>
              <a:t>"flag_"</a:t>
            </a:r>
            <a:r>
              <a:rPr>
                <a:latin typeface="Courier"/>
              </a:rPr>
              <a:t>, .x)))</a:t>
            </a:r>
            <a:br/>
            <a:r>
              <a:rPr>
                <a:latin typeface="Courier"/>
              </a:rPr>
              <a:t>muac</a:t>
            </a:r>
            <a:r>
              <a:rPr>
                <a:solidFill>
                  <a:srgbClr val="4070A0"/>
                </a:solidFill>
                <a:latin typeface="Courier"/>
              </a:rPr>
              <a:t>$</a:t>
            </a:r>
            <a:r>
              <a:rPr>
                <a:latin typeface="Courier"/>
              </a:rPr>
              <a:t>flag_any_error </a:t>
            </a:r>
            <a:r>
              <a:rPr>
                <a:solidFill>
                  <a:srgbClr val="007020"/>
                </a:solidFill>
                <a:latin typeface="Courier"/>
              </a:rPr>
              <a:t>&lt;-</a:t>
            </a:r>
            <a:r>
              <a:rPr>
                <a:latin typeface="Courier"/>
              </a:rPr>
              <a:t> dplyr</a:t>
            </a:r>
            <a:r>
              <a:rPr>
                <a:solidFill>
                  <a:srgbClr val="4070A0"/>
                </a:solidFill>
                <a:latin typeface="Courier"/>
              </a:rPr>
              <a:t>::</a:t>
            </a:r>
            <a:r>
              <a:rPr>
                <a:solidFill>
                  <a:srgbClr val="06287E"/>
                </a:solidFill>
                <a:latin typeface="Courier"/>
              </a:rPr>
              <a:t>if_any</a:t>
            </a:r>
            <a:r>
              <a:rPr>
                <a:latin typeface="Courier"/>
              </a:rPr>
              <a:t>(dplyr</a:t>
            </a:r>
            <a:r>
              <a:rPr>
                <a:solidFill>
                  <a:srgbClr val="4070A0"/>
                </a:solidFill>
                <a:latin typeface="Courier"/>
              </a:rPr>
              <a:t>::</a:t>
            </a:r>
            <a:r>
              <a:rPr>
                <a:solidFill>
                  <a:srgbClr val="06287E"/>
                </a:solidFill>
                <a:latin typeface="Courier"/>
              </a:rPr>
              <a:t>starts_with</a:t>
            </a:r>
            <a:r>
              <a:rPr>
                <a:latin typeface="Courier"/>
              </a:rPr>
              <a:t>(</a:t>
            </a:r>
            <a:r>
              <a:rPr>
                <a:solidFill>
                  <a:srgbClr val="4070A0"/>
                </a:solidFill>
                <a:latin typeface="Courier"/>
              </a:rPr>
              <a:t>"flag_"</a:t>
            </a:r>
            <a:r>
              <a:rPr>
                <a:latin typeface="Courier"/>
              </a:rPr>
              <a:t>), identity)</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Signalez, ne supprimez pas</a:t>
            </a:r>
          </a:p>
        </p:txBody>
      </p:sp>
      <p:sp>
        <p:nvSpPr>
          <p:cNvPr id="3" name="Content Placeholder 2"/>
          <p:cNvSpPr>
            <a:spLocks noGrp="1"/>
          </p:cNvSpPr>
          <p:nvPr>
            <p:ph idx="1"/>
          </p:nvPr>
        </p:nvSpPr>
        <p:spPr/>
        <p:txBody>
          <a:bodyPr/>
          <a:lstStyle/>
          <a:p>
            <a:pPr lvl="0"/>
            <a:r>
              <a:rPr b="1"/>
              <a:t>Le compte reste disponible.</a:t>
            </a:r>
            <a:r>
              <a:rPr/>
              <a:t> « 4 218 dépistages, 7 exclus pour mesure implausible » exige les deux nombres, et un…</a:t>
            </a:r>
          </a:p>
          <a:p>
            <a:pPr lvl="0"/>
            <a:r>
              <a:rPr b="1"/>
              <a:t>L’exclusion est réversible.</a:t>
            </a:r>
            <a:r>
              <a:rPr/>
              <a:t> Un relecteur en désaccord avec une règle peut relancer l’analyse sans elle, en une…</a:t>
            </a:r>
          </a:p>
          <a:p>
            <a:pPr lvl="0"/>
            <a:r>
              <a:rPr b="1"/>
              <a:t>Les signalements sont analysables.</a:t>
            </a:r>
            <a:r>
              <a:rPr/>
              <a:t> Ce qui nous amène à la dernière section.</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Signalez, ne supprimez pas — En Python</a:t>
            </a:r>
          </a:p>
        </p:txBody>
      </p:sp>
      <p:sp>
        <p:nvSpPr>
          <p:cNvPr id="3" name="Content Placeholder 2"/>
          <p:cNvSpPr>
            <a:spLocks noGrp="1"/>
          </p:cNvSpPr>
          <p:nvPr>
            <p:ph idx="1"/>
          </p:nvPr>
        </p:nvSpPr>
        <p:spPr/>
        <p:txBody>
          <a:bodyPr/>
          <a:lstStyle/>
          <a:p>
            <a:pPr lvl="0" indent="0">
              <a:buNone/>
            </a:pPr>
            <a:r>
              <a:rPr>
                <a:latin typeface="Courier"/>
              </a:rPr>
              <a:t>analysis </a:t>
            </a:r>
            <a:r>
              <a:rPr>
                <a:solidFill>
                  <a:srgbClr val="666666"/>
                </a:solidFill>
                <a:latin typeface="Courier"/>
              </a:rPr>
              <a:t>=</a:t>
            </a:r>
            <a:r>
              <a:rPr>
                <a:latin typeface="Courier"/>
              </a:rPr>
              <a:t> muac[</a:t>
            </a:r>
            <a:r>
              <a:rPr>
                <a:solidFill>
                  <a:srgbClr val="666666"/>
                </a:solidFill>
                <a:latin typeface="Courier"/>
              </a:rPr>
              <a:t>~</a:t>
            </a:r>
            <a:r>
              <a:rPr>
                <a:latin typeface="Courier"/>
              </a:rPr>
              <a:t>muac[</a:t>
            </a:r>
            <a:r>
              <a:rPr>
                <a:solidFill>
                  <a:srgbClr val="4070A0"/>
                </a:solidFill>
                <a:latin typeface="Courier"/>
              </a:rPr>
              <a:t>"flag_any_error"</a:t>
            </a:r>
            <a:r>
              <a:rPr>
                <a:latin typeface="Courier"/>
              </a:rPr>
              <a:t>]]</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(muac)</a:t>
            </a:r>
            <a:r>
              <a:rPr>
                <a:solidFill>
                  <a:srgbClr val="4070A0"/>
                </a:solidFill>
                <a:latin typeface="Courier"/>
              </a:rPr>
              <a:t>}</a:t>
            </a:r>
            <a:r>
              <a:rPr>
                <a:solidFill>
                  <a:srgbClr val="BB6688"/>
                </a:solidFill>
                <a:latin typeface="Courier"/>
              </a:rPr>
              <a:t> screenings, </a:t>
            </a:r>
            <a:r>
              <a:rPr>
                <a:solidFill>
                  <a:srgbClr val="4070A0"/>
                </a:solidFill>
                <a:latin typeface="Courier"/>
              </a:rPr>
              <a:t>{</a:t>
            </a:r>
            <a:r>
              <a:rPr>
                <a:solidFill>
                  <a:srgbClr val="008000"/>
                </a:solidFill>
                <a:latin typeface="Courier"/>
              </a:rPr>
              <a:t>len</a:t>
            </a:r>
            <a:r>
              <a:rPr>
                <a:latin typeface="Courier"/>
              </a:rPr>
              <a:t>(analysis)</a:t>
            </a:r>
            <a:r>
              <a:rPr>
                <a:solidFill>
                  <a:srgbClr val="4070A0"/>
                </a:solidFill>
                <a:latin typeface="Courier"/>
              </a:rPr>
              <a:t>}</a:t>
            </a:r>
            <a:r>
              <a:rPr>
                <a:solidFill>
                  <a:srgbClr val="BB6688"/>
                </a:solidFill>
                <a:latin typeface="Courier"/>
              </a:rPr>
              <a:t> analysed, "</a:t>
            </a:r>
            <a:br/>
            <a:r>
              <a:rPr>
                <a:latin typeface="Courier"/>
              </a:rPr>
              <a:t>      </a:t>
            </a:r>
            <a:r>
              <a:rPr>
                <a:solidFill>
                  <a:srgbClr val="BB6688"/>
                </a:solidFill>
                <a:latin typeface="Courier"/>
              </a:rPr>
              <a:t>f"</a:t>
            </a:r>
            <a:r>
              <a:rPr>
                <a:solidFill>
                  <a:srgbClr val="4070A0"/>
                </a:solidFill>
                <a:latin typeface="Courier"/>
              </a:rPr>
              <a:t>{</a:t>
            </a:r>
            <a:r>
              <a:rPr>
                <a:latin typeface="Courier"/>
              </a:rPr>
              <a:t>muac[</a:t>
            </a:r>
            <a:r>
              <a:rPr>
                <a:solidFill>
                  <a:srgbClr val="4070A0"/>
                </a:solidFill>
                <a:latin typeface="Courier"/>
              </a:rPr>
              <a:t>'flag_any_error'</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excluded"</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Signalez, ne supprimez pas — En R</a:t>
            </a:r>
          </a:p>
        </p:txBody>
      </p:sp>
      <p:sp>
        <p:nvSpPr>
          <p:cNvPr id="3" name="Content Placeholder 2"/>
          <p:cNvSpPr>
            <a:spLocks noGrp="1"/>
          </p:cNvSpPr>
          <p:nvPr>
            <p:ph idx="1"/>
          </p:nvPr>
        </p:nvSpPr>
        <p:spPr/>
        <p:txBody>
          <a:bodyPr/>
          <a:lstStyle/>
          <a:p>
            <a:pPr lvl="0" indent="0">
              <a:buNone/>
            </a:pPr>
            <a:r>
              <a:rPr>
                <a:latin typeface="Courier"/>
              </a:rPr>
              <a:t>analysis </a:t>
            </a:r>
            <a:r>
              <a:rPr>
                <a:solidFill>
                  <a:srgbClr val="007020"/>
                </a:solidFill>
                <a:latin typeface="Courier"/>
              </a:rPr>
              <a:t>&lt;-</a:t>
            </a:r>
            <a:r>
              <a:rPr>
                <a:latin typeface="Courier"/>
              </a:rPr>
              <a:t> muac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latin typeface="Courier"/>
              </a:rPr>
              <a:t>flag_any_error)</a:t>
            </a:r>
            <a:br/>
            <a:r>
              <a:rPr>
                <a:solidFill>
                  <a:srgbClr val="06287E"/>
                </a:solidFill>
                <a:latin typeface="Courier"/>
              </a:rPr>
              <a:t>sprintf</a:t>
            </a:r>
            <a:r>
              <a:rPr>
                <a:latin typeface="Courier"/>
              </a:rPr>
              <a:t>(</a:t>
            </a:r>
            <a:r>
              <a:rPr>
                <a:solidFill>
                  <a:srgbClr val="4070A0"/>
                </a:solidFill>
                <a:latin typeface="Courier"/>
              </a:rPr>
              <a:t>"%d screenings, %d analysed, %d excluded"</a:t>
            </a:r>
            <a:r>
              <a:rPr>
                <a:latin typeface="Courier"/>
              </a:rPr>
              <a:t>,</a:t>
            </a:r>
            <a:br/>
            <a:r>
              <a:rPr>
                <a:latin typeface="Courier"/>
              </a:rPr>
              <a:t>        </a:t>
            </a:r>
            <a:r>
              <a:rPr>
                <a:solidFill>
                  <a:srgbClr val="06287E"/>
                </a:solidFill>
                <a:latin typeface="Courier"/>
              </a:rPr>
              <a:t>nrow</a:t>
            </a:r>
            <a:r>
              <a:rPr>
                <a:latin typeface="Courier"/>
              </a:rPr>
              <a:t>(muac), </a:t>
            </a:r>
            <a:r>
              <a:rPr>
                <a:solidFill>
                  <a:srgbClr val="06287E"/>
                </a:solidFill>
                <a:latin typeface="Courier"/>
              </a:rPr>
              <a:t>nrow</a:t>
            </a:r>
            <a:r>
              <a:rPr>
                <a:latin typeface="Courier"/>
              </a:rPr>
              <a:t>(analysis), </a:t>
            </a:r>
            <a:r>
              <a:rPr>
                <a:solidFill>
                  <a:srgbClr val="06287E"/>
                </a:solidFill>
                <a:latin typeface="Courier"/>
              </a:rPr>
              <a:t>sum</a:t>
            </a:r>
            <a:r>
              <a:rPr>
                <a:latin typeface="Courier"/>
              </a:rPr>
              <a:t>(muac</a:t>
            </a:r>
            <a:r>
              <a:rPr>
                <a:solidFill>
                  <a:srgbClr val="4070A0"/>
                </a:solidFill>
                <a:latin typeface="Courier"/>
              </a:rPr>
              <a:t>$</a:t>
            </a:r>
            <a:r>
              <a:rPr>
                <a:latin typeface="Courier"/>
              </a:rPr>
              <a:t>flag_any_error))</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signalement est lui-même un indicateur</a:t>
            </a:r>
          </a:p>
        </p:txBody>
      </p:sp>
      <p:sp>
        <p:nvSpPr>
          <p:cNvPr id="3" name="Content Placeholder 2"/>
          <p:cNvSpPr>
            <a:spLocks noGrp="1"/>
          </p:cNvSpPr>
          <p:nvPr>
            <p:ph idx="1"/>
          </p:nvPr>
        </p:nvSpPr>
        <p:spPr/>
        <p:txBody>
          <a:bodyPr/>
          <a:lstStyle/>
          <a:p>
            <a:pPr lvl="0" indent="0" marL="1270000">
              <a:buNone/>
            </a:pPr>
            <a:r>
              <a:rPr sz="2000"/>
              <a:t>Score Z poids-pour-taille moyen par équipe de mesure dans l’enquête SMART, tracé en profondeur sous zéro. Les grappes ayant été attribuées aux équipes indépendamment de l’état nutritionnel, un écart de cette ampleur entre équipes est un défaut de mesure et non une différence réelle entre populations.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signalement est lui-même un indicateur — En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(muac.groupby(</a:t>
            </a:r>
            <a:r>
              <a:rPr>
                <a:solidFill>
                  <a:srgbClr val="4070A0"/>
                </a:solidFill>
                <a:latin typeface="Courier"/>
              </a:rPr>
              <a:t>"commune"</a:t>
            </a:r>
            <a:r>
              <a:rPr>
                <a:latin typeface="Courier"/>
              </a:rPr>
              <a:t>)[[</a:t>
            </a:r>
            <a:r>
              <a:rPr>
                <a:solidFill>
                  <a:srgbClr val="4070A0"/>
                </a:solidFill>
                <a:latin typeface="Courier"/>
              </a:rPr>
              <a:t>"flag_muac_unit_error"</a:t>
            </a:r>
            <a:r>
              <a:rPr>
                <a:latin typeface="Courier"/>
              </a:rPr>
              <a:t>, </a:t>
            </a:r>
            <a:r>
              <a:rPr>
                <a:solidFill>
                  <a:srgbClr val="4070A0"/>
                </a:solidFill>
                <a:latin typeface="Courier"/>
              </a:rPr>
              <a:t>"flag_any_error"</a:t>
            </a:r>
            <a:r>
              <a:rPr>
                <a:latin typeface="Courier"/>
              </a:rPr>
              <a:t>]].mean())</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signalement est lui-même un indicateur — En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06287E"/>
                </a:solidFill>
                <a:latin typeface="Courier"/>
              </a:rPr>
              <a:t>across</a:t>
            </a:r>
            <a:r>
              <a:rPr>
                <a:latin typeface="Courier"/>
              </a:rPr>
              <a:t>(</a:t>
            </a:r>
            <a:r>
              <a:rPr>
                <a:solidFill>
                  <a:srgbClr val="06287E"/>
                </a:solidFill>
                <a:latin typeface="Courier"/>
              </a:rPr>
              <a:t>starts_with</a:t>
            </a:r>
            <a:r>
              <a:rPr>
                <a:latin typeface="Courier"/>
              </a:rPr>
              <a:t>(</a:t>
            </a:r>
            <a:r>
              <a:rPr>
                <a:solidFill>
                  <a:srgbClr val="4070A0"/>
                </a:solidFill>
                <a:latin typeface="Courier"/>
              </a:rPr>
              <a:t>"flag_"</a:t>
            </a:r>
            <a:r>
              <a:rPr>
                <a:latin typeface="Courier"/>
              </a:rPr>
              <a:t>), mean), </a:t>
            </a:r>
            <a:r>
              <a:rPr>
                <a:solidFill>
                  <a:srgbClr val="7D9029"/>
                </a:solidFill>
                <a:latin typeface="Courier"/>
              </a:rPr>
              <a:t>.by =</a:t>
            </a:r>
            <a:r>
              <a:rPr>
                <a:latin typeface="Courier"/>
              </a:rPr>
              <a:t> commune)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taux de signalement est lui-même un indicateur</a:t>
            </a:r>
          </a:p>
        </p:txBody>
      </p:sp>
      <p:sp>
        <p:nvSpPr>
          <p:cNvPr id="3" name="Content Placeholder 2"/>
          <p:cNvSpPr>
            <a:spLocks noGrp="1"/>
          </p:cNvSpPr>
          <p:nvPr>
            <p:ph idx="1"/>
          </p:nvPr>
        </p:nvSpPr>
        <p:spPr/>
        <p:txBody>
          <a:bodyPr/>
          <a:lstStyle/>
          <a:p>
            <a:pPr lvl="0" indent="0" marL="1270000">
              <a:buNone/>
            </a:pPr>
            <a:r>
              <a:rPr sz="2000"/>
              <a:t>Une règle qui se déclenche partout est une règle sur le monde. Une règle qui se déclenche à un seul endroit est une règle sur une équipe.</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Toutes les règles vues jusqu’ici comparent une valeur à un nombre.</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https://data-analysis.cassion.dev/fr/cours/data-cleaning-and-validation/cleaning-05-plausibility-rules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 règles que le secteur vous a déjà données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Transformer « cela semble faux » en une table de règles avec une source, une gravité et un compte. Bornes dures face aux limites physiques, bornes souples face aux seuils du secteur, et la discipline du signalement plutôt que de la suppression.</vt:lpwstr>
  </property>
</Properties>
</file>