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Free-text place names against an administrative list — normalise, match exactly, review what is left, and store the result as a mapping file rather than a chain of replacements. Plus the assertion that stops next round’s fifth spelling.</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Group the WASH household survey by district and this comes back: Six rows. There are three districts. One enumerator team wrote Nord-Ouest four different ways, and because the variants sort apart, that district’s 802 households are split into pieces of 727, 33, 22 and 20. Now read the table the way a coordination meeting would. Sorted worst first, NORD-OUEST is the priority district at 21.2% — a figure computed on thirty-three households, which is the smallest cell in the table and the one most easily moved by a handful of interviews. The real Nord-Ouest, all 802 households of it, sits at 15.0% and is second behind Sud-Est. Nobody will tell you this happened. Nothing errors. The table looks fine, it just answers a different question from the one asked.</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first decision is whose names are correct, and the answer is never “the ones in the data”. Every country has an official administrative hierarchy — admin 1, admin 2, admin 3 — published with codes. In humanitarian operations these are p-codes, distributed through the Humanitarian Data Exchange and used by every cluster, and the whole point of them is that a code does not have spelling variants.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consequences follow from treating this list as the authority, and they are the shape of the rest of the lesson.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Most of the variants are not really different names. Strip what does not carry meaning and they collapse.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Case, accents and the hyphen-versus-space distinction account for every one of the four Nord-Ouest variants here. </a:t>
            </a:r>
            <a:r>
              <a:rPr>
                <a:latin typeface="Courier"/>
              </a:rPr>
              <a:t>NORD-OUEST</a:t>
            </a:r>
            <a:r>
              <a:rPr/>
              <a:t>, </a:t>
            </a:r>
            <a:r>
              <a:rPr>
                <a:latin typeface="Courier"/>
              </a:rPr>
              <a:t>nord-ouest</a:t>
            </a:r>
            <a:r>
              <a:rPr/>
              <a:t>, </a:t>
            </a:r>
            <a:r>
              <a:rPr>
                <a:latin typeface="Courier"/>
              </a:rPr>
              <a:t>Nord Ouest</a:t>
            </a:r>
            <a:r>
              <a:rPr/>
              <a:t> and </a:t>
            </a:r>
            <a:r>
              <a:rPr>
                <a:latin typeface="Courier"/>
              </a:rPr>
              <a:t>Nord-Ouest</a:t>
            </a:r>
            <a:r>
              <a:rPr/>
              <a:t> all normalise to </a:t>
            </a:r>
            <a:r>
              <a:rPr>
                <a:latin typeface="Courier"/>
              </a:rPr>
              <a:t>nord ouest</a:t>
            </a:r>
            <a:r>
              <a:rPr/>
              <a:t>, and the merge is exact. Zero rows unmatched. That is the common case and it is worth internalising: reach for fuzzy matching </a:t>
            </a:r>
            <a:r>
              <a:rPr i="1"/>
              <a:t>after</a:t>
            </a:r>
            <a:r>
              <a:rPr/>
              <a:t> normalisation, not instead of it. A great deal of what looks like a difficult linkage problem is punctuation.</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When the exact match does not clear everything — and on village names it never does — the residue is what you work through.</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Work the list by row count, not alphabetically. The unmatched values are almost always a very short head and a long tail: two or three variants covering most of the rows, then singletons. Resolving the head takes ten minutes and recovers most of the data. For the tail, generate candidates rather than deciding:</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Fuzzy matching on place names is more dangerous than it looks, because administrative units are frequently named after each other and after the same saints, rivers and colonial officials. Two real, distinct communes can be one character apart. Three habits that prevent the expensive mistake.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instinct is a </a:t>
            </a:r>
            <a:r>
              <a:rPr>
                <a:latin typeface="Courier"/>
              </a:rPr>
              <a:t>replace</a:t>
            </a:r>
            <a:r>
              <a:rPr/>
              <a:t> or a </a:t>
            </a:r>
            <a:r>
              <a:rPr>
                <a:latin typeface="Courier"/>
              </a:rPr>
              <a:t>case_when</a:t>
            </a:r>
            <a:r>
              <a:rPr/>
              <a:t>. Resist it.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mapping file beats a chain of replacements on four counts, and the last one is what actually matters.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After matching, drop the free-text name from everything downstream and carry the p-code.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step that makes the problem stay solved. Population denominators, last round’s survey, the cluster’s 4W matrix and the geodata for the map all join on the code without ever comparing a name again. Two datasets that both carry p-codes join correctly the first time, which is the entire reason the codes exist.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Everything above cleans the file you have. One line stops the same defect arriving unnoticed next quarter.</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Note what this does when the programme genuinely expands into a fourth district: it fails. That is correct. A new district is a thing someone should tell you about, and a script that silently absorbs it will silently compute a coverage figure against a denominator that does not include it.</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now have rules for values and a mapping for names, and both were applied by hand this quarter. The next unit makes them run by themselves — a validation suite that executes on every read, reports what failed with counts, and stops the pipeline before a bad export reaches a dashboard.</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ta-cleaning-and-validation/cleaning-06-harmonising-nam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Six districts, three districts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Free-text place names against an administrative list — normalise, match exactly, review what is left, and store the result as a mapping file rather than a chain of replacements. Plus the assertion that stops next round’s fifth spelling.</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6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table with six rows and three districts</a:t>
            </a:r>
          </a:p>
          <a:p>
            <a:pPr lvl="0"/>
            <a:r>
              <a:rPr/>
              <a:t>The administrative list is the authority</a:t>
            </a:r>
          </a:p>
          <a:p>
            <a:pPr lvl="0"/>
            <a:r>
              <a:rPr/>
              <a:t>Normalise, then match exactly</a:t>
            </a:r>
          </a:p>
          <a:p>
            <a:pPr lvl="0"/>
            <a:r>
              <a:rPr/>
              <a:t>What is left over is the actual work</a:t>
            </a:r>
          </a:p>
          <a:p>
            <a:pPr lvl="0"/>
            <a:r>
              <a:rPr/>
              <a:t>The matches you must refuse</a:t>
            </a:r>
          </a:p>
          <a:p>
            <a:pPr lvl="0"/>
            <a:r>
              <a:rPr/>
              <a:t>The mapping is a file, not a chain of replacements</a:t>
            </a:r>
          </a:p>
          <a:p>
            <a:pPr lvl="0"/>
            <a:r>
              <a:rPr/>
              <a:t>Match once, join on the code forever</a:t>
            </a:r>
          </a:p>
          <a:p>
            <a:pPr lvl="0"/>
            <a:r>
              <a:rPr/>
              <a:t>The assertion that catches next round’s fifth spelling</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table with six rows and three districts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district</a:t>
                      </a:r>
                    </a:p>
                  </a:txBody>
                  <a:tcPr/>
                </a:tc>
                <a:tc>
                  <a:txBody>
                    <a:bodyPr/>
                    <a:lstStyle/>
                    <a:p>
                      <a:pPr lvl="0" indent="0" marL="0">
                        <a:buNone/>
                      </a:pPr>
                      <a:r>
                        <a:rPr/>
                        <a:t>Households</a:t>
                      </a:r>
                    </a:p>
                  </a:txBody>
                  <a:tcPr/>
                </a:tc>
                <a:tc>
                  <a:txBody>
                    <a:bodyPr/>
                    <a:lstStyle/>
                    <a:p>
                      <a:pPr lvl="0" indent="0" marL="0">
                        <a:buNone/>
                      </a:pPr>
                      <a:r>
                        <a:rPr/>
                        <a:t>Below 15 L/person/day</a:t>
                      </a:r>
                    </a:p>
                  </a:txBody>
                  <a:tcPr/>
                </a:tc>
              </a:tr>
              <a:tr h="0">
                <a:tc>
                  <a:txBody>
                    <a:bodyPr/>
                    <a:lstStyle/>
                    <a:p>
                      <a:pPr lvl="0" indent="0" marL="0">
                        <a:buNone/>
                      </a:pPr>
                      <a:r>
                        <a:rPr/>
                        <a:t>NORD-OUEST</a:t>
                      </a:r>
                    </a:p>
                  </a:txBody>
                </a:tc>
                <a:tc>
                  <a:txBody>
                    <a:bodyPr/>
                    <a:lstStyle/>
                    <a:p>
                      <a:pPr lvl="0" indent="0" marL="0">
                        <a:buNone/>
                      </a:pPr>
                      <a:r>
                        <a:rPr/>
                        <a:t>33</a:t>
                      </a:r>
                    </a:p>
                  </a:txBody>
                </a:tc>
                <a:tc>
                  <a:txBody>
                    <a:bodyPr/>
                    <a:lstStyle/>
                    <a:p>
                      <a:pPr lvl="0" indent="0" marL="0">
                        <a:buNone/>
                      </a:pPr>
                      <a:r>
                        <a:rPr/>
                        <a:t>21.2%</a:t>
                      </a:r>
                    </a:p>
                  </a:txBody>
                </a:tc>
              </a:tr>
              <a:tr h="0">
                <a:tc>
                  <a:txBody>
                    <a:bodyPr/>
                    <a:lstStyle/>
                    <a:p>
                      <a:pPr lvl="0" indent="0" marL="0">
                        <a:buNone/>
                      </a:pPr>
                      <a:r>
                        <a:rPr/>
                        <a:t>nord-ouest</a:t>
                      </a:r>
                    </a:p>
                  </a:txBody>
                </a:tc>
                <a:tc>
                  <a:txBody>
                    <a:bodyPr/>
                    <a:lstStyle/>
                    <a:p>
                      <a:pPr lvl="0" indent="0" marL="0">
                        <a:buNone/>
                      </a:pPr>
                      <a:r>
                        <a:rPr/>
                        <a:t>20</a:t>
                      </a:r>
                    </a:p>
                  </a:txBody>
                </a:tc>
                <a:tc>
                  <a:txBody>
                    <a:bodyPr/>
                    <a:lstStyle/>
                    <a:p>
                      <a:pPr lvl="0" indent="0" marL="0">
                        <a:buNone/>
                      </a:pPr>
                      <a:r>
                        <a:rPr/>
                        <a:t>20.0%</a:t>
                      </a:r>
                    </a:p>
                  </a:txBody>
                </a:tc>
              </a:tr>
              <a:tr h="0">
                <a:tc>
                  <a:txBody>
                    <a:bodyPr/>
                    <a:lstStyle/>
                    <a:p>
                      <a:pPr lvl="0" indent="0" marL="0">
                        <a:buNone/>
                      </a:pPr>
                      <a:r>
                        <a:rPr/>
                        <a:t>Sud-Est</a:t>
                      </a:r>
                    </a:p>
                  </a:txBody>
                </a:tc>
                <a:tc>
                  <a:txBody>
                    <a:bodyPr/>
                    <a:lstStyle/>
                    <a:p>
                      <a:pPr lvl="0" indent="0" marL="0">
                        <a:buNone/>
                      </a:pPr>
                      <a:r>
                        <a:rPr/>
                        <a:t>803</a:t>
                      </a:r>
                    </a:p>
                  </a:txBody>
                </a:tc>
                <a:tc>
                  <a:txBody>
                    <a:bodyPr/>
                    <a:lstStyle/>
                    <a:p>
                      <a:pPr lvl="0" indent="0" marL="0">
                        <a:buNone/>
                      </a:pPr>
                      <a:r>
                        <a:rPr/>
                        <a:t>16.4%</a:t>
                      </a:r>
                    </a:p>
                  </a:txBody>
                </a:tc>
              </a:tr>
              <a:tr h="0">
                <a:tc>
                  <a:txBody>
                    <a:bodyPr/>
                    <a:lstStyle/>
                    <a:p>
                      <a:pPr lvl="0" indent="0" marL="0">
                        <a:buNone/>
                      </a:pPr>
                      <a:r>
                        <a:rPr/>
                        <a:t>Nord-Ouest</a:t>
                      </a:r>
                    </a:p>
                  </a:txBody>
                </a:tc>
                <a:tc>
                  <a:txBody>
                    <a:bodyPr/>
                    <a:lstStyle/>
                    <a:p>
                      <a:pPr lvl="0" indent="0" marL="0">
                        <a:buNone/>
                      </a:pPr>
                      <a:r>
                        <a:rPr/>
                        <a:t>727</a:t>
                      </a:r>
                    </a:p>
                  </a:txBody>
                </a:tc>
                <a:tc>
                  <a:txBody>
                    <a:bodyPr/>
                    <a:lstStyle/>
                    <a:p>
                      <a:pPr lvl="0" indent="0" marL="0">
                        <a:buNone/>
                      </a:pPr>
                      <a:r>
                        <a:rPr/>
                        <a:t>14.7%</a:t>
                      </a:r>
                    </a:p>
                  </a:txBody>
                </a:tc>
              </a:tr>
              <a:tr h="0">
                <a:tc>
                  <a:txBody>
                    <a:bodyPr/>
                    <a:lstStyle/>
                    <a:p>
                      <a:pPr lvl="0" indent="0" marL="0">
                        <a:buNone/>
                      </a:pPr>
                      <a:r>
                        <a:rPr/>
                        <a:t>Nord Ouest</a:t>
                      </a:r>
                    </a:p>
                  </a:txBody>
                </a:tc>
                <a:tc>
                  <a:txBody>
                    <a:bodyPr/>
                    <a:lstStyle/>
                    <a:p>
                      <a:pPr lvl="0" indent="0" marL="0">
                        <a:buNone/>
                      </a:pPr>
                      <a:r>
                        <a:rPr/>
                        <a:t>22</a:t>
                      </a:r>
                    </a:p>
                  </a:txBody>
                </a:tc>
                <a:tc>
                  <a:txBody>
                    <a:bodyPr/>
                    <a:lstStyle/>
                    <a:p>
                      <a:pPr lvl="0" indent="0" marL="0">
                        <a:buNone/>
                      </a:pPr>
                      <a:r>
                        <a:rPr/>
                        <a:t>9.1%</a:t>
                      </a:r>
                    </a:p>
                  </a:txBody>
                </a:tc>
              </a:tr>
              <a:tr h="0">
                <a:tc>
                  <a:txBody>
                    <a:bodyPr/>
                    <a:lstStyle/>
                    <a:p>
                      <a:pPr lvl="0" indent="0" marL="0">
                        <a:buNone/>
                      </a:pPr>
                      <a:r>
                        <a:rPr/>
                        <a:t>Centre</a:t>
                      </a:r>
                    </a:p>
                  </a:txBody>
                </a:tc>
                <a:tc>
                  <a:txBody>
                    <a:bodyPr/>
                    <a:lstStyle/>
                    <a:p>
                      <a:pPr lvl="0" indent="0" marL="0">
                        <a:buNone/>
                      </a:pPr>
                      <a:r>
                        <a:rPr/>
                        <a:t>798</a:t>
                      </a:r>
                    </a:p>
                  </a:txBody>
                </a:tc>
                <a:tc>
                  <a:txBody>
                    <a:bodyPr/>
                    <a:lstStyle/>
                    <a:p>
                      <a:pPr lvl="0" indent="0" marL="0">
                        <a:buNone/>
                      </a:pPr>
                      <a:r>
                        <a:rPr/>
                        <a:t>8.9%</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administrative list is the authority — In Python</a:t>
            </a:r>
          </a:p>
        </p:txBody>
      </p:sp>
      <p:sp>
        <p:nvSpPr>
          <p:cNvPr id="3" name="Content Placeholder 2"/>
          <p:cNvSpPr>
            <a:spLocks noGrp="1"/>
          </p:cNvSpPr>
          <p:nvPr>
            <p:ph idx="1"/>
          </p:nvPr>
        </p:nvSpPr>
        <p:spPr/>
        <p:txBody>
          <a:bodyPr/>
          <a:lstStyle/>
          <a:p>
            <a:pPr lvl="0" indent="0">
              <a:buNone/>
            </a:pPr>
            <a:r>
              <a:rPr>
                <a:latin typeface="Courier"/>
              </a:rPr>
              <a:t>admin </a:t>
            </a:r>
            <a:r>
              <a:rPr>
                <a:solidFill>
                  <a:srgbClr val="666666"/>
                </a:solidFill>
                <a:latin typeface="Courier"/>
              </a:rPr>
              <a:t>=</a:t>
            </a:r>
            <a:r>
              <a:rPr>
                <a:latin typeface="Courier"/>
              </a:rPr>
              <a:t> pd.DataFrame([</a:t>
            </a:r>
            <a:br/>
            <a:r>
              <a:rPr>
                <a:latin typeface="Courier"/>
              </a:rPr>
              <a:t>    {</a:t>
            </a:r>
            <a:r>
              <a:rPr>
                <a:solidFill>
                  <a:srgbClr val="4070A0"/>
                </a:solidFill>
                <a:latin typeface="Courier"/>
              </a:rPr>
              <a:t>"admin1_pcode"</a:t>
            </a:r>
            <a:r>
              <a:rPr>
                <a:latin typeface="Courier"/>
              </a:rPr>
              <a:t>: </a:t>
            </a:r>
            <a:r>
              <a:rPr>
                <a:solidFill>
                  <a:srgbClr val="4070A0"/>
                </a:solidFill>
                <a:latin typeface="Courier"/>
              </a:rPr>
              <a:t>"HT07"</a:t>
            </a:r>
            <a:r>
              <a:rPr>
                <a:latin typeface="Courier"/>
              </a:rPr>
              <a:t>, </a:t>
            </a:r>
            <a:r>
              <a:rPr>
                <a:solidFill>
                  <a:srgbClr val="4070A0"/>
                </a:solidFill>
                <a:latin typeface="Courier"/>
              </a:rPr>
              <a:t>"admin1_name"</a:t>
            </a:r>
            <a:r>
              <a:rPr>
                <a:latin typeface="Courier"/>
              </a:rPr>
              <a:t>: </a:t>
            </a:r>
            <a:r>
              <a:rPr>
                <a:solidFill>
                  <a:srgbClr val="4070A0"/>
                </a:solidFill>
                <a:latin typeface="Courier"/>
              </a:rPr>
              <a:t>"Nord-Ouest"</a:t>
            </a:r>
            <a:r>
              <a:rPr>
                <a:latin typeface="Courier"/>
              </a:rPr>
              <a:t>},</a:t>
            </a:r>
            <a:br/>
            <a:r>
              <a:rPr>
                <a:latin typeface="Courier"/>
              </a:rPr>
              <a:t>    {</a:t>
            </a:r>
            <a:r>
              <a:rPr>
                <a:solidFill>
                  <a:srgbClr val="4070A0"/>
                </a:solidFill>
                <a:latin typeface="Courier"/>
              </a:rPr>
              <a:t>"admin1_pcode"</a:t>
            </a:r>
            <a:r>
              <a:rPr>
                <a:latin typeface="Courier"/>
              </a:rPr>
              <a:t>: </a:t>
            </a:r>
            <a:r>
              <a:rPr>
                <a:solidFill>
                  <a:srgbClr val="4070A0"/>
                </a:solidFill>
                <a:latin typeface="Courier"/>
              </a:rPr>
              <a:t>"HT05"</a:t>
            </a:r>
            <a:r>
              <a:rPr>
                <a:latin typeface="Courier"/>
              </a:rPr>
              <a:t>, </a:t>
            </a:r>
            <a:r>
              <a:rPr>
                <a:solidFill>
                  <a:srgbClr val="4070A0"/>
                </a:solidFill>
                <a:latin typeface="Courier"/>
              </a:rPr>
              <a:t>"admin1_name"</a:t>
            </a:r>
            <a:r>
              <a:rPr>
                <a:latin typeface="Courier"/>
              </a:rPr>
              <a:t>: </a:t>
            </a:r>
            <a:r>
              <a:rPr>
                <a:solidFill>
                  <a:srgbClr val="4070A0"/>
                </a:solidFill>
                <a:latin typeface="Courier"/>
              </a:rPr>
              <a:t>"Centre"</a:t>
            </a:r>
            <a:r>
              <a:rPr>
                <a:latin typeface="Courier"/>
              </a:rPr>
              <a:t>},</a:t>
            </a:r>
            <a:br/>
            <a:r>
              <a:rPr>
                <a:latin typeface="Courier"/>
              </a:rPr>
              <a:t>    {</a:t>
            </a:r>
            <a:r>
              <a:rPr>
                <a:solidFill>
                  <a:srgbClr val="4070A0"/>
                </a:solidFill>
                <a:latin typeface="Courier"/>
              </a:rPr>
              <a:t>"admin1_pcode"</a:t>
            </a:r>
            <a:r>
              <a:rPr>
                <a:latin typeface="Courier"/>
              </a:rPr>
              <a:t>: </a:t>
            </a:r>
            <a:r>
              <a:rPr>
                <a:solidFill>
                  <a:srgbClr val="4070A0"/>
                </a:solidFill>
                <a:latin typeface="Courier"/>
              </a:rPr>
              <a:t>"HT09"</a:t>
            </a:r>
            <a:r>
              <a:rPr>
                <a:latin typeface="Courier"/>
              </a:rPr>
              <a:t>, </a:t>
            </a:r>
            <a:r>
              <a:rPr>
                <a:solidFill>
                  <a:srgbClr val="4070A0"/>
                </a:solidFill>
                <a:latin typeface="Courier"/>
              </a:rPr>
              <a:t>"admin1_name"</a:t>
            </a:r>
            <a:r>
              <a:rPr>
                <a:latin typeface="Courier"/>
              </a:rPr>
              <a:t>: </a:t>
            </a:r>
            <a:r>
              <a:rPr>
                <a:solidFill>
                  <a:srgbClr val="4070A0"/>
                </a:solidFill>
                <a:latin typeface="Courier"/>
              </a:rPr>
              <a:t>"Sud-Est"</a:t>
            </a:r>
            <a:r>
              <a:rPr>
                <a:latin typeface="Courier"/>
              </a:rPr>
              <a:t>},</a:t>
            </a:r>
            <a:b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administrative list is the authority — In R</a:t>
            </a:r>
          </a:p>
        </p:txBody>
      </p:sp>
      <p:sp>
        <p:nvSpPr>
          <p:cNvPr id="3" name="Content Placeholder 2"/>
          <p:cNvSpPr>
            <a:spLocks noGrp="1"/>
          </p:cNvSpPr>
          <p:nvPr>
            <p:ph idx="1"/>
          </p:nvPr>
        </p:nvSpPr>
        <p:spPr/>
        <p:txBody>
          <a:bodyPr/>
          <a:lstStyle/>
          <a:p>
            <a:pPr lvl="0" indent="0">
              <a:buNone/>
            </a:pPr>
            <a:r>
              <a:rPr>
                <a:latin typeface="Courier"/>
              </a:rPr>
              <a:t>admin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admin1_pcode, </a:t>
            </a:r>
            <a:r>
              <a:rPr>
                <a:solidFill>
                  <a:srgbClr val="4070A0"/>
                </a:solidFill>
                <a:latin typeface="Courier"/>
              </a:rPr>
              <a:t>~</a:t>
            </a:r>
            <a:r>
              <a:rPr>
                <a:latin typeface="Courier"/>
              </a:rPr>
              <a:t>admin1_name,</a:t>
            </a:r>
            <a:br/>
            <a:r>
              <a:rPr>
                <a:latin typeface="Courier"/>
              </a:rPr>
              <a:t>  </a:t>
            </a:r>
            <a:r>
              <a:rPr>
                <a:solidFill>
                  <a:srgbClr val="4070A0"/>
                </a:solidFill>
                <a:latin typeface="Courier"/>
              </a:rPr>
              <a:t>"HT07"</a:t>
            </a:r>
            <a:r>
              <a:rPr>
                <a:latin typeface="Courier"/>
              </a:rPr>
              <a:t>,        </a:t>
            </a:r>
            <a:r>
              <a:rPr>
                <a:solidFill>
                  <a:srgbClr val="4070A0"/>
                </a:solidFill>
                <a:latin typeface="Courier"/>
              </a:rPr>
              <a:t>"Nord-Ouest"</a:t>
            </a:r>
            <a:r>
              <a:rPr>
                <a:latin typeface="Courier"/>
              </a:rPr>
              <a:t>,</a:t>
            </a:r>
            <a:br/>
            <a:r>
              <a:rPr>
                <a:latin typeface="Courier"/>
              </a:rPr>
              <a:t>  </a:t>
            </a:r>
            <a:r>
              <a:rPr>
                <a:solidFill>
                  <a:srgbClr val="4070A0"/>
                </a:solidFill>
                <a:latin typeface="Courier"/>
              </a:rPr>
              <a:t>"HT05"</a:t>
            </a:r>
            <a:r>
              <a:rPr>
                <a:latin typeface="Courier"/>
              </a:rPr>
              <a:t>,        </a:t>
            </a:r>
            <a:r>
              <a:rPr>
                <a:solidFill>
                  <a:srgbClr val="4070A0"/>
                </a:solidFill>
                <a:latin typeface="Courier"/>
              </a:rPr>
              <a:t>"Centre"</a:t>
            </a:r>
            <a:r>
              <a:rPr>
                <a:latin typeface="Courier"/>
              </a:rPr>
              <a:t>,</a:t>
            </a:r>
            <a:br/>
            <a:r>
              <a:rPr>
                <a:latin typeface="Courier"/>
              </a:rPr>
              <a:t>  </a:t>
            </a:r>
            <a:r>
              <a:rPr>
                <a:solidFill>
                  <a:srgbClr val="4070A0"/>
                </a:solidFill>
                <a:latin typeface="Courier"/>
              </a:rPr>
              <a:t>"HT09"</a:t>
            </a:r>
            <a:r>
              <a:rPr>
                <a:latin typeface="Courier"/>
              </a:rPr>
              <a:t>,        </a:t>
            </a:r>
            <a:r>
              <a:rPr>
                <a:solidFill>
                  <a:srgbClr val="4070A0"/>
                </a:solidFill>
                <a:latin typeface="Courier"/>
              </a:rPr>
              <a:t>"Sud-Est"</a:t>
            </a:r>
            <a:b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administrative list is the authority</a:t>
            </a:r>
          </a:p>
        </p:txBody>
      </p:sp>
      <p:sp>
        <p:nvSpPr>
          <p:cNvPr id="3" name="Content Placeholder 2"/>
          <p:cNvSpPr>
            <a:spLocks noGrp="1"/>
          </p:cNvSpPr>
          <p:nvPr>
            <p:ph idx="1"/>
          </p:nvPr>
        </p:nvSpPr>
        <p:spPr/>
        <p:txBody>
          <a:bodyPr/>
          <a:lstStyle/>
          <a:p>
            <a:pPr lvl="0"/>
            <a:r>
              <a:rPr/>
              <a:t>A value in the data that does not resolve to the list is </a:t>
            </a:r>
            <a:r>
              <a:rPr b="1"/>
              <a:t>unmatched</a:t>
            </a:r>
            <a:r>
              <a:rPr/>
              <a:t>, not wrong. It may be a spelling variant, a new…</a:t>
            </a:r>
          </a:p>
          <a:p>
            <a:pPr lvl="0"/>
            <a:r>
              <a:rPr/>
              <a:t>The output of matching is a </a:t>
            </a:r>
            <a:r>
              <a:rPr b="1"/>
              <a:t>code</a:t>
            </a:r>
            <a:r>
              <a:rPr/>
              <a:t>, and everything downstream joins on the code.</a:t>
            </a:r>
          </a:p>
          <a:p>
            <a:pPr lvl="0"/>
            <a:r>
              <a:rPr/>
              <a:t>The list, not the data, decides how many districts there are. A table with six rows fails a check rather than being…</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Normalise, then match exactly — In Python (cont.)</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match_key(series):</a:t>
            </a:r>
            <a:br/>
            <a:r>
              <a:rPr>
                <a:latin typeface="Courier"/>
              </a:rPr>
              <a:t>    </a:t>
            </a:r>
            <a:r>
              <a:rPr b="1">
                <a:solidFill>
                  <a:srgbClr val="007020"/>
                </a:solidFill>
                <a:latin typeface="Courier"/>
              </a:rPr>
              <a:t>return</a:t>
            </a:r>
            <a:r>
              <a:rPr>
                <a:latin typeface="Courier"/>
              </a:rPr>
              <a:t> (</a:t>
            </a:r>
            <a:br/>
            <a:r>
              <a:rPr>
                <a:latin typeface="Courier"/>
              </a:rPr>
              <a:t>        series.fillna(</a:t>
            </a:r>
            <a:r>
              <a:rPr>
                <a:solidFill>
                  <a:srgbClr val="4070A0"/>
                </a:solidFill>
                <a:latin typeface="Courier"/>
              </a:rPr>
              <a:t>""</a:t>
            </a:r>
            <a:r>
              <a:rPr>
                <a:latin typeface="Courier"/>
              </a:rPr>
              <a:t>)</a:t>
            </a:r>
            <a:br/>
            <a:r>
              <a:rPr>
                <a:latin typeface="Courier"/>
              </a:rPr>
              <a:t>        .</a:t>
            </a:r>
            <a:r>
              <a:rPr>
                <a:solidFill>
                  <a:srgbClr val="008000"/>
                </a:solidFill>
                <a:latin typeface="Courier"/>
              </a:rPr>
              <a:t>str</a:t>
            </a:r>
            <a:r>
              <a:rPr>
                <a:latin typeface="Courier"/>
              </a:rPr>
              <a:t>.normalize(</a:t>
            </a:r>
            <a:r>
              <a:rPr>
                <a:solidFill>
                  <a:srgbClr val="4070A0"/>
                </a:solidFill>
                <a:latin typeface="Courier"/>
              </a:rPr>
              <a:t>"NFKD"</a:t>
            </a:r>
            <a:r>
              <a:rPr>
                <a:latin typeface="Courier"/>
              </a:rPr>
              <a:t>)</a:t>
            </a:r>
            <a:br/>
            <a:r>
              <a:rPr>
                <a:latin typeface="Courier"/>
              </a:rPr>
              <a:t>        .</a:t>
            </a:r>
            <a:r>
              <a:rPr>
                <a:solidFill>
                  <a:srgbClr val="008000"/>
                </a:solidFill>
                <a:latin typeface="Courier"/>
              </a:rPr>
              <a:t>str</a:t>
            </a:r>
            <a:r>
              <a:rPr>
                <a:latin typeface="Courier"/>
              </a:rPr>
              <a:t>.encode(</a:t>
            </a:r>
            <a:r>
              <a:rPr>
                <a:solidFill>
                  <a:srgbClr val="4070A0"/>
                </a:solidFill>
                <a:latin typeface="Courier"/>
              </a:rPr>
              <a:t>"ascii"</a:t>
            </a:r>
            <a:r>
              <a:rPr>
                <a:latin typeface="Courier"/>
              </a:rPr>
              <a:t>, </a:t>
            </a:r>
            <a:r>
              <a:rPr>
                <a:solidFill>
                  <a:srgbClr val="4070A0"/>
                </a:solidFill>
                <a:latin typeface="Courier"/>
              </a:rPr>
              <a:t>"ignore"</a:t>
            </a:r>
            <a:r>
              <a:rPr>
                <a:latin typeface="Courier"/>
              </a:rPr>
              <a:t>).</a:t>
            </a:r>
            <a:r>
              <a:rPr>
                <a:solidFill>
                  <a:srgbClr val="008000"/>
                </a:solidFill>
                <a:latin typeface="Courier"/>
              </a:rPr>
              <a:t>str</a:t>
            </a:r>
            <a:r>
              <a:rPr>
                <a:latin typeface="Courier"/>
              </a:rPr>
              <a:t>.decode(</a:t>
            </a:r>
            <a:r>
              <a:rPr>
                <a:solidFill>
                  <a:srgbClr val="4070A0"/>
                </a:solidFill>
                <a:latin typeface="Courier"/>
              </a:rPr>
              <a:t>"ascii"</a:t>
            </a:r>
            <a:r>
              <a:rPr>
                <a:latin typeface="Courier"/>
              </a:rPr>
              <a:t>)</a:t>
            </a:r>
            <a:br/>
            <a:r>
              <a:rPr>
                <a:latin typeface="Courier"/>
              </a:rPr>
              <a:t>        .</a:t>
            </a:r>
            <a:r>
              <a:rPr>
                <a:solidFill>
                  <a:srgbClr val="008000"/>
                </a:solidFill>
                <a:latin typeface="Courier"/>
              </a:rPr>
              <a:t>str</a:t>
            </a:r>
            <a:r>
              <a:rPr>
                <a:latin typeface="Courier"/>
              </a:rPr>
              <a:t>.lower()</a:t>
            </a:r>
            <a:br/>
            <a:r>
              <a:rPr>
                <a:latin typeface="Courier"/>
              </a:rPr>
              <a:t>        .</a:t>
            </a:r>
            <a:r>
              <a:rPr>
                <a:solidFill>
                  <a:srgbClr val="008000"/>
                </a:solidFill>
                <a:latin typeface="Courier"/>
              </a:rPr>
              <a:t>str</a:t>
            </a:r>
            <a:r>
              <a:rPr>
                <a:latin typeface="Courier"/>
              </a:rPr>
              <a:t>.replace(</a:t>
            </a:r>
            <a:r>
              <a:rPr>
                <a:solidFill>
                  <a:srgbClr val="4070A0"/>
                </a:solidFill>
                <a:latin typeface="Courier"/>
              </a:rPr>
              <a:t>r"</a:t>
            </a:r>
            <a:r>
              <a:rPr>
                <a:solidFill>
                  <a:srgbClr val="BC7A00"/>
                </a:solidFill>
                <a:latin typeface="Courier"/>
              </a:rPr>
              <a:t>[^a-z0-9]</a:t>
            </a:r>
            <a:r>
              <a:rPr>
                <a:solidFill>
                  <a:srgbClr val="666666"/>
                </a:solidFill>
                <a:latin typeface="Courier"/>
              </a:rPr>
              <a:t>+</a:t>
            </a:r>
            <a:r>
              <a:rPr>
                <a:solidFill>
                  <a:srgbClr val="4070A0"/>
                </a:solidFill>
                <a:latin typeface="Courier"/>
              </a:rPr>
              <a:t>"</a:t>
            </a:r>
            <a:r>
              <a:rPr>
                <a:latin typeface="Courier"/>
              </a:rPr>
              <a:t>, </a:t>
            </a:r>
            <a:r>
              <a:rPr>
                <a:solidFill>
                  <a:srgbClr val="4070A0"/>
                </a:solidFill>
                <a:latin typeface="Courier"/>
              </a:rPr>
              <a:t>" "</a:t>
            </a:r>
            <a:r>
              <a:rPr>
                <a:latin typeface="Courier"/>
              </a:rPr>
              <a:t>, regex</a:t>
            </a:r>
            <a:r>
              <a:rPr>
                <a:solidFill>
                  <a:srgbClr val="666666"/>
                </a:solidFill>
                <a:latin typeface="Courier"/>
              </a:rPr>
              <a:t>=</a:t>
            </a:r>
            <a:r>
              <a:rPr>
                <a:solidFill>
                  <a:srgbClr val="19177C"/>
                </a:solidFill>
                <a:latin typeface="Courier"/>
              </a:rPr>
              <a:t>True</a:t>
            </a:r>
            <a:r>
              <a:rPr>
                <a:latin typeface="Courier"/>
              </a:rPr>
              <a:t>)</a:t>
            </a:r>
            <a:br/>
            <a:r>
              <a:rPr>
                <a:latin typeface="Courier"/>
              </a:rPr>
              <a:t>        .</a:t>
            </a:r>
            <a:r>
              <a:rPr>
                <a:solidFill>
                  <a:srgbClr val="008000"/>
                </a:solidFill>
                <a:latin typeface="Courier"/>
              </a:rPr>
              <a:t>str</a:t>
            </a:r>
            <a:r>
              <a:rPr>
                <a:latin typeface="Courier"/>
              </a:rPr>
              <a:t>.strip()</a:t>
            </a:r>
            <a:br/>
            <a:r>
              <a:rPr>
                <a:latin typeface="Courier"/>
              </a:rPr>
              <a:t>    )</a:t>
            </a:r>
            <a:br/>
            <a:br/>
            <a:br/>
            <a:r>
              <a:rPr>
                <a:latin typeface="Courier"/>
              </a:rPr>
              <a:t>wash[</a:t>
            </a:r>
            <a:r>
              <a:rPr>
                <a:solidFill>
                  <a:srgbClr val="4070A0"/>
                </a:solidFill>
                <a:latin typeface="Courier"/>
              </a:rPr>
              <a:t>"district_key"</a:t>
            </a:r>
            <a:r>
              <a:rPr>
                <a:latin typeface="Courier"/>
              </a:rPr>
              <a:t>] </a:t>
            </a:r>
            <a:r>
              <a:rPr>
                <a:solidFill>
                  <a:srgbClr val="666666"/>
                </a:solidFill>
                <a:latin typeface="Courier"/>
              </a:rPr>
              <a:t>=</a:t>
            </a:r>
            <a:r>
              <a:rPr>
                <a:latin typeface="Courier"/>
              </a:rPr>
              <a:t> match_key(wash[</a:t>
            </a:r>
            <a:r>
              <a:rPr>
                <a:solidFill>
                  <a:srgbClr val="4070A0"/>
                </a:solidFill>
                <a:latin typeface="Courier"/>
              </a:rPr>
              <a:t>"district"</a:t>
            </a:r>
            <a:r>
              <a:rPr>
                <a:latin typeface="Courier"/>
              </a:rPr>
              <a:t>])</a:t>
            </a:r>
            <a:br/>
            <a:r>
              <a:rPr>
                <a:latin typeface="Courier"/>
              </a:rPr>
              <a:t>admin[</a:t>
            </a:r>
            <a:r>
              <a:rPr>
                <a:solidFill>
                  <a:srgbClr val="4070A0"/>
                </a:solidFill>
                <a:latin typeface="Courier"/>
              </a:rPr>
              <a:t>"key"</a:t>
            </a:r>
            <a:r>
              <a:rPr>
                <a:latin typeface="Courier"/>
              </a:rPr>
              <a:t>] </a:t>
            </a:r>
            <a:r>
              <a:rPr>
                <a:solidFill>
                  <a:srgbClr val="666666"/>
                </a:solidFill>
                <a:latin typeface="Courier"/>
              </a:rPr>
              <a:t>=</a:t>
            </a:r>
            <a:r>
              <a:rPr>
                <a:latin typeface="Courier"/>
              </a:rPr>
              <a:t> match_key(admin[</a:t>
            </a:r>
            <a:r>
              <a:rPr>
                <a:solidFill>
                  <a:srgbClr val="4070A0"/>
                </a:solidFill>
                <a:latin typeface="Courier"/>
              </a:rPr>
              <a:t>"admin1_name"</a:t>
            </a:r>
            <a:r>
              <a:rPr>
                <a:latin typeface="Courier"/>
              </a:rPr>
              <a:t>])</a:t>
            </a:r>
            <a:br/>
            <a:br/>
            <a:r>
              <a:rPr>
                <a:latin typeface="Courier"/>
              </a:rPr>
              <a:t>matched </a:t>
            </a:r>
            <a:r>
              <a:rPr>
                <a:solidFill>
                  <a:srgbClr val="666666"/>
                </a:solidFill>
                <a:latin typeface="Courier"/>
              </a:rPr>
              <a:t>=</a:t>
            </a:r>
            <a:r>
              <a:rPr>
                <a:latin typeface="Courier"/>
              </a:rPr>
              <a:t> wash.merge(</a:t>
            </a:r>
            <a:br/>
            <a:r>
              <a:rPr>
                <a:latin typeface="Courier"/>
              </a:rPr>
              <a:t>    admin[[</a:t>
            </a:r>
            <a:r>
              <a:rPr>
                <a:solidFill>
                  <a:srgbClr val="4070A0"/>
                </a:solidFill>
                <a:latin typeface="Courier"/>
              </a:rPr>
              <a:t>"key"</a:t>
            </a:r>
            <a:r>
              <a:rPr>
                <a:latin typeface="Courier"/>
              </a:rPr>
              <a:t>, </a:t>
            </a:r>
            <a:r>
              <a:rPr>
                <a:solidFill>
                  <a:srgbClr val="4070A0"/>
                </a:solidFill>
                <a:latin typeface="Courier"/>
              </a:rPr>
              <a:t>"admin1_pcode"</a:t>
            </a:r>
            <a:r>
              <a:rPr>
                <a:latin typeface="Courier"/>
              </a:rPr>
              <a:t>, </a:t>
            </a:r>
            <a:r>
              <a:rPr>
                <a:solidFill>
                  <a:srgbClr val="4070A0"/>
                </a:solidFill>
                <a:latin typeface="Courier"/>
              </a:rPr>
              <a:t>"admin1_name"</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Normalise, then match exactly — In Python (cont.)</a:t>
            </a:r>
          </a:p>
        </p:txBody>
      </p:sp>
      <p:sp>
        <p:nvSpPr>
          <p:cNvPr id="3" name="Content Placeholder 2"/>
          <p:cNvSpPr>
            <a:spLocks noGrp="1"/>
          </p:cNvSpPr>
          <p:nvPr>
            <p:ph idx="1"/>
          </p:nvPr>
        </p:nvSpPr>
        <p:spPr/>
        <p:txBody>
          <a:bodyPr/>
          <a:lstStyle/>
          <a:p>
            <a:pPr lvl="0" indent="0">
              <a:buNone/>
            </a:pPr>
            <a:r>
              <a:rPr>
                <a:latin typeface="Courier"/>
              </a:rPr>
              <a:t>    left_on</a:t>
            </a:r>
            <a:r>
              <a:rPr>
                <a:solidFill>
                  <a:srgbClr val="666666"/>
                </a:solidFill>
                <a:latin typeface="Courier"/>
              </a:rPr>
              <a:t>=</a:t>
            </a:r>
            <a:r>
              <a:rPr>
                <a:solidFill>
                  <a:srgbClr val="4070A0"/>
                </a:solidFill>
                <a:latin typeface="Courier"/>
              </a:rPr>
              <a:t>"district_key"</a:t>
            </a:r>
            <a:r>
              <a:rPr>
                <a:latin typeface="Courier"/>
              </a:rPr>
              <a:t>, right_on</a:t>
            </a:r>
            <a:r>
              <a:rPr>
                <a:solidFill>
                  <a:srgbClr val="666666"/>
                </a:solidFill>
                <a:latin typeface="Courier"/>
              </a:rPr>
              <a:t>=</a:t>
            </a:r>
            <a:r>
              <a:rPr>
                <a:solidFill>
                  <a:srgbClr val="4070A0"/>
                </a:solidFill>
                <a:latin typeface="Courier"/>
              </a:rPr>
              <a:t>"key"</a:t>
            </a:r>
            <a:r>
              <a:rPr>
                <a:latin typeface="Courier"/>
              </a:rPr>
              <a:t>, how</a:t>
            </a:r>
            <a:r>
              <a:rPr>
                <a:solidFill>
                  <a:srgbClr val="666666"/>
                </a:solidFill>
                <a:latin typeface="Courier"/>
              </a:rPr>
              <a:t>=</a:t>
            </a:r>
            <a:r>
              <a:rPr>
                <a:solidFill>
                  <a:srgbClr val="4070A0"/>
                </a:solidFill>
                <a:latin typeface="Courier"/>
              </a:rPr>
              <a:t>"left"</a:t>
            </a:r>
            <a:r>
              <a:rPr>
                <a:latin typeface="Courier"/>
              </a:rPr>
              <a:t>,</a:t>
            </a:r>
            <a:br/>
            <a:r>
              <a:rPr>
                <a:latin typeface="Courier"/>
              </a:rPr>
              <a:t>)</a:t>
            </a:r>
            <a:br/>
            <a:r>
              <a:rPr>
                <a:solidFill>
                  <a:srgbClr val="008000"/>
                </a:solidFill>
                <a:latin typeface="Courier"/>
              </a:rPr>
              <a:t>print</a:t>
            </a:r>
            <a:r>
              <a:rPr>
                <a:latin typeface="Courier"/>
              </a:rPr>
              <a:t>(matched[</a:t>
            </a:r>
            <a:r>
              <a:rPr>
                <a:solidFill>
                  <a:srgbClr val="4070A0"/>
                </a:solidFill>
                <a:latin typeface="Courier"/>
              </a:rPr>
              <a:t>"admin1_pcode"</a:t>
            </a:r>
            <a:r>
              <a:rPr>
                <a:latin typeface="Courier"/>
              </a:rPr>
              <a:t>].isna().</a:t>
            </a:r>
            <a:r>
              <a:rPr>
                <a:solidFill>
                  <a:srgbClr val="008000"/>
                </a:solidFill>
                <a:latin typeface="Courier"/>
              </a:rPr>
              <a:t>sum</a:t>
            </a:r>
            <a:r>
              <a:rPr>
                <a:latin typeface="Courier"/>
              </a:rPr>
              <a:t>(), </a:t>
            </a:r>
            <a:r>
              <a:rPr>
                <a:solidFill>
                  <a:srgbClr val="4070A0"/>
                </a:solidFill>
                <a:latin typeface="Courier"/>
              </a:rPr>
              <a:t>"rows unmatched"</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Normalise, then match exactly — In R</a:t>
            </a:r>
          </a:p>
        </p:txBody>
      </p:sp>
      <p:sp>
        <p:nvSpPr>
          <p:cNvPr id="3" name="Content Placeholder 2"/>
          <p:cNvSpPr>
            <a:spLocks noGrp="1"/>
          </p:cNvSpPr>
          <p:nvPr>
            <p:ph idx="1"/>
          </p:nvPr>
        </p:nvSpPr>
        <p:spPr/>
        <p:txBody>
          <a:bodyPr/>
          <a:lstStyle/>
          <a:p>
            <a:pPr lvl="0" indent="0">
              <a:buNone/>
            </a:pPr>
            <a:r>
              <a:rPr>
                <a:latin typeface="Courier"/>
              </a:rPr>
              <a:t>match_key </a:t>
            </a:r>
            <a:r>
              <a:rPr>
                <a:solidFill>
                  <a:srgbClr val="007020"/>
                </a:solidFill>
                <a:latin typeface="Courier"/>
              </a:rPr>
              <a:t>&lt;-</a:t>
            </a:r>
            <a:r>
              <a:rPr>
                <a:latin typeface="Courier"/>
              </a:rPr>
              <a:t> </a:t>
            </a:r>
            <a:r>
              <a:rPr b="1">
                <a:solidFill>
                  <a:srgbClr val="007020"/>
                </a:solidFill>
                <a:latin typeface="Courier"/>
              </a:rPr>
              <a:t>function</a:t>
            </a:r>
            <a:r>
              <a:rPr>
                <a:latin typeface="Courier"/>
              </a:rPr>
              <a:t>(x) {</a:t>
            </a:r>
            <a:br/>
            <a:r>
              <a:rPr>
                <a:latin typeface="Courier"/>
              </a:rPr>
              <a:t>  x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replace_na</a:t>
            </a:r>
            <a:r>
              <a:rPr>
                <a:latin typeface="Courier"/>
              </a:rPr>
              <a:t>(</a:t>
            </a:r>
            <a:r>
              <a:rPr>
                <a:solidFill>
                  <a:srgbClr val="4070A0"/>
                </a:solidFill>
                <a:latin typeface="Courier"/>
              </a:rPr>
              <a:t>""</a:t>
            </a:r>
            <a:r>
              <a:rPr>
                <a:latin typeface="Courier"/>
              </a:rPr>
              <a:t>) </a:t>
            </a:r>
            <a:r>
              <a:rPr>
                <a:solidFill>
                  <a:srgbClr val="4070A0"/>
                </a:solidFill>
                <a:latin typeface="Courier"/>
              </a:rPr>
              <a:t>|&gt;</a:t>
            </a:r>
            <a:br/>
            <a:r>
              <a:rPr>
                <a:latin typeface="Courier"/>
              </a:rPr>
              <a:t>    stringi</a:t>
            </a:r>
            <a:r>
              <a:rPr>
                <a:solidFill>
                  <a:srgbClr val="4070A0"/>
                </a:solidFill>
                <a:latin typeface="Courier"/>
              </a:rPr>
              <a:t>::</a:t>
            </a:r>
            <a:r>
              <a:rPr>
                <a:solidFill>
                  <a:srgbClr val="06287E"/>
                </a:solidFill>
                <a:latin typeface="Courier"/>
              </a:rPr>
              <a:t>stri_trans_general</a:t>
            </a:r>
            <a:r>
              <a:rPr>
                <a:latin typeface="Courier"/>
              </a:rPr>
              <a:t>(</a:t>
            </a:r>
            <a:r>
              <a:rPr>
                <a:solidFill>
                  <a:srgbClr val="4070A0"/>
                </a:solidFill>
                <a:latin typeface="Courier"/>
              </a:rPr>
              <a:t>"Latin-ASCII"</a:t>
            </a:r>
            <a:r>
              <a:rPr>
                <a:latin typeface="Courier"/>
              </a:rPr>
              <a:t>) </a:t>
            </a:r>
            <a:r>
              <a:rPr>
                <a:solidFill>
                  <a:srgbClr val="4070A0"/>
                </a:solidFill>
                <a:latin typeface="Courier"/>
              </a:rPr>
              <a:t>|&gt;</a:t>
            </a:r>
            <a:br/>
            <a:r>
              <a:rPr>
                <a:latin typeface="Courier"/>
              </a:rPr>
              <a:t>    </a:t>
            </a:r>
            <a:r>
              <a:rPr>
                <a:solidFill>
                  <a:srgbClr val="06287E"/>
                </a:solidFill>
                <a:latin typeface="Courier"/>
              </a:rPr>
              <a:t>tolower</a:t>
            </a:r>
            <a:r>
              <a:rPr>
                <a:latin typeface="Courier"/>
              </a:rPr>
              <a:t>() </a:t>
            </a:r>
            <a:r>
              <a:rPr>
                <a:solidFill>
                  <a:srgbClr val="4070A0"/>
                </a:solidFill>
                <a:latin typeface="Courier"/>
              </a:rPr>
              <a:t>|&gt;</a:t>
            </a:r>
            <a:br/>
            <a:r>
              <a:rPr>
                <a:latin typeface="Courier"/>
              </a:rPr>
              <a:t>    stringr</a:t>
            </a:r>
            <a:r>
              <a:rPr>
                <a:solidFill>
                  <a:srgbClr val="4070A0"/>
                </a:solidFill>
                <a:latin typeface="Courier"/>
              </a:rPr>
              <a:t>::</a:t>
            </a:r>
            <a:r>
              <a:rPr>
                <a:solidFill>
                  <a:srgbClr val="06287E"/>
                </a:solidFill>
                <a:latin typeface="Courier"/>
              </a:rPr>
              <a:t>str_replace_all</a:t>
            </a:r>
            <a:r>
              <a:rPr>
                <a:latin typeface="Courier"/>
              </a:rPr>
              <a:t>(</a:t>
            </a:r>
            <a:r>
              <a:rPr>
                <a:solidFill>
                  <a:srgbClr val="4070A0"/>
                </a:solidFill>
                <a:latin typeface="Courier"/>
              </a:rPr>
              <a:t>"[^a-z0-9]+"</a:t>
            </a:r>
            <a:r>
              <a:rPr>
                <a:latin typeface="Courier"/>
              </a:rPr>
              <a:t>, </a:t>
            </a:r>
            <a:r>
              <a:rPr>
                <a:solidFill>
                  <a:srgbClr val="4070A0"/>
                </a:solidFill>
                <a:latin typeface="Courier"/>
              </a:rPr>
              <a:t>" "</a:t>
            </a:r>
            <a:r>
              <a:rPr>
                <a:latin typeface="Courier"/>
              </a:rPr>
              <a:t>) </a:t>
            </a:r>
            <a:r>
              <a:rPr>
                <a:solidFill>
                  <a:srgbClr val="4070A0"/>
                </a:solidFill>
                <a:latin typeface="Courier"/>
              </a:rPr>
              <a:t>|&gt;</a:t>
            </a:r>
            <a:br/>
            <a:r>
              <a:rPr>
                <a:latin typeface="Courier"/>
              </a:rPr>
              <a:t>    stringr</a:t>
            </a:r>
            <a:r>
              <a:rPr>
                <a:solidFill>
                  <a:srgbClr val="4070A0"/>
                </a:solidFill>
                <a:latin typeface="Courier"/>
              </a:rPr>
              <a:t>::</a:t>
            </a:r>
            <a:r>
              <a:rPr>
                <a:solidFill>
                  <a:srgbClr val="06287E"/>
                </a:solidFill>
                <a:latin typeface="Courier"/>
              </a:rPr>
              <a:t>str_squish</a:t>
            </a:r>
            <a:r>
              <a:rPr>
                <a:latin typeface="Courier"/>
              </a:rPr>
              <a:t>()</a:t>
            </a:r>
            <a:br/>
            <a:r>
              <a:rPr>
                <a:latin typeface="Courier"/>
              </a:rPr>
              <a:t>}</a:t>
            </a:r>
            <a:br/>
            <a:br/>
            <a:r>
              <a:rPr>
                <a:latin typeface="Courier"/>
              </a:rPr>
              <a:t>wash  </a:t>
            </a:r>
            <a:r>
              <a:rPr>
                <a:solidFill>
                  <a:srgbClr val="007020"/>
                </a:solidFill>
                <a:latin typeface="Courier"/>
              </a:rPr>
              <a:t>&lt;-</a:t>
            </a:r>
            <a:r>
              <a:rPr>
                <a:latin typeface="Courier"/>
              </a:rPr>
              <a:t> wash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district_key =</a:t>
            </a:r>
            <a:r>
              <a:rPr>
                <a:latin typeface="Courier"/>
              </a:rPr>
              <a:t> </a:t>
            </a:r>
            <a:r>
              <a:rPr>
                <a:solidFill>
                  <a:srgbClr val="06287E"/>
                </a:solidFill>
                <a:latin typeface="Courier"/>
              </a:rPr>
              <a:t>match_key</a:t>
            </a:r>
            <a:r>
              <a:rPr>
                <a:latin typeface="Courier"/>
              </a:rPr>
              <a:t>(district))</a:t>
            </a:r>
            <a:br/>
            <a:r>
              <a:rPr>
                <a:latin typeface="Courier"/>
              </a:rPr>
              <a:t>admin </a:t>
            </a:r>
            <a:r>
              <a:rPr>
                <a:solidFill>
                  <a:srgbClr val="007020"/>
                </a:solidFill>
                <a:latin typeface="Courier"/>
              </a:rPr>
              <a:t>&lt;-</a:t>
            </a:r>
            <a:r>
              <a:rPr>
                <a:latin typeface="Courier"/>
              </a:rPr>
              <a:t> admin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key =</a:t>
            </a:r>
            <a:r>
              <a:rPr>
                <a:latin typeface="Courier"/>
              </a:rPr>
              <a:t> </a:t>
            </a:r>
            <a:r>
              <a:rPr>
                <a:solidFill>
                  <a:srgbClr val="06287E"/>
                </a:solidFill>
                <a:latin typeface="Courier"/>
              </a:rPr>
              <a:t>match_key</a:t>
            </a:r>
            <a:r>
              <a:rPr>
                <a:latin typeface="Courier"/>
              </a:rPr>
              <a:t>(admin1_name))</a:t>
            </a:r>
            <a:br/>
            <a:br/>
            <a:r>
              <a:rPr>
                <a:latin typeface="Courier"/>
              </a:rPr>
              <a:t>matched </a:t>
            </a:r>
            <a:r>
              <a:rPr>
                <a:solidFill>
                  <a:srgbClr val="007020"/>
                </a:solidFill>
                <a:latin typeface="Courier"/>
              </a:rPr>
              <a:t>&lt;-</a:t>
            </a:r>
            <a:r>
              <a:rPr>
                <a:latin typeface="Courier"/>
              </a:rPr>
              <a:t> wash </a:t>
            </a:r>
            <a:r>
              <a:rPr>
                <a:solidFill>
                  <a:srgbClr val="4070A0"/>
                </a:solidFill>
                <a:latin typeface="Courier"/>
              </a:rPr>
              <a:t>|&gt;</a:t>
            </a:r>
            <a:r>
              <a:rPr>
                <a:latin typeface="Courier"/>
              </a:rPr>
              <a:t> </a:t>
            </a:r>
            <a:r>
              <a:rPr>
                <a:solidFill>
                  <a:srgbClr val="06287E"/>
                </a:solidFill>
                <a:latin typeface="Courier"/>
              </a:rPr>
              <a:t>left_join</a:t>
            </a:r>
            <a:r>
              <a:rPr>
                <a:latin typeface="Courier"/>
              </a:rPr>
              <a:t>(admin, </a:t>
            </a:r>
            <a:r>
              <a:rPr>
                <a:solidFill>
                  <a:srgbClr val="7D9029"/>
                </a:solidFill>
                <a:latin typeface="Courier"/>
              </a:rPr>
              <a:t>by =</a:t>
            </a:r>
            <a:r>
              <a:rPr>
                <a:latin typeface="Courier"/>
              </a:rPr>
              <a:t> </a:t>
            </a:r>
            <a:r>
              <a:rPr>
                <a:solidFill>
                  <a:srgbClr val="06287E"/>
                </a:solidFill>
                <a:latin typeface="Courier"/>
              </a:rPr>
              <a:t>c</a:t>
            </a:r>
            <a:r>
              <a:rPr>
                <a:latin typeface="Courier"/>
              </a:rPr>
              <a:t>(</a:t>
            </a:r>
            <a:r>
              <a:rPr>
                <a:solidFill>
                  <a:srgbClr val="4070A0"/>
                </a:solidFill>
                <a:latin typeface="Courier"/>
              </a:rPr>
              <a:t>"district_key"</a:t>
            </a:r>
            <a:r>
              <a:rPr>
                <a:latin typeface="Courier"/>
              </a:rPr>
              <a:t> </a:t>
            </a:r>
            <a:r>
              <a:rPr>
                <a:solidFill>
                  <a:srgbClr val="007020"/>
                </a:solidFill>
                <a:latin typeface="Courier"/>
              </a:rPr>
              <a:t>=</a:t>
            </a:r>
            <a:r>
              <a:rPr>
                <a:latin typeface="Courier"/>
              </a:rPr>
              <a:t> </a:t>
            </a:r>
            <a:r>
              <a:rPr>
                <a:solidFill>
                  <a:srgbClr val="4070A0"/>
                </a:solidFill>
                <a:latin typeface="Courier"/>
              </a:rPr>
              <a:t>"key"</a:t>
            </a:r>
            <a:r>
              <a:rPr>
                <a:latin typeface="Courier"/>
              </a:rPr>
              <a:t>))</a:t>
            </a:r>
            <a:br/>
            <a:r>
              <a:rPr>
                <a:solidFill>
                  <a:srgbClr val="06287E"/>
                </a:solidFill>
                <a:latin typeface="Courier"/>
              </a:rPr>
              <a:t>sum</a:t>
            </a:r>
            <a:r>
              <a:rPr>
                <a:latin typeface="Courier"/>
              </a:rPr>
              <a:t>(</a:t>
            </a:r>
            <a:r>
              <a:rPr>
                <a:solidFill>
                  <a:srgbClr val="06287E"/>
                </a:solidFill>
                <a:latin typeface="Courier"/>
              </a:rPr>
              <a:t>is.na</a:t>
            </a:r>
            <a:r>
              <a:rPr>
                <a:latin typeface="Courier"/>
              </a:rPr>
              <a:t>(matched</a:t>
            </a:r>
            <a:r>
              <a:rPr>
                <a:solidFill>
                  <a:srgbClr val="4070A0"/>
                </a:solidFill>
                <a:latin typeface="Courier"/>
              </a:rPr>
              <a:t>$</a:t>
            </a:r>
            <a:r>
              <a:rPr>
                <a:latin typeface="Courier"/>
              </a:rPr>
              <a:t>admin1_pcode))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is left over is the actual work — In Python</a:t>
            </a:r>
          </a:p>
        </p:txBody>
      </p:sp>
      <p:sp>
        <p:nvSpPr>
          <p:cNvPr id="3" name="Content Placeholder 2"/>
          <p:cNvSpPr>
            <a:spLocks noGrp="1"/>
          </p:cNvSpPr>
          <p:nvPr>
            <p:ph idx="1"/>
          </p:nvPr>
        </p:nvSpPr>
        <p:spPr/>
        <p:txBody>
          <a:bodyPr/>
          <a:lstStyle/>
          <a:p>
            <a:pPr lvl="0" indent="0">
              <a:buNone/>
            </a:pPr>
            <a:r>
              <a:rPr>
                <a:latin typeface="Courier"/>
              </a:rPr>
              <a:t>unmatched </a:t>
            </a:r>
            <a:r>
              <a:rPr>
                <a:solidFill>
                  <a:srgbClr val="666666"/>
                </a:solidFill>
                <a:latin typeface="Courier"/>
              </a:rPr>
              <a:t>=</a:t>
            </a:r>
            <a:r>
              <a:rPr>
                <a:latin typeface="Courier"/>
              </a:rPr>
              <a:t> (</a:t>
            </a:r>
            <a:br/>
            <a:r>
              <a:rPr>
                <a:latin typeface="Courier"/>
              </a:rPr>
              <a:t>    matched[matched[</a:t>
            </a:r>
            <a:r>
              <a:rPr>
                <a:solidFill>
                  <a:srgbClr val="4070A0"/>
                </a:solidFill>
                <a:latin typeface="Courier"/>
              </a:rPr>
              <a:t>"admin1_pcode"</a:t>
            </a:r>
            <a:r>
              <a:rPr>
                <a:latin typeface="Courier"/>
              </a:rPr>
              <a:t>].isna()]</a:t>
            </a:r>
            <a:br/>
            <a:r>
              <a:rPr>
                <a:latin typeface="Courier"/>
              </a:rPr>
              <a:t>    .groupby(</a:t>
            </a:r>
            <a:r>
              <a:rPr>
                <a:solidFill>
                  <a:srgbClr val="4070A0"/>
                </a:solidFill>
                <a:latin typeface="Courier"/>
              </a:rPr>
              <a:t>"district"</a:t>
            </a:r>
            <a:r>
              <a:rPr>
                <a:latin typeface="Courier"/>
              </a:rPr>
              <a:t>)</a:t>
            </a:r>
            <a:br/>
            <a:r>
              <a:rPr>
                <a:latin typeface="Courier"/>
              </a:rPr>
              <a:t>    .size()</a:t>
            </a:r>
            <a:br/>
            <a:r>
              <a:rPr>
                <a:latin typeface="Courier"/>
              </a:rPr>
              <a:t>    .sort_values(ascending</a:t>
            </a:r>
            <a:r>
              <a:rPr>
                <a:solidFill>
                  <a:srgbClr val="666666"/>
                </a:solidFill>
                <a:latin typeface="Courier"/>
              </a:rPr>
              <a:t>=</a:t>
            </a:r>
            <a:r>
              <a:rPr>
                <a:solidFill>
                  <a:srgbClr val="19177C"/>
                </a:solidFill>
                <a:latin typeface="Courier"/>
              </a:rPr>
              <a:t>False</a:t>
            </a:r>
            <a:r>
              <a:rPr>
                <a:latin typeface="Courier"/>
              </a:rPr>
              <a:t>)</a:t>
            </a:r>
            <a:br/>
            <a:r>
              <a:rPr>
                <a:latin typeface="Courier"/>
              </a:rPr>
              <a:t>)</a:t>
            </a:r>
            <a:br/>
            <a:r>
              <a:rPr>
                <a:solidFill>
                  <a:srgbClr val="008000"/>
                </a:solidFill>
                <a:latin typeface="Courier"/>
              </a:rPr>
              <a:t>print</a:t>
            </a:r>
            <a:r>
              <a:rPr>
                <a:latin typeface="Courier"/>
              </a:rPr>
              <a:t>(unmatched)</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is left over is the actual work — In R</a:t>
            </a:r>
          </a:p>
        </p:txBody>
      </p:sp>
      <p:sp>
        <p:nvSpPr>
          <p:cNvPr id="3" name="Content Placeholder 2"/>
          <p:cNvSpPr>
            <a:spLocks noGrp="1"/>
          </p:cNvSpPr>
          <p:nvPr>
            <p:ph idx="1"/>
          </p:nvPr>
        </p:nvSpPr>
        <p:spPr/>
        <p:txBody>
          <a:bodyPr/>
          <a:lstStyle/>
          <a:p>
            <a:pPr lvl="0" indent="0">
              <a:buNone/>
            </a:pPr>
            <a:r>
              <a:rPr>
                <a:latin typeface="Courier"/>
              </a:rPr>
              <a:t>matched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06287E"/>
                </a:solidFill>
                <a:latin typeface="Courier"/>
              </a:rPr>
              <a:t>is.na</a:t>
            </a:r>
            <a:r>
              <a:rPr>
                <a:latin typeface="Courier"/>
              </a:rPr>
              <a:t>(admin1_pcode)) </a:t>
            </a:r>
            <a:r>
              <a:rPr>
                <a:solidFill>
                  <a:srgbClr val="4070A0"/>
                </a:solidFill>
                <a:latin typeface="Courier"/>
              </a:rPr>
              <a:t>|&gt;</a:t>
            </a:r>
            <a:br/>
            <a:r>
              <a:rPr>
                <a:latin typeface="Courier"/>
              </a:rPr>
              <a:t>  </a:t>
            </a:r>
            <a:r>
              <a:rPr>
                <a:solidFill>
                  <a:srgbClr val="06287E"/>
                </a:solidFill>
                <a:latin typeface="Courier"/>
              </a:rPr>
              <a:t>count</a:t>
            </a:r>
            <a:r>
              <a:rPr>
                <a:latin typeface="Courier"/>
              </a:rPr>
              <a:t>(district, </a:t>
            </a:r>
            <a:r>
              <a:rPr>
                <a:solidFill>
                  <a:srgbClr val="7D9029"/>
                </a:solidFill>
                <a:latin typeface="Courier"/>
              </a:rPr>
              <a:t>sort =</a:t>
            </a:r>
            <a:r>
              <a:rPr>
                <a:latin typeface="Courier"/>
              </a:rPr>
              <a:t> </a:t>
            </a:r>
            <a:r>
              <a:rPr>
                <a:solidFill>
                  <a:srgbClr val="880000"/>
                </a:solidFill>
                <a:latin typeface="Courier"/>
              </a:rPr>
              <a:t>TRUE</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is left over is the actual work</a:t>
            </a:r>
          </a:p>
        </p:txBody>
      </p:sp>
      <p:sp>
        <p:nvSpPr>
          <p:cNvPr id="3" name="Content Placeholder 2"/>
          <p:cNvSpPr>
            <a:spLocks noGrp="1"/>
          </p:cNvSpPr>
          <p:nvPr>
            <p:ph idx="1"/>
          </p:nvPr>
        </p:nvSpPr>
        <p:spPr/>
        <p:txBody>
          <a:bodyPr/>
          <a:lstStyle/>
          <a:p>
            <a:pPr lvl="0"/>
            <a:r>
              <a:rPr/>
              <a:t>Work the list by row count, not alphabetically — The unmatched values are almost always a very short head and a long…</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is left over is the actual work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rapidfuzz </a:t>
            </a:r>
            <a:r>
              <a:rPr b="1">
                <a:solidFill>
                  <a:srgbClr val="008000"/>
                </a:solidFill>
                <a:latin typeface="Courier"/>
              </a:rPr>
              <a:t>import</a:t>
            </a:r>
            <a:r>
              <a:rPr>
                <a:latin typeface="Courier"/>
              </a:rPr>
              <a:t> process, fuzz</a:t>
            </a:r>
            <a:br/>
            <a:br/>
            <a:r>
              <a:rPr b="1">
                <a:solidFill>
                  <a:srgbClr val="007020"/>
                </a:solidFill>
                <a:latin typeface="Courier"/>
              </a:rPr>
              <a:t>for</a:t>
            </a:r>
            <a:r>
              <a:rPr>
                <a:latin typeface="Courier"/>
              </a:rPr>
              <a:t> value </a:t>
            </a:r>
            <a:r>
              <a:rPr b="1">
                <a:solidFill>
                  <a:srgbClr val="007020"/>
                </a:solidFill>
                <a:latin typeface="Courier"/>
              </a:rPr>
              <a:t>in</a:t>
            </a:r>
            <a:r>
              <a:rPr>
                <a:latin typeface="Courier"/>
              </a:rPr>
              <a:t> unmatched.index:</a:t>
            </a:r>
            <a:br/>
            <a:r>
              <a:rPr>
                <a:latin typeface="Courier"/>
              </a:rPr>
              <a:t>    best </a:t>
            </a:r>
            <a:r>
              <a:rPr>
                <a:solidFill>
                  <a:srgbClr val="666666"/>
                </a:solidFill>
                <a:latin typeface="Courier"/>
              </a:rPr>
              <a:t>=</a:t>
            </a:r>
            <a:r>
              <a:rPr>
                <a:latin typeface="Courier"/>
              </a:rPr>
              <a:t> process.extract(</a:t>
            </a:r>
            <a:br/>
            <a:r>
              <a:rPr>
                <a:latin typeface="Courier"/>
              </a:rPr>
              <a:t>        match_key(pd.Series([value]))[</a:t>
            </a:r>
            <a:r>
              <a:rPr>
                <a:solidFill>
                  <a:srgbClr val="40A070"/>
                </a:solidFill>
                <a:latin typeface="Courier"/>
              </a:rPr>
              <a:t>0</a:t>
            </a:r>
            <a:r>
              <a:rPr>
                <a:latin typeface="Courier"/>
              </a:rPr>
              <a:t>],</a:t>
            </a:r>
            <a:br/>
            <a:r>
              <a:rPr>
                <a:latin typeface="Courier"/>
              </a:rPr>
              <a:t>        admin[</a:t>
            </a:r>
            <a:r>
              <a:rPr>
                <a:solidFill>
                  <a:srgbClr val="4070A0"/>
                </a:solidFill>
                <a:latin typeface="Courier"/>
              </a:rPr>
              <a:t>"key"</a:t>
            </a:r>
            <a:r>
              <a:rPr>
                <a:latin typeface="Courier"/>
              </a:rPr>
              <a:t>].tolist(),</a:t>
            </a:r>
            <a:br/>
            <a:r>
              <a:rPr>
                <a:latin typeface="Courier"/>
              </a:rPr>
              <a:t>        scorer</a:t>
            </a:r>
            <a:r>
              <a:rPr>
                <a:solidFill>
                  <a:srgbClr val="666666"/>
                </a:solidFill>
                <a:latin typeface="Courier"/>
              </a:rPr>
              <a:t>=</a:t>
            </a:r>
            <a:r>
              <a:rPr>
                <a:latin typeface="Courier"/>
              </a:rPr>
              <a:t>fuzz.ratio,</a:t>
            </a:r>
            <a:br/>
            <a:r>
              <a:rPr>
                <a:latin typeface="Courier"/>
              </a:rPr>
              <a:t>        limit</a:t>
            </a:r>
            <a:r>
              <a:rPr>
                <a:solidFill>
                  <a:srgbClr val="666666"/>
                </a:solidFill>
                <a:latin typeface="Courier"/>
              </a:rPr>
              <a:t>=</a:t>
            </a:r>
            <a:r>
              <a:rPr>
                <a:solidFill>
                  <a:srgbClr val="40A070"/>
                </a:solidFill>
                <a:latin typeface="Courier"/>
              </a:rPr>
              <a:t>3</a:t>
            </a:r>
            <a:r>
              <a:rPr>
                <a:latin typeface="Courier"/>
              </a:rPr>
              <a:t>,</a:t>
            </a:r>
            <a:br/>
            <a:r>
              <a:rPr>
                <a:latin typeface="Courier"/>
              </a:rPr>
              <a:t>    )</a:t>
            </a:r>
            <a:br/>
            <a:r>
              <a:rPr>
                <a:latin typeface="Courier"/>
              </a:rPr>
              <a:t>    </a:t>
            </a:r>
            <a:r>
              <a:rPr>
                <a:solidFill>
                  <a:srgbClr val="008000"/>
                </a:solidFill>
                <a:latin typeface="Courier"/>
              </a:rPr>
              <a:t>print</a:t>
            </a:r>
            <a:r>
              <a:rPr>
                <a:latin typeface="Courier"/>
              </a:rPr>
              <a:t>(value, </a:t>
            </a:r>
            <a:r>
              <a:rPr>
                <a:solidFill>
                  <a:srgbClr val="4070A0"/>
                </a:solidFill>
                <a:latin typeface="Courier"/>
              </a:rPr>
              <a:t>"-&gt;"</a:t>
            </a:r>
            <a:r>
              <a:rPr>
                <a:latin typeface="Courier"/>
              </a:rPr>
              <a:t>, best)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is left over is the actual work — In R</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(value </a:t>
            </a:r>
            <a:r>
              <a:rPr b="1">
                <a:solidFill>
                  <a:srgbClr val="007020"/>
                </a:solidFill>
                <a:latin typeface="Courier"/>
              </a:rPr>
              <a:t>in</a:t>
            </a:r>
            <a:r>
              <a:rPr>
                <a:latin typeface="Courier"/>
              </a:rPr>
              <a:t> </a:t>
            </a:r>
            <a:r>
              <a:rPr>
                <a:solidFill>
                  <a:srgbClr val="06287E"/>
                </a:solidFill>
                <a:latin typeface="Courier"/>
              </a:rPr>
              <a:t>unique</a:t>
            </a:r>
            <a:r>
              <a:rPr>
                <a:latin typeface="Courier"/>
              </a:rPr>
              <a:t>(unmatched</a:t>
            </a:r>
            <a:r>
              <a:rPr>
                <a:solidFill>
                  <a:srgbClr val="4070A0"/>
                </a:solidFill>
                <a:latin typeface="Courier"/>
              </a:rPr>
              <a:t>$</a:t>
            </a:r>
            <a:r>
              <a:rPr>
                <a:latin typeface="Courier"/>
              </a:rPr>
              <a:t>district)) {</a:t>
            </a:r>
            <a:br/>
            <a:r>
              <a:rPr>
                <a:latin typeface="Courier"/>
              </a:rPr>
              <a:t>  scores </a:t>
            </a:r>
            <a:r>
              <a:rPr>
                <a:solidFill>
                  <a:srgbClr val="007020"/>
                </a:solidFill>
                <a:latin typeface="Courier"/>
              </a:rPr>
              <a:t>&lt;-</a:t>
            </a:r>
            <a:r>
              <a:rPr>
                <a:latin typeface="Courier"/>
              </a:rPr>
              <a:t> stringdist</a:t>
            </a:r>
            <a:r>
              <a:rPr>
                <a:solidFill>
                  <a:srgbClr val="4070A0"/>
                </a:solidFill>
                <a:latin typeface="Courier"/>
              </a:rPr>
              <a:t>::</a:t>
            </a:r>
            <a:r>
              <a:rPr>
                <a:solidFill>
                  <a:srgbClr val="06287E"/>
                </a:solidFill>
                <a:latin typeface="Courier"/>
              </a:rPr>
              <a:t>stringsim</a:t>
            </a:r>
            <a:r>
              <a:rPr>
                <a:latin typeface="Courier"/>
              </a:rPr>
              <a:t>(</a:t>
            </a:r>
            <a:r>
              <a:rPr>
                <a:solidFill>
                  <a:srgbClr val="06287E"/>
                </a:solidFill>
                <a:latin typeface="Courier"/>
              </a:rPr>
              <a:t>match_key</a:t>
            </a:r>
            <a:r>
              <a:rPr>
                <a:latin typeface="Courier"/>
              </a:rPr>
              <a:t>(value), admin</a:t>
            </a:r>
            <a:r>
              <a:rPr>
                <a:solidFill>
                  <a:srgbClr val="4070A0"/>
                </a:solidFill>
                <a:latin typeface="Courier"/>
              </a:rPr>
              <a:t>$</a:t>
            </a:r>
            <a:r>
              <a:rPr>
                <a:latin typeface="Courier"/>
              </a:rPr>
              <a:t>key, </a:t>
            </a:r>
            <a:r>
              <a:rPr>
                <a:solidFill>
                  <a:srgbClr val="7D9029"/>
                </a:solidFill>
                <a:latin typeface="Courier"/>
              </a:rPr>
              <a:t>method =</a:t>
            </a:r>
            <a:r>
              <a:rPr>
                <a:latin typeface="Courier"/>
              </a:rPr>
              <a:t> </a:t>
            </a:r>
            <a:r>
              <a:rPr>
                <a:solidFill>
                  <a:srgbClr val="4070A0"/>
                </a:solidFill>
                <a:latin typeface="Courier"/>
              </a:rPr>
              <a:t>"jw"</a:t>
            </a:r>
            <a:r>
              <a:rPr>
                <a:latin typeface="Courier"/>
              </a:rPr>
              <a:t>)</a:t>
            </a:r>
            <a:br/>
            <a:r>
              <a:rPr>
                <a:latin typeface="Courier"/>
              </a:rPr>
              <a:t>  </a:t>
            </a:r>
            <a:r>
              <a:rPr>
                <a:solidFill>
                  <a:srgbClr val="06287E"/>
                </a:solidFill>
                <a:latin typeface="Courier"/>
              </a:rPr>
              <a:t>cat</a:t>
            </a:r>
            <a:r>
              <a:rPr>
                <a:latin typeface="Courier"/>
              </a:rPr>
              <a:t>(value, </a:t>
            </a:r>
            <a:r>
              <a:rPr>
                <a:solidFill>
                  <a:srgbClr val="4070A0"/>
                </a:solidFill>
                <a:latin typeface="Courier"/>
              </a:rPr>
              <a:t>"-&gt;"</a:t>
            </a:r>
            <a:r>
              <a:rPr>
                <a:latin typeface="Courier"/>
              </a:rPr>
              <a:t>, admin</a:t>
            </a:r>
            <a:r>
              <a:rPr>
                <a:solidFill>
                  <a:srgbClr val="4070A0"/>
                </a:solidFill>
                <a:latin typeface="Courier"/>
              </a:rPr>
              <a:t>$</a:t>
            </a:r>
            <a:r>
              <a:rPr>
                <a:latin typeface="Courier"/>
              </a:rPr>
              <a:t>admin1_name[</a:t>
            </a:r>
            <a:r>
              <a:rPr>
                <a:solidFill>
                  <a:srgbClr val="06287E"/>
                </a:solidFill>
                <a:latin typeface="Courier"/>
              </a:rPr>
              <a:t>order</a:t>
            </a:r>
            <a:r>
              <a:rPr>
                <a:latin typeface="Courier"/>
              </a:rPr>
              <a:t>(</a:t>
            </a:r>
            <a:r>
              <a:rPr>
                <a:solidFill>
                  <a:srgbClr val="4070A0"/>
                </a:solidFill>
                <a:latin typeface="Courier"/>
              </a:rPr>
              <a:t>-</a:t>
            </a:r>
            <a:r>
              <a:rPr>
                <a:latin typeface="Courier"/>
              </a:rPr>
              <a:t>scores)][</a:t>
            </a:r>
            <a:r>
              <a:rPr>
                <a:solidFill>
                  <a:srgbClr val="40A070"/>
                </a:solidFill>
                <a:latin typeface="Courier"/>
              </a:rPr>
              <a:t>1</a:t>
            </a:r>
            <a:r>
              <a:rPr>
                <a:solidFill>
                  <a:srgbClr val="4070A0"/>
                </a:solidFill>
                <a:latin typeface="Courier"/>
              </a:rPr>
              <a:t>:</a:t>
            </a:r>
            <a:r>
              <a:rPr>
                <a:solidFill>
                  <a:srgbClr val="40A070"/>
                </a:solidFill>
                <a:latin typeface="Courier"/>
              </a:rPr>
              <a:t>3</a:t>
            </a:r>
            <a:r>
              <a:rPr>
                <a:latin typeface="Courier"/>
              </a:rPr>
              <a:t>], </a:t>
            </a:r>
            <a:r>
              <a:rPr>
                <a:solidFill>
                  <a:srgbClr val="4070A0"/>
                </a:solidFill>
                <a:latin typeface="Courier"/>
              </a:rPr>
              <a:t>"\n"</a:t>
            </a:r>
            <a:r>
              <a:rPr>
                <a:latin typeface="Courier"/>
              </a:rPr>
              <a:t>)</a:t>
            </a:r>
            <a:b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matches you must refuse</a:t>
            </a:r>
          </a:p>
        </p:txBody>
      </p:sp>
      <p:sp>
        <p:nvSpPr>
          <p:cNvPr id="3" name="Content Placeholder 2"/>
          <p:cNvSpPr>
            <a:spLocks noGrp="1"/>
          </p:cNvSpPr>
          <p:nvPr>
            <p:ph idx="1"/>
          </p:nvPr>
        </p:nvSpPr>
        <p:spPr/>
        <p:txBody>
          <a:bodyPr/>
          <a:lstStyle/>
          <a:p>
            <a:pPr lvl="0"/>
            <a:r>
              <a:rPr b="1"/>
              <a:t>Constrain by the parent unit.</a:t>
            </a:r>
            <a:r>
              <a:rPr/>
              <a:t> A village only needs to be matched against villages in its own commune, and a commune…</a:t>
            </a:r>
          </a:p>
          <a:p>
            <a:pPr lvl="0"/>
            <a:r>
              <a:rPr b="1"/>
              <a:t>Refuse to auto-accept below a high threshold.</a:t>
            </a:r>
            <a:r>
              <a:rPr/>
              <a:t> A near-match on a two-syllable name is not evidence. Where the top…</a:t>
            </a:r>
          </a:p>
          <a:p>
            <a:pPr lvl="0"/>
            <a:r>
              <a:rPr b="1"/>
              <a:t>Leave unmatched values unmatched.</a:t>
            </a:r>
            <a:r>
              <a:rPr/>
              <a:t> A row with no district is honest and shows up in the completeness table. A row…</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matches you must refuse</a:t>
            </a:r>
          </a:p>
        </p:txBody>
      </p:sp>
      <p:sp>
        <p:nvSpPr>
          <p:cNvPr id="3" name="Content Placeholder 2"/>
          <p:cNvSpPr>
            <a:spLocks noGrp="1"/>
          </p:cNvSpPr>
          <p:nvPr>
            <p:ph idx="1"/>
          </p:nvPr>
        </p:nvSpPr>
        <p:spPr/>
        <p:txBody>
          <a:bodyPr/>
          <a:lstStyle/>
          <a:p>
            <a:pPr lvl="0" indent="0" marL="1270000">
              <a:buNone/>
            </a:pPr>
            <a:r>
              <a:rPr sz="2000"/>
              <a:t>The failure mode is not that the script cannot match. It is that the script matches something, and the household ends up counted in a district it is not in.</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mapping is a file, not a chain of replacements — In Python</a:t>
            </a:r>
          </a:p>
        </p:txBody>
      </p:sp>
      <p:sp>
        <p:nvSpPr>
          <p:cNvPr id="3" name="Content Placeholder 2"/>
          <p:cNvSpPr>
            <a:spLocks noGrp="1"/>
          </p:cNvSpPr>
          <p:nvPr>
            <p:ph idx="1"/>
          </p:nvPr>
        </p:nvSpPr>
        <p:spPr/>
        <p:txBody>
          <a:bodyPr/>
          <a:lstStyle/>
          <a:p>
            <a:pPr lvl="0" indent="0">
              <a:buNone/>
            </a:pPr>
            <a:r>
              <a:rPr>
                <a:latin typeface="Courier"/>
              </a:rPr>
              <a:t>mapping </a:t>
            </a:r>
            <a:r>
              <a:rPr>
                <a:solidFill>
                  <a:srgbClr val="666666"/>
                </a:solidFill>
                <a:latin typeface="Courier"/>
              </a:rPr>
              <a:t>=</a:t>
            </a:r>
            <a:r>
              <a:rPr>
                <a:latin typeface="Courier"/>
              </a:rPr>
              <a:t> pd.read_csv(</a:t>
            </a:r>
            <a:r>
              <a:rPr>
                <a:solidFill>
                  <a:srgbClr val="4070A0"/>
                </a:solidFill>
                <a:latin typeface="Courier"/>
              </a:rPr>
              <a:t>"reference/district-mapping.csv"</a:t>
            </a:r>
            <a:r>
              <a:rPr>
                <a:latin typeface="Courier"/>
              </a:rPr>
              <a:t>)   </a:t>
            </a:r>
            <a:r>
              <a:rPr i="1">
                <a:solidFill>
                  <a:srgbClr val="60A0B0"/>
                </a:solidFill>
                <a:latin typeface="Courier"/>
              </a:rPr>
              <a:t># raw_value, admin1_pcode, decided_by, decided_on</a:t>
            </a:r>
            <a:br/>
            <a:r>
              <a:rPr>
                <a:latin typeface="Courier"/>
              </a:rPr>
              <a:t>wash </a:t>
            </a:r>
            <a:r>
              <a:rPr>
                <a:solidFill>
                  <a:srgbClr val="666666"/>
                </a:solidFill>
                <a:latin typeface="Courier"/>
              </a:rPr>
              <a:t>=</a:t>
            </a:r>
            <a:r>
              <a:rPr>
                <a:latin typeface="Courier"/>
              </a:rPr>
              <a:t> wash.merge(mapping, left_on</a:t>
            </a:r>
            <a:r>
              <a:rPr>
                <a:solidFill>
                  <a:srgbClr val="666666"/>
                </a:solidFill>
                <a:latin typeface="Courier"/>
              </a:rPr>
              <a:t>=</a:t>
            </a:r>
            <a:r>
              <a:rPr>
                <a:solidFill>
                  <a:srgbClr val="4070A0"/>
                </a:solidFill>
                <a:latin typeface="Courier"/>
              </a:rPr>
              <a:t>"district"</a:t>
            </a:r>
            <a:r>
              <a:rPr>
                <a:latin typeface="Courier"/>
              </a:rPr>
              <a:t>, right_on</a:t>
            </a:r>
            <a:r>
              <a:rPr>
                <a:solidFill>
                  <a:srgbClr val="666666"/>
                </a:solidFill>
                <a:latin typeface="Courier"/>
              </a:rPr>
              <a:t>=</a:t>
            </a:r>
            <a:r>
              <a:rPr>
                <a:solidFill>
                  <a:srgbClr val="4070A0"/>
                </a:solidFill>
                <a:latin typeface="Courier"/>
              </a:rPr>
              <a:t>"raw_value"</a:t>
            </a:r>
            <a:r>
              <a:rPr>
                <a:latin typeface="Courier"/>
              </a:rPr>
              <a:t>, how</a:t>
            </a:r>
            <a:r>
              <a:rPr>
                <a:solidFill>
                  <a:srgbClr val="666666"/>
                </a:solidFill>
                <a:latin typeface="Courier"/>
              </a:rPr>
              <a:t>=</a:t>
            </a:r>
            <a:r>
              <a:rPr>
                <a:solidFill>
                  <a:srgbClr val="4070A0"/>
                </a:solidFill>
                <a:latin typeface="Courier"/>
              </a:rPr>
              <a:t>"left"</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mapping is a file, not a chain of replacements — In R</a:t>
            </a:r>
          </a:p>
        </p:txBody>
      </p:sp>
      <p:sp>
        <p:nvSpPr>
          <p:cNvPr id="3" name="Content Placeholder 2"/>
          <p:cNvSpPr>
            <a:spLocks noGrp="1"/>
          </p:cNvSpPr>
          <p:nvPr>
            <p:ph idx="1"/>
          </p:nvPr>
        </p:nvSpPr>
        <p:spPr/>
        <p:txBody>
          <a:bodyPr/>
          <a:lstStyle/>
          <a:p>
            <a:pPr lvl="0" indent="0">
              <a:buNone/>
            </a:pPr>
            <a:r>
              <a:rPr>
                <a:latin typeface="Courier"/>
              </a:rPr>
              <a:t>mapping </a:t>
            </a:r>
            <a:r>
              <a:rPr>
                <a:solidFill>
                  <a:srgbClr val="007020"/>
                </a:solidFill>
                <a:latin typeface="Courier"/>
              </a:rPr>
              <a:t>&lt;-</a:t>
            </a:r>
            <a:r>
              <a:rPr>
                <a:latin typeface="Courier"/>
              </a:rPr>
              <a:t> readr</a:t>
            </a:r>
            <a:r>
              <a:rPr>
                <a:solidFill>
                  <a:srgbClr val="4070A0"/>
                </a:solidFill>
                <a:latin typeface="Courier"/>
              </a:rPr>
              <a:t>::</a:t>
            </a:r>
            <a:r>
              <a:rPr>
                <a:solidFill>
                  <a:srgbClr val="06287E"/>
                </a:solidFill>
                <a:latin typeface="Courier"/>
              </a:rPr>
              <a:t>read_csv</a:t>
            </a:r>
            <a:r>
              <a:rPr>
                <a:latin typeface="Courier"/>
              </a:rPr>
              <a:t>(here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"reference"</a:t>
            </a:r>
            <a:r>
              <a:rPr>
                <a:latin typeface="Courier"/>
              </a:rPr>
              <a:t>, </a:t>
            </a:r>
            <a:r>
              <a:rPr>
                <a:solidFill>
                  <a:srgbClr val="4070A0"/>
                </a:solidFill>
                <a:latin typeface="Courier"/>
              </a:rPr>
              <a:t>"district-mapping.csv"</a:t>
            </a:r>
            <a:r>
              <a:rPr>
                <a:latin typeface="Courier"/>
              </a:rPr>
              <a:t>))</a:t>
            </a:r>
            <a:br/>
            <a:r>
              <a:rPr>
                <a:latin typeface="Courier"/>
              </a:rPr>
              <a:t>wash </a:t>
            </a:r>
            <a:r>
              <a:rPr>
                <a:solidFill>
                  <a:srgbClr val="007020"/>
                </a:solidFill>
                <a:latin typeface="Courier"/>
              </a:rPr>
              <a:t>&lt;-</a:t>
            </a:r>
            <a:r>
              <a:rPr>
                <a:latin typeface="Courier"/>
              </a:rPr>
              <a:t> wash </a:t>
            </a:r>
            <a:r>
              <a:rPr>
                <a:solidFill>
                  <a:srgbClr val="4070A0"/>
                </a:solidFill>
                <a:latin typeface="Courier"/>
              </a:rPr>
              <a:t>|&gt;</a:t>
            </a:r>
            <a:r>
              <a:rPr>
                <a:latin typeface="Courier"/>
              </a:rPr>
              <a:t> </a:t>
            </a:r>
            <a:r>
              <a:rPr>
                <a:solidFill>
                  <a:srgbClr val="06287E"/>
                </a:solidFill>
                <a:latin typeface="Courier"/>
              </a:rPr>
              <a:t>left_join</a:t>
            </a:r>
            <a:r>
              <a:rPr>
                <a:latin typeface="Courier"/>
              </a:rPr>
              <a:t>(mapping, </a:t>
            </a:r>
            <a:r>
              <a:rPr>
                <a:solidFill>
                  <a:srgbClr val="7D9029"/>
                </a:solidFill>
                <a:latin typeface="Courier"/>
              </a:rPr>
              <a:t>by =</a:t>
            </a:r>
            <a:r>
              <a:rPr>
                <a:latin typeface="Courier"/>
              </a:rPr>
              <a:t> </a:t>
            </a:r>
            <a:r>
              <a:rPr>
                <a:solidFill>
                  <a:srgbClr val="06287E"/>
                </a:solidFill>
                <a:latin typeface="Courier"/>
              </a:rPr>
              <a:t>c</a:t>
            </a:r>
            <a:r>
              <a:rPr>
                <a:latin typeface="Courier"/>
              </a:rPr>
              <a:t>(</a:t>
            </a:r>
            <a:r>
              <a:rPr>
                <a:solidFill>
                  <a:srgbClr val="4070A0"/>
                </a:solidFill>
                <a:latin typeface="Courier"/>
              </a:rPr>
              <a:t>"district"</a:t>
            </a:r>
            <a:r>
              <a:rPr>
                <a:latin typeface="Courier"/>
              </a:rPr>
              <a:t> </a:t>
            </a:r>
            <a:r>
              <a:rPr>
                <a:solidFill>
                  <a:srgbClr val="007020"/>
                </a:solidFill>
                <a:latin typeface="Courier"/>
              </a:rPr>
              <a:t>=</a:t>
            </a:r>
            <a:r>
              <a:rPr>
                <a:latin typeface="Courier"/>
              </a:rPr>
              <a:t> </a:t>
            </a:r>
            <a:r>
              <a:rPr>
                <a:solidFill>
                  <a:srgbClr val="4070A0"/>
                </a:solidFill>
                <a:latin typeface="Courier"/>
              </a:rPr>
              <a:t>"raw_value"</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mapping is a file, not a chain of replacements</a:t>
            </a:r>
          </a:p>
        </p:txBody>
      </p:sp>
      <p:sp>
        <p:nvSpPr>
          <p:cNvPr id="3" name="Content Placeholder 2"/>
          <p:cNvSpPr>
            <a:spLocks noGrp="1"/>
          </p:cNvSpPr>
          <p:nvPr>
            <p:ph idx="1"/>
          </p:nvPr>
        </p:nvSpPr>
        <p:spPr/>
        <p:txBody>
          <a:bodyPr/>
          <a:lstStyle/>
          <a:p>
            <a:pPr lvl="0"/>
            <a:r>
              <a:rPr/>
              <a:t>It is </a:t>
            </a:r>
            <a:r>
              <a:rPr b="1"/>
              <a:t>reviewable</a:t>
            </a:r>
            <a:r>
              <a:rPr/>
              <a:t> by someone who does not read code — usually the person who knows the districts.</a:t>
            </a:r>
          </a:p>
          <a:p>
            <a:pPr lvl="0"/>
            <a:r>
              <a:rPr/>
              <a:t>It is </a:t>
            </a:r>
            <a:r>
              <a:rPr b="1"/>
              <a:t>reusable</a:t>
            </a:r>
            <a:r>
              <a:rPr/>
              <a:t> across the notebook, the dashboard and next round’s script.</a:t>
            </a:r>
          </a:p>
          <a:p>
            <a:pPr lvl="0"/>
            <a:r>
              <a:rPr/>
              <a:t>It is </a:t>
            </a:r>
            <a:r>
              <a:rPr b="1"/>
              <a:t>diffable</a:t>
            </a:r>
            <a:r>
              <a:rPr/>
              <a:t>, so adding a variant shows up in review as one line.</a:t>
            </a:r>
          </a:p>
          <a:p>
            <a:pPr lvl="0"/>
            <a:r>
              <a:rPr/>
              <a:t>It </a:t>
            </a:r>
            <a:r>
              <a:rPr b="1"/>
              <a:t>carries who decided</a:t>
            </a:r>
            <a:r>
              <a:rPr/>
              <a:t>. </a:t>
            </a:r>
            <a:r>
              <a:rPr>
                <a:latin typeface="Courier"/>
              </a:rPr>
              <a:t>decided_by</a:t>
            </a:r>
            <a:r>
              <a:rPr/>
              <a:t> and </a:t>
            </a:r>
            <a:r>
              <a:rPr>
                <a:latin typeface="Courier"/>
              </a:rPr>
              <a:t>decided_on</a:t>
            </a:r>
            <a:r>
              <a:rPr/>
              <a:t> turn a mapping from a technical artefact into a record, and…</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Match once, join on the code forever — In Python</a:t>
            </a:r>
          </a:p>
        </p:txBody>
      </p:sp>
      <p:sp>
        <p:nvSpPr>
          <p:cNvPr id="3" name="Content Placeholder 2"/>
          <p:cNvSpPr>
            <a:spLocks noGrp="1"/>
          </p:cNvSpPr>
          <p:nvPr>
            <p:ph idx="1"/>
          </p:nvPr>
        </p:nvSpPr>
        <p:spPr/>
        <p:txBody>
          <a:bodyPr/>
          <a:lstStyle/>
          <a:p>
            <a:pPr lvl="0" indent="0">
              <a:buNone/>
            </a:pPr>
            <a:r>
              <a:rPr>
                <a:latin typeface="Courier"/>
              </a:rPr>
              <a:t>wash </a:t>
            </a:r>
            <a:r>
              <a:rPr>
                <a:solidFill>
                  <a:srgbClr val="666666"/>
                </a:solidFill>
                <a:latin typeface="Courier"/>
              </a:rPr>
              <a:t>=</a:t>
            </a:r>
            <a:r>
              <a:rPr>
                <a:latin typeface="Courier"/>
              </a:rPr>
              <a:t> wash.drop(columns</a:t>
            </a:r>
            <a:r>
              <a:rPr>
                <a:solidFill>
                  <a:srgbClr val="666666"/>
                </a:solidFill>
                <a:latin typeface="Courier"/>
              </a:rPr>
              <a:t>=</a:t>
            </a:r>
            <a:r>
              <a:rPr>
                <a:latin typeface="Courier"/>
              </a:rPr>
              <a:t>[</a:t>
            </a:r>
            <a:r>
              <a:rPr>
                <a:solidFill>
                  <a:srgbClr val="4070A0"/>
                </a:solidFill>
                <a:latin typeface="Courier"/>
              </a:rPr>
              <a:t>"district"</a:t>
            </a:r>
            <a:r>
              <a:rPr>
                <a:latin typeface="Courier"/>
              </a:rPr>
              <a:t>, </a:t>
            </a:r>
            <a:r>
              <a:rPr>
                <a:solidFill>
                  <a:srgbClr val="4070A0"/>
                </a:solidFill>
                <a:latin typeface="Courier"/>
              </a:rPr>
              <a:t>"district_key"</a:t>
            </a:r>
            <a:r>
              <a:rPr>
                <a:latin typeface="Courier"/>
              </a:rPr>
              <a:t>]).rename(</a:t>
            </a:r>
            <a:br/>
            <a:r>
              <a:rPr>
                <a:latin typeface="Courier"/>
              </a:rPr>
              <a:t>    columns</a:t>
            </a:r>
            <a:r>
              <a:rPr>
                <a:solidFill>
                  <a:srgbClr val="666666"/>
                </a:solidFill>
                <a:latin typeface="Courier"/>
              </a:rPr>
              <a:t>=</a:t>
            </a:r>
            <a:r>
              <a:rPr>
                <a:latin typeface="Courier"/>
              </a:rPr>
              <a:t>{</a:t>
            </a:r>
            <a:r>
              <a:rPr>
                <a:solidFill>
                  <a:srgbClr val="4070A0"/>
                </a:solidFill>
                <a:latin typeface="Courier"/>
              </a:rPr>
              <a:t>"admin1_pcode"</a:t>
            </a:r>
            <a:r>
              <a:rPr>
                <a:latin typeface="Courier"/>
              </a:rPr>
              <a:t>: </a:t>
            </a:r>
            <a:r>
              <a:rPr>
                <a:solidFill>
                  <a:srgbClr val="4070A0"/>
                </a:solidFill>
                <a:latin typeface="Courier"/>
              </a:rPr>
              <a:t>"admin1"</a:t>
            </a:r>
            <a:r>
              <a:rPr>
                <a:latin typeface="Courier"/>
              </a:rPr>
              <a:t>}</a:t>
            </a:r>
            <a:b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Match once, join on the code forever — In R</a:t>
            </a:r>
          </a:p>
        </p:txBody>
      </p:sp>
      <p:sp>
        <p:nvSpPr>
          <p:cNvPr id="3" name="Content Placeholder 2"/>
          <p:cNvSpPr>
            <a:spLocks noGrp="1"/>
          </p:cNvSpPr>
          <p:nvPr>
            <p:ph idx="1"/>
          </p:nvPr>
        </p:nvSpPr>
        <p:spPr/>
        <p:txBody>
          <a:bodyPr/>
          <a:lstStyle/>
          <a:p>
            <a:pPr lvl="0" indent="0">
              <a:buNone/>
            </a:pPr>
            <a:r>
              <a:rPr>
                <a:latin typeface="Courier"/>
              </a:rPr>
              <a:t>wash </a:t>
            </a:r>
            <a:r>
              <a:rPr>
                <a:solidFill>
                  <a:srgbClr val="007020"/>
                </a:solidFill>
                <a:latin typeface="Courier"/>
              </a:rPr>
              <a:t>&lt;-</a:t>
            </a:r>
            <a:r>
              <a:rPr>
                <a:latin typeface="Courier"/>
              </a:rPr>
              <a:t> wash </a:t>
            </a:r>
            <a:r>
              <a:rPr>
                <a:solidFill>
                  <a:srgbClr val="4070A0"/>
                </a:solidFill>
                <a:latin typeface="Courier"/>
              </a:rPr>
              <a:t>|&gt;</a:t>
            </a:r>
            <a:r>
              <a:rPr>
                <a:latin typeface="Courier"/>
              </a:rPr>
              <a:t> </a:t>
            </a:r>
            <a:r>
              <a:rPr>
                <a:solidFill>
                  <a:srgbClr val="06287E"/>
                </a:solidFill>
                <a:latin typeface="Courier"/>
              </a:rPr>
              <a:t>select</a:t>
            </a:r>
            <a:r>
              <a:rPr>
                <a:latin typeface="Courier"/>
              </a:rPr>
              <a:t>(</a:t>
            </a:r>
            <a:r>
              <a:rPr>
                <a:solidFill>
                  <a:srgbClr val="4070A0"/>
                </a:solidFill>
                <a:latin typeface="Courier"/>
              </a:rPr>
              <a:t>-</a:t>
            </a:r>
            <a:r>
              <a:rPr>
                <a:latin typeface="Courier"/>
              </a:rPr>
              <a:t>district, </a:t>
            </a:r>
            <a:r>
              <a:rPr>
                <a:solidFill>
                  <a:srgbClr val="4070A0"/>
                </a:solidFill>
                <a:latin typeface="Courier"/>
              </a:rPr>
              <a:t>-</a:t>
            </a:r>
            <a:r>
              <a:rPr>
                <a:latin typeface="Courier"/>
              </a:rPr>
              <a:t>district_key) </a:t>
            </a:r>
            <a:r>
              <a:rPr>
                <a:solidFill>
                  <a:srgbClr val="4070A0"/>
                </a:solidFill>
                <a:latin typeface="Courier"/>
              </a:rPr>
              <a:t>|&gt;</a:t>
            </a:r>
            <a:r>
              <a:rPr>
                <a:latin typeface="Courier"/>
              </a:rPr>
              <a:t> </a:t>
            </a:r>
            <a:r>
              <a:rPr>
                <a:solidFill>
                  <a:srgbClr val="06287E"/>
                </a:solidFill>
                <a:latin typeface="Courier"/>
              </a:rPr>
              <a:t>rename</a:t>
            </a:r>
            <a:r>
              <a:rPr>
                <a:latin typeface="Courier"/>
              </a:rPr>
              <a:t>(</a:t>
            </a:r>
            <a:r>
              <a:rPr>
                <a:solidFill>
                  <a:srgbClr val="7D9029"/>
                </a:solidFill>
                <a:latin typeface="Courier"/>
              </a:rPr>
              <a:t>admin1 =</a:t>
            </a:r>
            <a:r>
              <a:rPr>
                <a:latin typeface="Courier"/>
              </a:rPr>
              <a:t> admin1_pcode)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assertion that catches next round’s fifth spelling — In Python</a:t>
            </a:r>
          </a:p>
        </p:txBody>
      </p:sp>
      <p:sp>
        <p:nvSpPr>
          <p:cNvPr id="3" name="Content Placeholder 2"/>
          <p:cNvSpPr>
            <a:spLocks noGrp="1"/>
          </p:cNvSpPr>
          <p:nvPr>
            <p:ph idx="1"/>
          </p:nvPr>
        </p:nvSpPr>
        <p:spPr/>
        <p:txBody>
          <a:bodyPr/>
          <a:lstStyle/>
          <a:p>
            <a:pPr lvl="0" indent="0">
              <a:buNone/>
            </a:pPr>
            <a:r>
              <a:rPr>
                <a:latin typeface="Courier"/>
              </a:rPr>
              <a:t>EXPECTED_DISTRICTS </a:t>
            </a:r>
            <a:r>
              <a:rPr>
                <a:solidFill>
                  <a:srgbClr val="666666"/>
                </a:solidFill>
                <a:latin typeface="Courier"/>
              </a:rPr>
              <a:t>=</a:t>
            </a:r>
            <a:r>
              <a:rPr>
                <a:latin typeface="Courier"/>
              </a:rPr>
              <a:t> {</a:t>
            </a:r>
            <a:r>
              <a:rPr>
                <a:solidFill>
                  <a:srgbClr val="4070A0"/>
                </a:solidFill>
                <a:latin typeface="Courier"/>
              </a:rPr>
              <a:t>"HT05"</a:t>
            </a:r>
            <a:r>
              <a:rPr>
                <a:latin typeface="Courier"/>
              </a:rPr>
              <a:t>, </a:t>
            </a:r>
            <a:r>
              <a:rPr>
                <a:solidFill>
                  <a:srgbClr val="4070A0"/>
                </a:solidFill>
                <a:latin typeface="Courier"/>
              </a:rPr>
              <a:t>"HT07"</a:t>
            </a:r>
            <a:r>
              <a:rPr>
                <a:latin typeface="Courier"/>
              </a:rPr>
              <a:t>, </a:t>
            </a:r>
            <a:r>
              <a:rPr>
                <a:solidFill>
                  <a:srgbClr val="4070A0"/>
                </a:solidFill>
                <a:latin typeface="Courier"/>
              </a:rPr>
              <a:t>"HT09"</a:t>
            </a:r>
            <a:r>
              <a:rPr>
                <a:latin typeface="Courier"/>
              </a:rPr>
              <a:t>}</a:t>
            </a:r>
            <a:br/>
            <a:br/>
            <a:r>
              <a:rPr>
                <a:latin typeface="Courier"/>
              </a:rPr>
              <a:t>seen </a:t>
            </a:r>
            <a:r>
              <a:rPr>
                <a:solidFill>
                  <a:srgbClr val="666666"/>
                </a:solidFill>
                <a:latin typeface="Courier"/>
              </a:rPr>
              <a:t>=</a:t>
            </a:r>
            <a:r>
              <a:rPr>
                <a:latin typeface="Courier"/>
              </a:rPr>
              <a:t> </a:t>
            </a:r>
            <a:r>
              <a:rPr>
                <a:solidFill>
                  <a:srgbClr val="008000"/>
                </a:solidFill>
                <a:latin typeface="Courier"/>
              </a:rPr>
              <a:t>set</a:t>
            </a:r>
            <a:r>
              <a:rPr>
                <a:latin typeface="Courier"/>
              </a:rPr>
              <a:t>(wash[</a:t>
            </a:r>
            <a:r>
              <a:rPr>
                <a:solidFill>
                  <a:srgbClr val="4070A0"/>
                </a:solidFill>
                <a:latin typeface="Courier"/>
              </a:rPr>
              <a:t>"admin1"</a:t>
            </a:r>
            <a:r>
              <a:rPr>
                <a:latin typeface="Courier"/>
              </a:rPr>
              <a:t>].dropna())</a:t>
            </a:r>
            <a:br/>
            <a:r>
              <a:rPr b="1">
                <a:solidFill>
                  <a:srgbClr val="007020"/>
                </a:solidFill>
                <a:latin typeface="Courier"/>
              </a:rPr>
              <a:t>assert</a:t>
            </a:r>
            <a:r>
              <a:rPr>
                <a:latin typeface="Courier"/>
              </a:rPr>
              <a:t> seen </a:t>
            </a:r>
            <a:r>
              <a:rPr>
                <a:solidFill>
                  <a:srgbClr val="666666"/>
                </a:solidFill>
                <a:latin typeface="Courier"/>
              </a:rPr>
              <a:t>&lt;=</a:t>
            </a:r>
            <a:r>
              <a:rPr>
                <a:latin typeface="Courier"/>
              </a:rPr>
              <a:t> EXPECTED_DISTRICTS, </a:t>
            </a:r>
            <a:r>
              <a:rPr>
                <a:solidFill>
                  <a:srgbClr val="BB6688"/>
                </a:solidFill>
                <a:latin typeface="Courier"/>
              </a:rPr>
              <a:t>f"unexpected districts: </a:t>
            </a:r>
            <a:r>
              <a:rPr>
                <a:solidFill>
                  <a:srgbClr val="4070A0"/>
                </a:solidFill>
                <a:latin typeface="Courier"/>
              </a:rPr>
              <a:t>{</a:t>
            </a:r>
            <a:r>
              <a:rPr>
                <a:latin typeface="Courier"/>
              </a:rPr>
              <a:t>seen </a:t>
            </a:r>
            <a:r>
              <a:rPr>
                <a:solidFill>
                  <a:srgbClr val="666666"/>
                </a:solidFill>
                <a:latin typeface="Courier"/>
              </a:rPr>
              <a:t>-</a:t>
            </a:r>
            <a:r>
              <a:rPr>
                <a:latin typeface="Courier"/>
              </a:rPr>
              <a:t> EXPECTED_DISTRICTS</a:t>
            </a:r>
            <a:r>
              <a:rPr>
                <a:solidFill>
                  <a:srgbClr val="4070A0"/>
                </a:solidFill>
                <a:latin typeface="Courier"/>
              </a:rPr>
              <a:t>}</a:t>
            </a:r>
            <a:r>
              <a:rPr>
                <a:solidFill>
                  <a:srgbClr val="BB6688"/>
                </a:solidFill>
                <a:latin typeface="Courier"/>
              </a:rPr>
              <a:t>"</a:t>
            </a:r>
            <a:br/>
            <a:r>
              <a:rPr b="1">
                <a:solidFill>
                  <a:srgbClr val="007020"/>
                </a:solidFill>
                <a:latin typeface="Courier"/>
              </a:rPr>
              <a:t>assert</a:t>
            </a:r>
            <a:r>
              <a:rPr>
                <a:latin typeface="Courier"/>
              </a:rPr>
              <a:t> wash[</a:t>
            </a:r>
            <a:r>
              <a:rPr>
                <a:solidFill>
                  <a:srgbClr val="4070A0"/>
                </a:solidFill>
                <a:latin typeface="Courier"/>
              </a:rPr>
              <a:t>"admin1"</a:t>
            </a:r>
            <a:r>
              <a:rPr>
                <a:latin typeface="Courier"/>
              </a:rPr>
              <a:t>].isna().</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40A070"/>
                </a:solidFill>
                <a:latin typeface="Courier"/>
              </a:rPr>
              <a:t>0</a:t>
            </a:r>
            <a:r>
              <a:rPr>
                <a:latin typeface="Courier"/>
              </a:rPr>
              <a:t>, </a:t>
            </a:r>
            <a:r>
              <a:rPr>
                <a:solidFill>
                  <a:srgbClr val="4070A0"/>
                </a:solidFill>
                <a:latin typeface="Courier"/>
              </a:rPr>
              <a:t>"rows with no district after mapping"</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assertion that catches next round’s fifth spelling — In R</a:t>
            </a:r>
          </a:p>
        </p:txBody>
      </p:sp>
      <p:sp>
        <p:nvSpPr>
          <p:cNvPr id="3" name="Content Placeholder 2"/>
          <p:cNvSpPr>
            <a:spLocks noGrp="1"/>
          </p:cNvSpPr>
          <p:nvPr>
            <p:ph idx="1"/>
          </p:nvPr>
        </p:nvSpPr>
        <p:spPr/>
        <p:txBody>
          <a:bodyPr/>
          <a:lstStyle/>
          <a:p>
            <a:pPr lvl="0" indent="0">
              <a:buNone/>
            </a:pPr>
            <a:r>
              <a:rPr>
                <a:latin typeface="Courier"/>
              </a:rPr>
              <a:t>EXPECTED_DISTRICTS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4070A0"/>
                </a:solidFill>
                <a:latin typeface="Courier"/>
              </a:rPr>
              <a:t>"HT05"</a:t>
            </a:r>
            <a:r>
              <a:rPr>
                <a:latin typeface="Courier"/>
              </a:rPr>
              <a:t>, </a:t>
            </a:r>
            <a:r>
              <a:rPr>
                <a:solidFill>
                  <a:srgbClr val="4070A0"/>
                </a:solidFill>
                <a:latin typeface="Courier"/>
              </a:rPr>
              <a:t>"HT07"</a:t>
            </a:r>
            <a:r>
              <a:rPr>
                <a:latin typeface="Courier"/>
              </a:rPr>
              <a:t>, </a:t>
            </a:r>
            <a:r>
              <a:rPr>
                <a:solidFill>
                  <a:srgbClr val="4070A0"/>
                </a:solidFill>
                <a:latin typeface="Courier"/>
              </a:rPr>
              <a:t>"HT09"</a:t>
            </a:r>
            <a:r>
              <a:rPr>
                <a:latin typeface="Courier"/>
              </a:rPr>
              <a:t>)</a:t>
            </a:r>
            <a:br/>
            <a:br/>
            <a:r>
              <a:rPr>
                <a:solidFill>
                  <a:srgbClr val="06287E"/>
                </a:solidFill>
                <a:latin typeface="Courier"/>
              </a:rPr>
              <a:t>stopifnot</a:t>
            </a:r>
            <a:r>
              <a:rPr>
                <a:latin typeface="Courier"/>
              </a:rPr>
              <a:t>(</a:t>
            </a:r>
            <a:br/>
            <a:r>
              <a:rPr>
                <a:latin typeface="Courier"/>
              </a:rPr>
              <a:t>  </a:t>
            </a:r>
            <a:r>
              <a:rPr>
                <a:solidFill>
                  <a:srgbClr val="06287E"/>
                </a:solidFill>
                <a:latin typeface="Courier"/>
              </a:rPr>
              <a:t>all</a:t>
            </a:r>
            <a:r>
              <a:rPr>
                <a:latin typeface="Courier"/>
              </a:rPr>
              <a:t>(wash</a:t>
            </a:r>
            <a:r>
              <a:rPr>
                <a:solidFill>
                  <a:srgbClr val="4070A0"/>
                </a:solidFill>
                <a:latin typeface="Courier"/>
              </a:rPr>
              <a:t>$</a:t>
            </a:r>
            <a:r>
              <a:rPr>
                <a:latin typeface="Courier"/>
              </a:rPr>
              <a:t>admin1 </a:t>
            </a:r>
            <a:r>
              <a:rPr>
                <a:solidFill>
                  <a:srgbClr val="4070A0"/>
                </a:solidFill>
                <a:latin typeface="Courier"/>
              </a:rPr>
              <a:t>%in%</a:t>
            </a:r>
            <a:r>
              <a:rPr>
                <a:latin typeface="Courier"/>
              </a:rPr>
              <a:t> EXPECTED_DISTRICTS),</a:t>
            </a:r>
            <a:br/>
            <a:r>
              <a:rPr>
                <a:latin typeface="Courier"/>
              </a:rPr>
              <a:t>  </a:t>
            </a:r>
            <a:r>
              <a:rPr>
                <a:solidFill>
                  <a:srgbClr val="4070A0"/>
                </a:solidFill>
                <a:latin typeface="Courier"/>
              </a:rPr>
              <a:t>!</a:t>
            </a:r>
            <a:r>
              <a:rPr>
                <a:solidFill>
                  <a:srgbClr val="06287E"/>
                </a:solidFill>
                <a:latin typeface="Courier"/>
              </a:rPr>
              <a:t>any</a:t>
            </a:r>
            <a:r>
              <a:rPr>
                <a:latin typeface="Courier"/>
              </a:rPr>
              <a:t>(</a:t>
            </a:r>
            <a:r>
              <a:rPr>
                <a:solidFill>
                  <a:srgbClr val="06287E"/>
                </a:solidFill>
                <a:latin typeface="Courier"/>
              </a:rPr>
              <a:t>is.na</a:t>
            </a:r>
            <a:r>
              <a:rPr>
                <a:latin typeface="Courier"/>
              </a:rPr>
              <a:t>(wash</a:t>
            </a:r>
            <a:r>
              <a:rPr>
                <a:solidFill>
                  <a:srgbClr val="4070A0"/>
                </a:solidFill>
                <a:latin typeface="Courier"/>
              </a:rPr>
              <a:t>$</a:t>
            </a:r>
            <a:r>
              <a:rPr>
                <a:latin typeface="Courier"/>
              </a:rPr>
              <a:t>admin1))</a:t>
            </a:r>
            <a:br/>
            <a:r>
              <a:rPr>
                <a:latin typeface="Courier"/>
              </a:rPr>
              <a: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now have rules for values and a mapping for names, and both were applied by hand this quarter.</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https://data-analysis.cassion.dev/courses/data-cleaning-and-validation/cleaning-06-harmonising-names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Six districts, three districts</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6 of 8</vt:lpwstr>
  </property>
  <property fmtid="{D5CDD505-2E9C-101B-9397-08002B2CF9AE}" pid="3" name="subtitle">
    <vt:lpwstr>Free-text place names against an administrative list — normalise, match exactly, review what is left, and store the result as a mapping file rather than a chain of replacements. Plus the assertion that stops next round’s fifth spelling.</vt:lpwstr>
  </property>
</Properties>
</file>