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Turn the checks into a suite that executes on every read — a schema contract, three severities, a report artefact, and the decision about which failures are allowed to stop the pipeline.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lessons of checks, and every one of them was run by a person who decided to run it. Next quarter, one of three things happens: you run them again and it takes an afternoon, someone else runs some of them, or the export goes straight into the dashboard because the deadline was Tuesday. The third is the normal outcome. The only checks that survive are the ones that run whether or not anyone remembers them, and this lesson is how to get there.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Start by writing down what a valid export looks like, separately from the code that reads it. That statement is the contract, and everything else follows from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fields there are easy to skip and are the ones that catch the surprises. </a:t>
            </a:r>
            <a:r>
              <a:rPr>
                <a:latin typeface="Courier"/>
              </a:rPr>
              <a:t>expected_rows</a:t>
            </a:r>
            <a:r>
              <a:rPr/>
              <a:t> is a range, not a number. An export with 400 rows where you expect four thousand is a truncated download or a filter someone left on, and it will otherwise be discovered when the caseload looks encouraging. </a:t>
            </a:r>
            <a:r>
              <a:rPr>
                <a:latin typeface="Courier"/>
              </a:rPr>
              <a:t>max_missing</a:t>
            </a:r>
            <a:r>
              <a:rPr/>
              <a:t> turns lesson 2’s finding into a limit. Ten percent missing age is tolerable and documented; thirty percent means a form is broken, and the difference between those two is not something you want to notice by eye.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design decision that determines whether the suite gets used or switched off.</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missing column is an error: every calculation after it is wrong. Seven implausible MUAC values are a warning: 4,211 rows are still analysable, and stopping the pipeline over 0.17% of them means the pipeline stops every month and somebody removes it. Errors are about the file. Warnings are about rows. If you find yourself wanting to make a row-level check an error, what you actually want is a threshold on how many rows may fail — which is what </a:t>
            </a:r>
            <a:r>
              <a:rPr>
                <a:latin typeface="Courier"/>
              </a:rPr>
              <a:t>max_missing</a:t>
            </a:r>
            <a:r>
              <a:rPr/>
              <a:t> is.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the early return after a missing column. Once the shape is wrong, every subsequent finding is noise, and a validator that prints ninety findings when the real problem is one renamed column has failed at its job even though it worked.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now no way to read this file without validating it. That is the whole mechanism. A validation function nobody calls is documentation; a validation function inside the loader is a guarantee. If you use a library — </a:t>
            </a:r>
            <a:r>
              <a:rPr>
                <a:latin typeface="Courier"/>
              </a:rPr>
              <a:t>pandera</a:t>
            </a:r>
            <a:r>
              <a:rPr/>
              <a:t> in Python, </a:t>
            </a:r>
            <a:r>
              <a:rPr>
                <a:latin typeface="Courier"/>
              </a:rPr>
              <a:t>pointblank</a:t>
            </a:r>
            <a:r>
              <a:rPr/>
              <a:t> or </a:t>
            </a:r>
            <a:r>
              <a:rPr>
                <a:latin typeface="Courier"/>
              </a:rPr>
              <a:t>validate</a:t>
            </a:r>
            <a:r>
              <a:rPr/>
              <a:t> in R — they do the same thing with less code and better reporting. Use one if you can. The reason this lesson writes it out by hand is that the shape matters more than the tool, and the shape is: contract, severities, findings, loader.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Saved alongside the arrival profile from lesson 1, these give you something worth more than either alone: a series. Quarter on quarter, the same checks against the same file, and the movement in the counts is a data quality trend you can report without collecting anything new.</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warning count that falls after a training visit is evidence the training worked. That is a much better use of this work than a clean table.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pipeline that stops has a real cost: someone is waiting for the number, and now they are waiting for you. It is worth being honest that this is a trade rather than a free win. The trade is favourable for one reason. A wrong number that shipped is more expensive than a report that is late, because the wrong number gets quoted, put in a proposal, and compared against next quarter — and the correction, if it ever happens, has to chase it through every document it reached. So the rule is: stop on anything that makes the output wrong, flag anything that makes some rows wrong, and make the failure message good enough that whoever hits it at 7 a.m. can act on it without you. Both of those tell the reader what to do next. </a:t>
            </a:r>
            <a:r>
              <a:rPr>
                <a:latin typeface="Courier"/>
              </a:rPr>
              <a:t>AssertionError</a:t>
            </a:r>
            <a:r>
              <a:rPr/>
              <a:t> on line 41 does not.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suite now finds everything and changes nothing — by design, because every change so far has been a flag. The last lesson is what happens to those flags: the decisions, who made them, what each one did to the number, and the log that travels with the report so nobody has to ask.</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7-validation-that-ru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Validation that runs without you</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Turn the checks into a suite that executes on every read — a schema contract, three severities, a report artefact, and the decision about which failures are allowed to stop the pipeline.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checks you ran are not the checks you have</a:t>
            </a:r>
          </a:p>
          <a:p>
            <a:pPr lvl="0"/>
            <a:r>
              <a:rPr/>
              <a:t>A contract, not a script</a:t>
            </a:r>
          </a:p>
          <a:p>
            <a:pPr lvl="0"/>
            <a:r>
              <a:rPr/>
              <a:t>Three severities, and only one of them stops the run</a:t>
            </a:r>
          </a:p>
          <a:p>
            <a:pPr lvl="0"/>
            <a:r>
              <a:rPr/>
              <a:t>The validator</a:t>
            </a:r>
          </a:p>
          <a:p>
            <a:pPr lvl="0"/>
            <a:r>
              <a:rPr/>
              <a:t>Wire it into the read, not into a notebook cell</a:t>
            </a:r>
          </a:p>
          <a:p>
            <a:pPr lvl="0"/>
            <a:r>
              <a:rPr/>
              <a:t>The findings are an artefact, like the profile</a:t>
            </a:r>
          </a:p>
          <a:p>
            <a:pPr lvl="0"/>
            <a:r>
              <a:rPr/>
              <a:t>What “fail loudly” costs, and why it is still right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checks you ran are not the checks you have</a:t>
            </a:r>
          </a:p>
        </p:txBody>
      </p:sp>
      <p:sp>
        <p:nvSpPr>
          <p:cNvPr id="3" name="Content Placeholder 2"/>
          <p:cNvSpPr>
            <a:spLocks noGrp="1"/>
          </p:cNvSpPr>
          <p:nvPr>
            <p:ph idx="1"/>
          </p:nvPr>
        </p:nvSpPr>
        <p:spPr/>
        <p:txBody>
          <a:bodyPr/>
          <a:lstStyle/>
          <a:p>
            <a:pPr lvl="0"/>
            <a:r>
              <a:rPr/>
              <a:t>Six lessons of checks, and every one of them was run by a person who decided to run it.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contract, not a script — In Python (cont.)</a:t>
            </a:r>
          </a:p>
        </p:txBody>
      </p:sp>
      <p:sp>
        <p:nvSpPr>
          <p:cNvPr id="3" name="Content Placeholder 2"/>
          <p:cNvSpPr>
            <a:spLocks noGrp="1"/>
          </p:cNvSpPr>
          <p:nvPr>
            <p:ph idx="1"/>
          </p:nvPr>
        </p:nvSpPr>
        <p:spPr/>
        <p:txBody>
          <a:bodyPr/>
          <a:lstStyle/>
          <a:p>
            <a:pPr lvl="0" indent="0">
              <a:buNone/>
            </a:pPr>
            <a:r>
              <a:rPr>
                <a:latin typeface="Courier"/>
              </a:rPr>
              <a:t>CONTRACT </a:t>
            </a:r>
            <a:r>
              <a:rPr>
                <a:solidFill>
                  <a:srgbClr val="666666"/>
                </a:solidFill>
                <a:latin typeface="Courier"/>
              </a:rPr>
              <a:t>=</a:t>
            </a:r>
            <a:r>
              <a:rPr>
                <a:latin typeface="Courier"/>
              </a:rPr>
              <a:t> {</a:t>
            </a:r>
            <a:br/>
            <a:r>
              <a:rPr>
                <a:latin typeface="Courier"/>
              </a:rPr>
              <a:t>    </a:t>
            </a:r>
            <a:r>
              <a:rPr>
                <a:solidFill>
                  <a:srgbClr val="4070A0"/>
                </a:solidFill>
                <a:latin typeface="Courier"/>
              </a:rPr>
              <a:t>"name"</a:t>
            </a:r>
            <a:r>
              <a:rPr>
                <a:latin typeface="Courier"/>
              </a:rPr>
              <a:t>: </a:t>
            </a:r>
            <a:r>
              <a:rPr>
                <a:solidFill>
                  <a:srgbClr val="4070A0"/>
                </a:solidFill>
                <a:latin typeface="Courier"/>
              </a:rPr>
              <a:t>"muac-screening"</a:t>
            </a:r>
            <a:r>
              <a:rPr>
                <a:latin typeface="Courier"/>
              </a:rPr>
              <a:t>,</a:t>
            </a:r>
            <a:br/>
            <a:r>
              <a:rPr>
                <a:latin typeface="Courier"/>
              </a:rPr>
              <a:t>    </a:t>
            </a:r>
            <a:r>
              <a:rPr>
                <a:solidFill>
                  <a:srgbClr val="4070A0"/>
                </a:solidFill>
                <a:latin typeface="Courier"/>
              </a:rPr>
              <a:t>"key"</a:t>
            </a:r>
            <a:r>
              <a:rPr>
                <a:latin typeface="Courier"/>
              </a:rPr>
              <a:t>: [</a:t>
            </a:r>
            <a:r>
              <a:rPr>
                <a:solidFill>
                  <a:srgbClr val="4070A0"/>
                </a:solidFill>
                <a:latin typeface="Courier"/>
              </a:rPr>
              <a:t>"child_id"</a:t>
            </a:r>
            <a:r>
              <a:rPr>
                <a:latin typeface="Courier"/>
              </a:rPr>
              <a:t>],</a:t>
            </a:r>
            <a:br/>
            <a:r>
              <a:rPr>
                <a:latin typeface="Courier"/>
              </a:rPr>
              <a:t>    </a:t>
            </a:r>
            <a:r>
              <a:rPr>
                <a:solidFill>
                  <a:srgbClr val="4070A0"/>
                </a:solidFill>
                <a:latin typeface="Courier"/>
              </a:rPr>
              <a:t>"columns"</a:t>
            </a:r>
            <a:r>
              <a:rPr>
                <a:latin typeface="Courier"/>
              </a:rPr>
              <a:t>: {</a:t>
            </a:r>
            <a:br/>
            <a:r>
              <a:rPr>
                <a:latin typeface="Courier"/>
              </a:rPr>
              <a:t>        </a:t>
            </a:r>
            <a:r>
              <a:rPr>
                <a:solidFill>
                  <a:srgbClr val="4070A0"/>
                </a:solidFill>
                <a:latin typeface="Courier"/>
              </a:rPr>
              <a:t>"child_id"</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"commune"</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COMMUNES},</a:t>
            </a:r>
            <a:br/>
            <a:r>
              <a:rPr>
                <a:latin typeface="Courier"/>
              </a:rPr>
              <a:t>        </a:t>
            </a:r>
            <a:r>
              <a:rPr>
                <a:solidFill>
                  <a:srgbClr val="4070A0"/>
                </a:solidFill>
                <a:latin typeface="Courier"/>
              </a:rPr>
              <a:t>"screening_date"</a:t>
            </a:r>
            <a:r>
              <a:rPr>
                <a:latin typeface="Courier"/>
              </a:rPr>
              <a:t>: {</a:t>
            </a:r>
            <a:r>
              <a:rPr>
                <a:solidFill>
                  <a:srgbClr val="4070A0"/>
                </a:solidFill>
                <a:latin typeface="Courier"/>
              </a:rPr>
              <a:t>"type"</a:t>
            </a:r>
            <a:r>
              <a:rPr>
                <a:latin typeface="Courier"/>
              </a:rPr>
              <a:t>: </a:t>
            </a:r>
            <a:r>
              <a:rPr>
                <a:solidFill>
                  <a:srgbClr val="4070A0"/>
                </a:solidFill>
                <a:latin typeface="Courier"/>
              </a:rPr>
              <a:t>"date"</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"min"</a:t>
            </a:r>
            <a:r>
              <a:rPr>
                <a:latin typeface="Courier"/>
              </a:rPr>
              <a:t>: </a:t>
            </a:r>
            <a:r>
              <a:rPr>
                <a:solidFill>
                  <a:srgbClr val="4070A0"/>
                </a:solidFill>
                <a:latin typeface="Courier"/>
              </a:rPr>
              <a:t>"2024-01-01"</a:t>
            </a:r>
            <a:r>
              <a:rPr>
                <a:latin typeface="Courier"/>
              </a:rPr>
              <a:t>, </a:t>
            </a:r>
            <a:r>
              <a:rPr>
                <a:solidFill>
                  <a:srgbClr val="4070A0"/>
                </a:solidFill>
                <a:latin typeface="Courier"/>
              </a:rPr>
              <a:t>"max"</a:t>
            </a:r>
            <a:r>
              <a:rPr>
                <a:latin typeface="Courier"/>
              </a:rPr>
              <a:t>: </a:t>
            </a:r>
            <a:r>
              <a:rPr>
                <a:solidFill>
                  <a:srgbClr val="4070A0"/>
                </a:solidFill>
                <a:latin typeface="Courier"/>
              </a:rPr>
              <a:t>"2024-12-31"</a:t>
            </a:r>
            <a:r>
              <a:rPr>
                <a:latin typeface="Courier"/>
              </a:rPr>
              <a:t>},</a:t>
            </a:r>
            <a:br/>
            <a:r>
              <a:rPr>
                <a:latin typeface="Courier"/>
              </a:rPr>
              <a:t>        </a:t>
            </a:r>
            <a:r>
              <a:rPr>
                <a:solidFill>
                  <a:srgbClr val="4070A0"/>
                </a:solidFill>
                <a:latin typeface="Courier"/>
              </a:rPr>
              <a:t>"age_months"</a:t>
            </a:r>
            <a:r>
              <a:rPr>
                <a:latin typeface="Courier"/>
              </a:rPr>
              <a:t>:     {</a:t>
            </a:r>
            <a:r>
              <a:rPr>
                <a:solidFill>
                  <a:srgbClr val="4070A0"/>
                </a:solidFill>
                <a:latin typeface="Courier"/>
              </a:rPr>
              <a:t>"type"</a:t>
            </a:r>
            <a:r>
              <a:rPr>
                <a:latin typeface="Courier"/>
              </a:rPr>
              <a:t>: </a:t>
            </a:r>
            <a:r>
              <a:rPr>
                <a:solidFill>
                  <a:srgbClr val="4070A0"/>
                </a:solidFill>
                <a:latin typeface="Courier"/>
              </a:rPr>
              <a:t>"integer"</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 </a:t>
            </a:r>
            <a:r>
              <a:rPr>
                <a:solidFill>
                  <a:srgbClr val="4070A0"/>
                </a:solidFill>
                <a:latin typeface="Courier"/>
              </a:rPr>
              <a:t>"min"</a:t>
            </a:r>
            <a:r>
              <a:rPr>
                <a:latin typeface="Courier"/>
              </a:rPr>
              <a:t>: </a:t>
            </a:r>
            <a:r>
              <a:rPr>
                <a:solidFill>
                  <a:srgbClr val="40A070"/>
                </a:solidFill>
                <a:latin typeface="Courier"/>
              </a:rPr>
              <a:t>6</a:t>
            </a:r>
            <a:r>
              <a:rPr>
                <a:latin typeface="Courier"/>
              </a:rPr>
              <a:t>, </a:t>
            </a:r>
            <a:r>
              <a:rPr>
                <a:solidFill>
                  <a:srgbClr val="4070A0"/>
                </a:solidFill>
                <a:latin typeface="Courier"/>
              </a:rPr>
              <a:t>"max"</a:t>
            </a:r>
            <a:r>
              <a:rPr>
                <a:latin typeface="Courier"/>
              </a:rPr>
              <a:t>: </a:t>
            </a:r>
            <a:r>
              <a:rPr>
                <a:solidFill>
                  <a:srgbClr val="40A070"/>
                </a:solidFill>
                <a:latin typeface="Courier"/>
              </a:rPr>
              <a:t>59</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a:t>
            </a:r>
            <a:r>
              <a:rPr>
                <a:solidFill>
                  <a:srgbClr val="4070A0"/>
                </a:solidFill>
                <a:latin typeface="Courier"/>
              </a:rPr>
              <a:t>"f"</a:t>
            </a:r>
            <a:r>
              <a:rPr>
                <a:latin typeface="Courier"/>
              </a:rPr>
              <a:t>, </a:t>
            </a:r>
            <a:r>
              <a:rPr>
                <a:solidFill>
                  <a:srgbClr val="4070A0"/>
                </a:solidFill>
                <a:latin typeface="Courier"/>
              </a:rPr>
              <a:t>"m"</a:t>
            </a:r>
            <a:r>
              <a:rPr>
                <a:latin typeface="Courier"/>
              </a:rPr>
              <a:t>]},</a:t>
            </a:r>
            <a:br/>
            <a:r>
              <a:rPr>
                <a:latin typeface="Courier"/>
              </a:rPr>
              <a:t>        </a:t>
            </a:r>
            <a:r>
              <a:rPr>
                <a:solidFill>
                  <a:srgbClr val="4070A0"/>
                </a:solidFill>
                <a:latin typeface="Courier"/>
              </a:rPr>
              <a:t>"muac_mm"</a:t>
            </a:r>
            <a:r>
              <a:rPr>
                <a:latin typeface="Courier"/>
              </a:rPr>
              <a:t>:        {</a:t>
            </a:r>
            <a:r>
              <a:rPr>
                <a:solidFill>
                  <a:srgbClr val="4070A0"/>
                </a:solidFill>
                <a:latin typeface="Courier"/>
              </a:rPr>
              <a:t>"type"</a:t>
            </a:r>
            <a:r>
              <a:rPr>
                <a:latin typeface="Courier"/>
              </a:rPr>
              <a:t>: </a:t>
            </a:r>
            <a:r>
              <a:rPr>
                <a:solidFill>
                  <a:srgbClr val="4070A0"/>
                </a:solidFill>
                <a:latin typeface="Courier"/>
              </a:rPr>
              <a:t>"integer"</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 </a:t>
            </a:r>
            <a:r>
              <a:rPr>
                <a:solidFill>
                  <a:srgbClr val="4070A0"/>
                </a:solidFill>
                <a:latin typeface="Courier"/>
              </a:rPr>
              <a:t>"min"</a:t>
            </a:r>
            <a:r>
              <a:rPr>
                <a:latin typeface="Courier"/>
              </a:rPr>
              <a:t>: </a:t>
            </a:r>
            <a:r>
              <a:rPr>
                <a:solidFill>
                  <a:srgbClr val="40A070"/>
                </a:solidFill>
                <a:latin typeface="Courier"/>
              </a:rPr>
              <a:t>80</a:t>
            </a:r>
            <a:r>
              <a:rPr>
                <a:latin typeface="Courier"/>
              </a:rPr>
              <a:t>, </a:t>
            </a:r>
            <a:r>
              <a:rPr>
                <a:solidFill>
                  <a:srgbClr val="4070A0"/>
                </a:solidFill>
                <a:latin typeface="Courier"/>
              </a:rPr>
              <a:t>"max"</a:t>
            </a:r>
            <a:r>
              <a:rPr>
                <a:latin typeface="Courier"/>
              </a:rPr>
              <a:t>: </a:t>
            </a:r>
            <a:r>
              <a:rPr>
                <a:solidFill>
                  <a:srgbClr val="40A070"/>
                </a:solidFill>
                <a:latin typeface="Courier"/>
              </a:rPr>
              <a:t>220</a:t>
            </a:r>
            <a:r>
              <a:rPr>
                <a:latin typeface="Courier"/>
              </a:rPr>
              <a:t>,</a:t>
            </a:r>
            <a:br/>
            <a:r>
              <a:rPr>
                <a:latin typeface="Courier"/>
              </a:rPr>
              <a:t>                           </a:t>
            </a:r>
            <a:r>
              <a:rPr>
                <a:solidFill>
                  <a:srgbClr val="4070A0"/>
                </a:solidFill>
                <a:latin typeface="Courier"/>
              </a:rPr>
              <a:t>"sentinels"</a:t>
            </a:r>
            <a:r>
              <a:rPr>
                <a:latin typeface="Courier"/>
              </a:rPr>
              <a:t>: [</a:t>
            </a:r>
            <a:r>
              <a:rPr>
                <a:solidFill>
                  <a:srgbClr val="666666"/>
                </a:solidFill>
                <a:latin typeface="Courier"/>
              </a:rPr>
              <a:t>-</a:t>
            </a:r>
            <a:r>
              <a:rPr>
                <a:solidFill>
                  <a:srgbClr val="40A070"/>
                </a:solidFill>
                <a:latin typeface="Courier"/>
              </a:rPr>
              <a:t>99</a:t>
            </a:r>
            <a:r>
              <a:rPr>
                <a:latin typeface="Courier"/>
              </a:rPr>
              <a:t>]},</a:t>
            </a:r>
            <a:br/>
            <a:r>
              <a:rPr>
                <a:latin typeface="Courier"/>
              </a:rPr>
              <a:t>        </a:t>
            </a:r>
            <a:r>
              <a:rPr>
                <a:solidFill>
                  <a:srgbClr val="4070A0"/>
                </a:solidFill>
                <a:latin typeface="Courier"/>
              </a:rPr>
              <a:t>"oedema"</a:t>
            </a:r>
            <a:r>
              <a:rPr>
                <a:latin typeface="Courier"/>
              </a:rPr>
              <a:t>:         {</a:t>
            </a:r>
            <a:r>
              <a:rPr>
                <a:solidFill>
                  <a:srgbClr val="4070A0"/>
                </a:solidFill>
                <a:latin typeface="Courier"/>
              </a:rPr>
              <a:t>"type"</a:t>
            </a:r>
            <a:r>
              <a:rPr>
                <a:latin typeface="Courier"/>
              </a:rPr>
              <a:t>: </a:t>
            </a:r>
            <a:r>
              <a:rPr>
                <a:solidFill>
                  <a:srgbClr val="4070A0"/>
                </a:solidFill>
                <a:latin typeface="Courier"/>
              </a:rPr>
              <a:t>"boolean"</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"outcome"</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OUTCOMES},</a:t>
            </a:r>
            <a:br/>
            <a:r>
              <a:rPr>
                <a:latin typeface="Courier"/>
              </a:rPr>
              <a:t>    },</a:t>
            </a:r>
            <a:br/>
            <a:r>
              <a:rPr>
                <a:latin typeface="Courier"/>
              </a:rPr>
              <a:t>    </a:t>
            </a:r>
            <a:r>
              <a:rPr>
                <a:solidFill>
                  <a:srgbClr val="4070A0"/>
                </a:solidFill>
                <a:latin typeface="Courier"/>
              </a:rPr>
              <a:t>"expected_rows"</a:t>
            </a:r>
            <a:r>
              <a:rPr>
                <a:latin typeface="Courier"/>
              </a:rPr>
              <a:t>: (</a:t>
            </a:r>
            <a:r>
              <a:rPr>
                <a:solidFill>
                  <a:srgbClr val="40A070"/>
                </a:solidFill>
                <a:latin typeface="Courier"/>
              </a:rPr>
              <a:t>3500</a:t>
            </a:r>
            <a:r>
              <a:rPr>
                <a:latin typeface="Courier"/>
              </a:rPr>
              <a:t>, </a:t>
            </a:r>
            <a:r>
              <a:rPr>
                <a:solidFill>
                  <a:srgbClr val="40A070"/>
                </a:solidFill>
                <a:latin typeface="Courier"/>
              </a:rPr>
              <a:t>5000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contract, not a script — In Python (cont.)</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"max_missing"</a:t>
            </a:r>
            <a:r>
              <a:rPr>
                <a:latin typeface="Courier"/>
              </a:rPr>
              <a:t>: {</a:t>
            </a:r>
            <a:r>
              <a:rPr>
                <a:solidFill>
                  <a:srgbClr val="4070A0"/>
                </a:solidFill>
                <a:latin typeface="Courier"/>
              </a:rPr>
              <a:t>"age_months"</a:t>
            </a:r>
            <a:r>
              <a:rPr>
                <a:latin typeface="Courier"/>
              </a:rPr>
              <a:t>: </a:t>
            </a:r>
            <a:r>
              <a:rPr>
                <a:solidFill>
                  <a:srgbClr val="40A070"/>
                </a:solidFill>
                <a:latin typeface="Courier"/>
              </a:rPr>
              <a:t>0.10</a:t>
            </a:r>
            <a:r>
              <a:rPr>
                <a:latin typeface="Courier"/>
              </a:rPr>
              <a:t>, </a:t>
            </a:r>
            <a:r>
              <a:rPr>
                <a:solidFill>
                  <a:srgbClr val="4070A0"/>
                </a:solidFill>
                <a:latin typeface="Courier"/>
              </a:rPr>
              <a:t>"muac_mm"</a:t>
            </a:r>
            <a:r>
              <a:rPr>
                <a:latin typeface="Courier"/>
              </a:rPr>
              <a:t>: </a:t>
            </a:r>
            <a:r>
              <a:rPr>
                <a:solidFill>
                  <a:srgbClr val="40A070"/>
                </a:solidFill>
                <a:latin typeface="Courier"/>
              </a:rPr>
              <a:t>0.05</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contract, not a script — In R (cont.)</a:t>
            </a:r>
          </a:p>
        </p:txBody>
      </p:sp>
      <p:sp>
        <p:nvSpPr>
          <p:cNvPr id="3" name="Content Placeholder 2"/>
          <p:cNvSpPr>
            <a:spLocks noGrp="1"/>
          </p:cNvSpPr>
          <p:nvPr>
            <p:ph idx="1"/>
          </p:nvPr>
        </p:nvSpPr>
        <p:spPr/>
        <p:txBody>
          <a:bodyPr/>
          <a:lstStyle/>
          <a:p>
            <a:pPr lvl="0" indent="0">
              <a:buNone/>
            </a:pPr>
            <a:r>
              <a:rPr>
                <a:latin typeface="Courier"/>
              </a:rPr>
              <a:t>CONTRACT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name =</a:t>
            </a:r>
            <a:r>
              <a:rPr>
                <a:latin typeface="Courier"/>
              </a:rPr>
              <a:t> </a:t>
            </a:r>
            <a:r>
              <a:rPr>
                <a:solidFill>
                  <a:srgbClr val="4070A0"/>
                </a:solidFill>
                <a:latin typeface="Courier"/>
              </a:rPr>
              <a:t>"muac-screening"</a:t>
            </a:r>
            <a:r>
              <a:rPr>
                <a:latin typeface="Courier"/>
              </a:rPr>
              <a:t>,</a:t>
            </a:r>
            <a:br/>
            <a:r>
              <a:rPr>
                <a:latin typeface="Courier"/>
              </a:rPr>
              <a:t>  </a:t>
            </a:r>
            <a:r>
              <a:rPr>
                <a:solidFill>
                  <a:srgbClr val="7D9029"/>
                </a:solidFill>
                <a:latin typeface="Courier"/>
              </a:rPr>
              <a:t>key  =</a:t>
            </a:r>
            <a:r>
              <a:rPr>
                <a:latin typeface="Courier"/>
              </a:rPr>
              <a:t> </a:t>
            </a:r>
            <a:r>
              <a:rPr>
                <a:solidFill>
                  <a:srgbClr val="4070A0"/>
                </a:solidFill>
                <a:latin typeface="Courier"/>
              </a:rPr>
              <a:t>"child_id"</a:t>
            </a:r>
            <a:r>
              <a:rPr>
                <a:latin typeface="Courier"/>
              </a:rPr>
              <a:t>,</a:t>
            </a:r>
            <a:br/>
            <a:r>
              <a:rPr>
                <a:latin typeface="Courier"/>
              </a:rPr>
              <a:t>  </a:t>
            </a:r>
            <a:r>
              <a:rPr>
                <a:solidFill>
                  <a:srgbClr val="7D9029"/>
                </a:solidFill>
                <a:latin typeface="Courier"/>
              </a:rPr>
              <a:t>columns =</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commune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COMMUNES),</a:t>
            </a:r>
            <a:br/>
            <a:r>
              <a:rPr>
                <a:latin typeface="Courier"/>
              </a:rPr>
              <a:t>    </a:t>
            </a:r>
            <a:r>
              <a:rPr>
                <a:solidFill>
                  <a:srgbClr val="7D9029"/>
                </a:solidFill>
                <a:latin typeface="Courier"/>
              </a:rPr>
              <a:t>screening_date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"Date"</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min =</a:t>
            </a:r>
            <a:r>
              <a:rPr>
                <a:latin typeface="Courier"/>
              </a:rPr>
              <a:t> </a:t>
            </a:r>
            <a:r>
              <a:rPr>
                <a:solidFill>
                  <a:srgbClr val="06287E"/>
                </a:solidFill>
                <a:latin typeface="Courier"/>
              </a:rPr>
              <a:t>as.Date</a:t>
            </a:r>
            <a:r>
              <a:rPr>
                <a:latin typeface="Courier"/>
              </a:rPr>
              <a:t>(</a:t>
            </a:r>
            <a:r>
              <a:rPr>
                <a:solidFill>
                  <a:srgbClr val="4070A0"/>
                </a:solidFill>
                <a:latin typeface="Courier"/>
              </a:rPr>
              <a:t>"2024-01-01"</a:t>
            </a:r>
            <a:r>
              <a:rPr>
                <a:latin typeface="Courier"/>
              </a:rPr>
              <a:t>), </a:t>
            </a:r>
            <a:r>
              <a:rPr>
                <a:solidFill>
                  <a:srgbClr val="7D9029"/>
                </a:solidFill>
                <a:latin typeface="Courier"/>
              </a:rPr>
              <a:t>max =</a:t>
            </a:r>
            <a:r>
              <a:rPr>
                <a:latin typeface="Courier"/>
              </a:rPr>
              <a:t> </a:t>
            </a:r>
            <a:r>
              <a:rPr>
                <a:solidFill>
                  <a:srgbClr val="06287E"/>
                </a:solidFill>
                <a:latin typeface="Courier"/>
              </a:rPr>
              <a:t>as.Date</a:t>
            </a:r>
            <a:r>
              <a:rPr>
                <a:latin typeface="Courier"/>
              </a:rPr>
              <a:t>(</a:t>
            </a:r>
            <a:r>
              <a:rPr>
                <a:solidFill>
                  <a:srgbClr val="4070A0"/>
                </a:solidFill>
                <a:latin typeface="Courier"/>
              </a:rPr>
              <a:t>"2024-12-31"</a:t>
            </a:r>
            <a:r>
              <a:rPr>
                <a:latin typeface="Courier"/>
              </a:rPr>
              <a:t>)),</a:t>
            </a:r>
            <a:br/>
            <a:r>
              <a:rPr>
                <a:latin typeface="Courier"/>
              </a:rPr>
              <a:t>    </a:t>
            </a:r>
            <a:r>
              <a:rPr>
                <a:solidFill>
                  <a:srgbClr val="7D9029"/>
                </a:solidFill>
                <a:latin typeface="Courier"/>
              </a:rPr>
              <a:t>age_months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 </a:t>
            </a:r>
            <a:r>
              <a:rPr>
                <a:solidFill>
                  <a:srgbClr val="7D9029"/>
                </a:solidFill>
                <a:latin typeface="Courier"/>
              </a:rPr>
              <a:t>min =</a:t>
            </a:r>
            <a:r>
              <a:rPr>
                <a:latin typeface="Courier"/>
              </a:rPr>
              <a:t> </a:t>
            </a:r>
            <a:r>
              <a:rPr>
                <a:solidFill>
                  <a:srgbClr val="40A070"/>
                </a:solidFill>
                <a:latin typeface="Courier"/>
              </a:rPr>
              <a:t>6</a:t>
            </a:r>
            <a:r>
              <a:rPr>
                <a:latin typeface="Courier"/>
              </a:rPr>
              <a:t>, </a:t>
            </a:r>
            <a:r>
              <a:rPr>
                <a:solidFill>
                  <a:srgbClr val="7D9029"/>
                </a:solidFill>
                <a:latin typeface="Courier"/>
              </a:rPr>
              <a:t>max =</a:t>
            </a:r>
            <a:r>
              <a:rPr>
                <a:latin typeface="Courier"/>
              </a:rPr>
              <a:t> </a:t>
            </a:r>
            <a:r>
              <a:rPr>
                <a:solidFill>
                  <a:srgbClr val="40A070"/>
                </a:solidFill>
                <a:latin typeface="Courier"/>
              </a:rPr>
              <a:t>59</a:t>
            </a:r>
            <a:r>
              <a:rPr>
                <a:latin typeface="Courier"/>
              </a:rPr>
              <a:t>),</a:t>
            </a:r>
            <a:br/>
            <a:r>
              <a:rPr>
                <a:latin typeface="Courier"/>
              </a:rPr>
              <a:t>    </a:t>
            </a:r>
            <a:r>
              <a:rPr>
                <a:solidFill>
                  <a:srgbClr val="7D9029"/>
                </a:solidFill>
                <a:latin typeface="Courier"/>
              </a:rPr>
              <a:t>sex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a:t>
            </a:r>
            <a:r>
              <a:rPr>
                <a:solidFill>
                  <a:srgbClr val="06287E"/>
                </a:solidFill>
                <a:latin typeface="Courier"/>
              </a:rPr>
              <a:t>c</a:t>
            </a:r>
            <a:r>
              <a:rPr>
                <a:latin typeface="Courier"/>
              </a:rPr>
              <a:t>(</a:t>
            </a:r>
            <a:r>
              <a:rPr>
                <a:solidFill>
                  <a:srgbClr val="4070A0"/>
                </a:solidFill>
                <a:latin typeface="Courier"/>
              </a:rPr>
              <a:t>"f"</a:t>
            </a:r>
            <a:r>
              <a:rPr>
                <a:latin typeface="Courier"/>
              </a:rPr>
              <a:t>, </a:t>
            </a:r>
            <a:r>
              <a:rPr>
                <a:solidFill>
                  <a:srgbClr val="4070A0"/>
                </a:solidFill>
                <a:latin typeface="Courier"/>
              </a:rPr>
              <a:t>"m"</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 </a:t>
            </a:r>
            <a:r>
              <a:rPr>
                <a:solidFill>
                  <a:srgbClr val="7D9029"/>
                </a:solidFill>
                <a:latin typeface="Courier"/>
              </a:rPr>
              <a:t>min =</a:t>
            </a:r>
            <a:r>
              <a:rPr>
                <a:latin typeface="Courier"/>
              </a:rPr>
              <a:t> </a:t>
            </a:r>
            <a:r>
              <a:rPr>
                <a:solidFill>
                  <a:srgbClr val="40A070"/>
                </a:solidFill>
                <a:latin typeface="Courier"/>
              </a:rPr>
              <a:t>80</a:t>
            </a:r>
            <a:r>
              <a:rPr>
                <a:latin typeface="Courier"/>
              </a:rPr>
              <a:t>, </a:t>
            </a:r>
            <a:r>
              <a:rPr>
                <a:solidFill>
                  <a:srgbClr val="7D9029"/>
                </a:solidFill>
                <a:latin typeface="Courier"/>
              </a:rPr>
              <a:t>max =</a:t>
            </a:r>
            <a:r>
              <a:rPr>
                <a:latin typeface="Courier"/>
              </a:rPr>
              <a:t> </a:t>
            </a:r>
            <a:r>
              <a:rPr>
                <a:solidFill>
                  <a:srgbClr val="40A070"/>
                </a:solidFill>
                <a:latin typeface="Courier"/>
              </a:rPr>
              <a:t>220</a:t>
            </a:r>
            <a:r>
              <a:rPr>
                <a:latin typeface="Courier"/>
              </a:rPr>
              <a:t>,</a:t>
            </a:r>
            <a:br/>
            <a:r>
              <a:rPr>
                <a:latin typeface="Courier"/>
              </a:rPr>
              <a:t>                          </a:t>
            </a:r>
            <a:r>
              <a:rPr>
                <a:solidFill>
                  <a:srgbClr val="7D9029"/>
                </a:solidFill>
                <a:latin typeface="Courier"/>
              </a:rPr>
              <a:t>sentinels =</a:t>
            </a:r>
            <a:r>
              <a:rPr>
                <a:latin typeface="Courier"/>
              </a:rPr>
              <a:t> </a:t>
            </a:r>
            <a:r>
              <a:rPr>
                <a:solidFill>
                  <a:srgbClr val="4070A0"/>
                </a:solidFill>
                <a:latin typeface="Courier"/>
              </a:rPr>
              <a:t>-</a:t>
            </a:r>
            <a:r>
              <a:rPr>
                <a:solidFill>
                  <a:srgbClr val="40A070"/>
                </a:solidFill>
                <a:latin typeface="Courier"/>
              </a:rPr>
              <a:t>99</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"logical"</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a:t>
            </a:r>
            <a:br/>
            <a:r>
              <a:rPr>
                <a:latin typeface="Courier"/>
              </a:rPr>
              <a:t>    </a:t>
            </a:r>
            <a:r>
              <a:rPr>
                <a:solidFill>
                  <a:srgbClr val="7D9029"/>
                </a:solidFill>
                <a:latin typeface="Courier"/>
              </a:rPr>
              <a:t>outcome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OUTCOMES)</a:t>
            </a:r>
            <a:br/>
            <a:r>
              <a:rPr>
                <a:latin typeface="Courier"/>
              </a:rPr>
              <a:t>  ),</a:t>
            </a:r>
            <a:br/>
            <a:r>
              <a:rPr>
                <a:latin typeface="Courier"/>
              </a:rPr>
              <a:t>  </a:t>
            </a:r>
            <a:r>
              <a:rPr>
                <a:solidFill>
                  <a:srgbClr val="7D9029"/>
                </a:solidFill>
                <a:latin typeface="Courier"/>
              </a:rPr>
              <a:t>expected_rows =</a:t>
            </a:r>
            <a:r>
              <a:rPr>
                <a:latin typeface="Courier"/>
              </a:rPr>
              <a:t> </a:t>
            </a:r>
            <a:r>
              <a:rPr>
                <a:solidFill>
                  <a:srgbClr val="06287E"/>
                </a:solidFill>
                <a:latin typeface="Courier"/>
              </a:rPr>
              <a:t>c</a:t>
            </a:r>
            <a:r>
              <a:rPr>
                <a:latin typeface="Courier"/>
              </a:rPr>
              <a:t>(</a:t>
            </a:r>
            <a:r>
              <a:rPr>
                <a:solidFill>
                  <a:srgbClr val="40A070"/>
                </a:solidFill>
                <a:latin typeface="Courier"/>
              </a:rPr>
              <a:t>3500</a:t>
            </a:r>
            <a:r>
              <a:rPr>
                <a:latin typeface="Courier"/>
              </a:rPr>
              <a:t>, </a:t>
            </a:r>
            <a:r>
              <a:rPr>
                <a:solidFill>
                  <a:srgbClr val="40A070"/>
                </a:solidFill>
                <a:latin typeface="Courier"/>
              </a:rPr>
              <a:t>5000</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contract, not a script — In R (cont.)</a:t>
            </a:r>
          </a:p>
        </p:txBody>
      </p:sp>
      <p:sp>
        <p:nvSpPr>
          <p:cNvPr id="3" name="Content Placeholder 2"/>
          <p:cNvSpPr>
            <a:spLocks noGrp="1"/>
          </p:cNvSpPr>
          <p:nvPr>
            <p:ph idx="1"/>
          </p:nvPr>
        </p:nvSpPr>
        <p:spPr/>
        <p:txBody>
          <a:bodyPr/>
          <a:lstStyle/>
          <a:p>
            <a:pPr lvl="0" indent="0">
              <a:buNone/>
            </a:pPr>
            <a:r>
              <a:rPr>
                <a:latin typeface="Courier"/>
              </a:rPr>
              <a:t>  max_missing </a:t>
            </a:r>
            <a:r>
              <a:rPr>
                <a:solidFill>
                  <a:srgbClr val="007020"/>
                </a:solidFill>
                <a:latin typeface="Courier"/>
              </a:rPr>
              <a:t>=</a:t>
            </a:r>
            <a:r>
              <a:rPr>
                <a:latin typeface="Courier"/>
              </a:rPr>
              <a:t> </a:t>
            </a:r>
            <a:r>
              <a:rPr>
                <a:solidFill>
                  <a:srgbClr val="06287E"/>
                </a:solidFill>
                <a:latin typeface="Courier"/>
              </a:rPr>
              <a:t>list</a:t>
            </a:r>
            <a:r>
              <a:rPr>
                <a:latin typeface="Courier"/>
              </a:rPr>
              <a:t>(</a:t>
            </a:r>
            <a:r>
              <a:rPr>
                <a:solidFill>
                  <a:srgbClr val="7D9029"/>
                </a:solidFill>
                <a:latin typeface="Courier"/>
              </a:rPr>
              <a:t>age_months =</a:t>
            </a:r>
            <a:r>
              <a:rPr>
                <a:latin typeface="Courier"/>
              </a:rPr>
              <a:t> </a:t>
            </a:r>
            <a:r>
              <a:rPr>
                <a:solidFill>
                  <a:srgbClr val="40A070"/>
                </a:solidFill>
                <a:latin typeface="Courier"/>
              </a:rPr>
              <a:t>0.10</a:t>
            </a:r>
            <a:r>
              <a:rPr>
                <a:latin typeface="Courier"/>
              </a:rPr>
              <a:t>, </a:t>
            </a:r>
            <a:r>
              <a:rPr>
                <a:solidFill>
                  <a:srgbClr val="7D9029"/>
                </a:solidFill>
                <a:latin typeface="Courier"/>
              </a:rPr>
              <a:t>muac_mm =</a:t>
            </a:r>
            <a:r>
              <a:rPr>
                <a:latin typeface="Courier"/>
              </a:rPr>
              <a:t> </a:t>
            </a:r>
            <a:r>
              <a:rPr>
                <a:solidFill>
                  <a:srgbClr val="40A070"/>
                </a:solidFill>
                <a:latin typeface="Courier"/>
              </a:rPr>
              <a:t>0.05</a:t>
            </a:r>
            <a:r>
              <a:rPr>
                <a:latin typeface="Courier"/>
              </a:rPr>
              <a:t>)</a:t>
            </a:r>
            <a:br/>
            <a:r>
              <a:rPr b="1">
                <a:solidFill>
                  <a:srgbClr val="FF0000"/>
                </a:solidFill>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contract, not a script</a:t>
            </a:r>
          </a:p>
        </p:txBody>
      </p:sp>
      <p:sp>
        <p:nvSpPr>
          <p:cNvPr id="3" name="Content Placeholder 2"/>
          <p:cNvSpPr>
            <a:spLocks noGrp="1"/>
          </p:cNvSpPr>
          <p:nvPr>
            <p:ph idx="1"/>
          </p:nvPr>
        </p:nvSpPr>
        <p:spPr/>
        <p:txBody>
          <a:bodyPr/>
          <a:lstStyle/>
          <a:p>
            <a:pPr lvl="0"/>
            <a:r>
              <a:rPr>
                <a:latin typeface="Courier"/>
              </a:rPr>
              <a:t>expected_rows</a:t>
            </a:r>
            <a:r>
              <a:rPr/>
              <a:t> — is a range, not a number</a:t>
            </a:r>
          </a:p>
          <a:p>
            <a:pPr lvl="0"/>
            <a:r>
              <a:rPr>
                <a:latin typeface="Courier"/>
              </a:rPr>
              <a:t>max_missing</a:t>
            </a:r>
            <a:r>
              <a:rPr/>
              <a:t> — turns lesson 2’s finding into a limit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severities, and only one of them stops the run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Severity</a:t>
                      </a:r>
                    </a:p>
                  </a:txBody>
                  <a:tcPr/>
                </a:tc>
                <a:tc>
                  <a:txBody>
                    <a:bodyPr/>
                    <a:lstStyle/>
                    <a:p>
                      <a:pPr lvl="0" indent="0" marL="0">
                        <a:buNone/>
                      </a:pPr>
                      <a:r>
                        <a:rPr/>
                        <a:t>Means</a:t>
                      </a:r>
                    </a:p>
                  </a:txBody>
                  <a:tcPr/>
                </a:tc>
                <a:tc>
                  <a:txBody>
                    <a:bodyPr/>
                    <a:lstStyle/>
                    <a:p>
                      <a:pPr lvl="0" indent="0" marL="0">
                        <a:buNone/>
                      </a:pPr>
                      <a:r>
                        <a:rPr/>
                        <a:t>Effect</a:t>
                      </a:r>
                    </a:p>
                  </a:txBody>
                  <a:tcPr/>
                </a:tc>
              </a:tr>
              <a:tr h="0">
                <a:tc>
                  <a:txBody>
                    <a:bodyPr/>
                    <a:lstStyle/>
                    <a:p>
                      <a:pPr lvl="0" indent="0" marL="0">
                        <a:buNone/>
                      </a:pPr>
                      <a:r>
                        <a:rPr>
                          <a:latin typeface="Courier"/>
                        </a:rPr>
                        <a:t>error</a:t>
                      </a:r>
                    </a:p>
                  </a:txBody>
                </a:tc>
                <a:tc>
                  <a:txBody>
                    <a:bodyPr/>
                    <a:lstStyle/>
                    <a:p>
                      <a:pPr lvl="0" indent="0" marL="0">
                        <a:buNone/>
                      </a:pPr>
                      <a:r>
                        <a:rPr/>
                        <a:t>The file cannot be analysed as it is</a:t>
                      </a:r>
                    </a:p>
                  </a:txBody>
                </a:tc>
                <a:tc>
                  <a:txBody>
                    <a:bodyPr/>
                    <a:lstStyle/>
                    <a:p>
                      <a:pPr lvl="0" indent="0" marL="0">
                        <a:buNone/>
                      </a:pPr>
                      <a:r>
                        <a:rPr/>
                        <a:t>Stop. Nothing downstream runs.</a:t>
                      </a:r>
                    </a:p>
                  </a:txBody>
                </a:tc>
              </a:tr>
              <a:tr h="0">
                <a:tc>
                  <a:txBody>
                    <a:bodyPr/>
                    <a:lstStyle/>
                    <a:p>
                      <a:pPr lvl="0" indent="0" marL="0">
                        <a:buNone/>
                      </a:pPr>
                      <a:r>
                        <a:rPr>
                          <a:latin typeface="Courier"/>
                        </a:rPr>
                        <a:t>warning</a:t>
                      </a:r>
                    </a:p>
                  </a:txBody>
                </a:tc>
                <a:tc>
                  <a:txBody>
                    <a:bodyPr/>
                    <a:lstStyle/>
                    <a:p>
                      <a:pPr lvl="0" indent="0" marL="0">
                        <a:buNone/>
                      </a:pPr>
                      <a:r>
                        <a:rPr/>
                        <a:t>Something is wrong with some rows</a:t>
                      </a:r>
                    </a:p>
                  </a:txBody>
                </a:tc>
                <a:tc>
                  <a:txBody>
                    <a:bodyPr/>
                    <a:lstStyle/>
                    <a:p>
                      <a:pPr lvl="0" indent="0" marL="0">
                        <a:buNone/>
                      </a:pPr>
                      <a:r>
                        <a:rPr/>
                        <a:t>Flag them, continue, report the count</a:t>
                      </a:r>
                    </a:p>
                  </a:txBody>
                </a:tc>
              </a:tr>
              <a:tr h="0">
                <a:tc>
                  <a:txBody>
                    <a:bodyPr/>
                    <a:lstStyle/>
                    <a:p>
                      <a:pPr lvl="0" indent="0" marL="0">
                        <a:buNone/>
                      </a:pPr>
                      <a:r>
                        <a:rPr>
                          <a:latin typeface="Courier"/>
                        </a:rPr>
                        <a:t>note</a:t>
                      </a:r>
                    </a:p>
                  </a:txBody>
                </a:tc>
                <a:tc>
                  <a:txBody>
                    <a:bodyPr/>
                    <a:lstStyle/>
                    <a:p>
                      <a:pPr lvl="0" indent="0" marL="0">
                        <a:buNone/>
                      </a:pPr>
                      <a:r>
                        <a:rPr/>
                        <a:t>Worth knowing, expected to occur</a:t>
                      </a:r>
                    </a:p>
                  </a:txBody>
                </a:tc>
                <a:tc>
                  <a:txBody>
                    <a:bodyPr/>
                    <a:lstStyle/>
                    <a:p>
                      <a:pPr lvl="0" indent="0" marL="0">
                        <a:buNone/>
                      </a:pPr>
                      <a:r>
                        <a:rPr/>
                        <a:t>Report only</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severities, and only one of them stops the run</a:t>
            </a:r>
          </a:p>
        </p:txBody>
      </p:sp>
      <p:sp>
        <p:nvSpPr>
          <p:cNvPr id="3" name="Content Placeholder 2"/>
          <p:cNvSpPr>
            <a:spLocks noGrp="1"/>
          </p:cNvSpPr>
          <p:nvPr>
            <p:ph idx="1"/>
          </p:nvPr>
        </p:nvSpPr>
        <p:spPr/>
        <p:txBody>
          <a:bodyPr/>
          <a:lstStyle/>
          <a:p>
            <a:pPr lvl="0"/>
            <a:r>
              <a:rPr/>
              <a:t>Errors are about the file. Warnings are about rows — If you find yourself wanting to make a row-level check an error,…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dataclasses </a:t>
            </a:r>
            <a:r>
              <a:rPr b="1">
                <a:solidFill>
                  <a:srgbClr val="008000"/>
                </a:solidFill>
                <a:latin typeface="Courier"/>
              </a:rPr>
              <a:t>import</a:t>
            </a:r>
            <a:r>
              <a:rPr>
                <a:latin typeface="Courier"/>
              </a:rPr>
              <a:t> dataclass</a:t>
            </a:r>
            <a:br/>
            <a:br/>
            <a:br/>
            <a:r>
              <a:rPr>
                <a:solidFill>
                  <a:srgbClr val="7D9029"/>
                </a:solidFill>
                <a:latin typeface="Courier"/>
              </a:rPr>
              <a:t>@dataclass</a:t>
            </a:r>
            <a:br/>
            <a:r>
              <a:rPr b="1">
                <a:solidFill>
                  <a:srgbClr val="007020"/>
                </a:solidFill>
                <a:latin typeface="Courier"/>
              </a:rPr>
              <a:t>class</a:t>
            </a:r>
            <a:r>
              <a:rPr>
                <a:latin typeface="Courier"/>
              </a:rPr>
              <a:t> Finding:</a:t>
            </a:r>
            <a:br/>
            <a:r>
              <a:rPr>
                <a:latin typeface="Courier"/>
              </a:rPr>
              <a:t>    check: </a:t>
            </a:r>
            <a:r>
              <a:rPr>
                <a:solidFill>
                  <a:srgbClr val="008000"/>
                </a:solidFill>
                <a:latin typeface="Courier"/>
              </a:rPr>
              <a:t>str</a:t>
            </a:r>
            <a:br/>
            <a:r>
              <a:rPr>
                <a:latin typeface="Courier"/>
              </a:rPr>
              <a:t>    severity: </a:t>
            </a:r>
            <a:r>
              <a:rPr>
                <a:solidFill>
                  <a:srgbClr val="008000"/>
                </a:solidFill>
                <a:latin typeface="Courier"/>
              </a:rPr>
              <a:t>str</a:t>
            </a:r>
            <a:br/>
            <a:r>
              <a:rPr>
                <a:latin typeface="Courier"/>
              </a:rPr>
              <a:t>    count: </a:t>
            </a:r>
            <a:r>
              <a:rPr>
                <a:solidFill>
                  <a:srgbClr val="008000"/>
                </a:solidFill>
                <a:latin typeface="Courier"/>
              </a:rPr>
              <a:t>int</a:t>
            </a:r>
            <a:br/>
            <a:r>
              <a:rPr>
                <a:latin typeface="Courier"/>
              </a:rPr>
              <a:t>    detail: </a:t>
            </a:r>
            <a:r>
              <a:rPr>
                <a:solidFill>
                  <a:srgbClr val="008000"/>
                </a:solidFill>
                <a:latin typeface="Courier"/>
              </a:rPr>
              <a:t>str</a:t>
            </a:r>
            <a:br/>
            <a:br/>
            <a:br/>
            <a:r>
              <a:rPr b="1">
                <a:solidFill>
                  <a:srgbClr val="007020"/>
                </a:solidFill>
                <a:latin typeface="Courier"/>
              </a:rPr>
              <a:t>def</a:t>
            </a:r>
            <a:r>
              <a:rPr>
                <a:latin typeface="Courier"/>
              </a:rPr>
              <a:t> validate(df, contract):</a:t>
            </a:r>
            <a:br/>
            <a:r>
              <a:rPr>
                <a:latin typeface="Courier"/>
              </a:rPr>
              <a:t>    findings </a:t>
            </a:r>
            <a:r>
              <a:rPr>
                <a:solidFill>
                  <a:srgbClr val="666666"/>
                </a:solidFill>
                <a:latin typeface="Courier"/>
              </a:rPr>
              <a:t>=</a:t>
            </a:r>
            <a:r>
              <a:rPr>
                <a:latin typeface="Courier"/>
              </a:rPr>
              <a:t> []</a:t>
            </a:r>
            <a:br/>
            <a:br/>
            <a:r>
              <a:rPr>
                <a:latin typeface="Courier"/>
              </a:rPr>
              <a:t>    missing </a:t>
            </a:r>
            <a:r>
              <a:rPr>
                <a:solidFill>
                  <a:srgbClr val="666666"/>
                </a:solidFill>
                <a:latin typeface="Courier"/>
              </a:rPr>
              <a:t>=</a:t>
            </a:r>
            <a:r>
              <a:rPr>
                <a:latin typeface="Courier"/>
              </a:rPr>
              <a:t> </a:t>
            </a:r>
            <a:r>
              <a:rPr>
                <a:solidFill>
                  <a:srgbClr val="008000"/>
                </a:solidFill>
                <a:latin typeface="Courier"/>
              </a:rPr>
              <a:t>set</a:t>
            </a:r>
            <a:r>
              <a:rPr>
                <a:latin typeface="Courier"/>
              </a:rPr>
              <a:t>(contract[</a:t>
            </a:r>
            <a:r>
              <a:rPr>
                <a:solidFill>
                  <a:srgbClr val="4070A0"/>
                </a:solidFill>
                <a:latin typeface="Courier"/>
              </a:rPr>
              <a:t>"columns"</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(df.columns)</a:t>
            </a:r>
            <a:br/>
            <a:r>
              <a:rPr>
                <a:latin typeface="Courier"/>
              </a:rPr>
              <a:t>    </a:t>
            </a:r>
            <a:r>
              <a:rPr b="1">
                <a:solidFill>
                  <a:srgbClr val="007020"/>
                </a:solidFill>
                <a:latin typeface="Courier"/>
              </a:rPr>
              <a:t>if</a:t>
            </a:r>
            <a:r>
              <a:rPr>
                <a:latin typeface="Courier"/>
              </a:rPr>
              <a:t> missing:</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Python (cont.)</a:t>
            </a:r>
          </a:p>
        </p:txBody>
      </p:sp>
      <p:sp>
        <p:nvSpPr>
          <p:cNvPr id="3" name="Content Placeholder 2"/>
          <p:cNvSpPr>
            <a:spLocks noGrp="1"/>
          </p:cNvSpPr>
          <p:nvPr>
            <p:ph idx="1"/>
          </p:nvPr>
        </p:nvSpPr>
        <p:spPr/>
        <p:txBody>
          <a:bodyPr/>
          <a:lstStyle/>
          <a:p>
            <a:pPr lvl="0" indent="0">
              <a:buNone/>
            </a:pPr>
            <a:r>
              <a:rPr>
                <a:latin typeface="Courier"/>
              </a:rPr>
              <a:t>        findings.append(Finding(</a:t>
            </a:r>
            <a:r>
              <a:rPr>
                <a:solidFill>
                  <a:srgbClr val="4070A0"/>
                </a:solidFill>
                <a:latin typeface="Courier"/>
              </a:rPr>
              <a:t>"columns-present"</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(missing),</a:t>
            </a:r>
            <a:br/>
            <a:r>
              <a:rPr>
                <a:latin typeface="Courier"/>
              </a:rPr>
              <a:t>                                </a:t>
            </a:r>
            <a:r>
              <a:rPr>
                <a:solidFill>
                  <a:srgbClr val="BB6688"/>
                </a:solidFill>
                <a:latin typeface="Courier"/>
              </a:rPr>
              <a:t>f"missing columns: </a:t>
            </a:r>
            <a:r>
              <a:rPr>
                <a:solidFill>
                  <a:srgbClr val="4070A0"/>
                </a:solidFill>
                <a:latin typeface="Courier"/>
              </a:rPr>
              <a:t>{</a:t>
            </a:r>
            <a:r>
              <a:rPr>
                <a:solidFill>
                  <a:srgbClr val="008000"/>
                </a:solidFill>
                <a:latin typeface="Courier"/>
              </a:rPr>
              <a:t>sorted</a:t>
            </a:r>
            <a:r>
              <a:rPr>
                <a:latin typeface="Courier"/>
              </a:rPr>
              <a:t>(missing)</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findings                      </a:t>
            </a:r>
            <a:r>
              <a:rPr i="1">
                <a:solidFill>
                  <a:srgbClr val="60A0B0"/>
                </a:solidFill>
                <a:latin typeface="Courier"/>
              </a:rPr>
              <a:t># nothing else is meaningful</a:t>
            </a:r>
            <a:br/>
            <a:br/>
            <a:r>
              <a:rPr>
                <a:latin typeface="Courier"/>
              </a:rPr>
              <a:t>    low, high </a:t>
            </a:r>
            <a:r>
              <a:rPr>
                <a:solidFill>
                  <a:srgbClr val="666666"/>
                </a:solidFill>
                <a:latin typeface="Courier"/>
              </a:rPr>
              <a:t>=</a:t>
            </a:r>
            <a:r>
              <a:rPr>
                <a:latin typeface="Courier"/>
              </a:rPr>
              <a:t> contract[</a:t>
            </a:r>
            <a:r>
              <a:rPr>
                <a:solidFill>
                  <a:srgbClr val="4070A0"/>
                </a:solidFill>
                <a:latin typeface="Courier"/>
              </a:rPr>
              <a:t>"expected_rows"</a:t>
            </a:r>
            <a:r>
              <a:rPr>
                <a:latin typeface="Courier"/>
              </a:rPr>
              <a:t>]</a:t>
            </a:r>
            <a:br/>
            <a:r>
              <a:rPr>
                <a:latin typeface="Courier"/>
              </a:rPr>
              <a:t>    </a:t>
            </a:r>
            <a:r>
              <a:rPr b="1">
                <a:solidFill>
                  <a:srgbClr val="007020"/>
                </a:solidFill>
                <a:latin typeface="Courier"/>
              </a:rPr>
              <a:t>if</a:t>
            </a:r>
            <a:r>
              <a:rPr>
                <a:latin typeface="Courier"/>
              </a:rPr>
              <a:t> </a:t>
            </a:r>
            <a:r>
              <a:rPr b="1">
                <a:solidFill>
                  <a:srgbClr val="007020"/>
                </a:solidFill>
                <a:latin typeface="Courier"/>
              </a:rPr>
              <a:t>not</a:t>
            </a:r>
            <a:r>
              <a:rPr>
                <a:latin typeface="Courier"/>
              </a:rPr>
              <a:t> low </a:t>
            </a:r>
            <a:r>
              <a:rPr>
                <a:solidFill>
                  <a:srgbClr val="666666"/>
                </a:solidFill>
                <a:latin typeface="Courier"/>
              </a:rPr>
              <a:t>&lt;=</a:t>
            </a:r>
            <a:r>
              <a:rPr>
                <a:latin typeface="Courier"/>
              </a:rPr>
              <a:t> </a:t>
            </a:r>
            <a:r>
              <a:rPr>
                <a:solidFill>
                  <a:srgbClr val="008000"/>
                </a:solidFill>
                <a:latin typeface="Courier"/>
              </a:rPr>
              <a:t>len</a:t>
            </a:r>
            <a:r>
              <a:rPr>
                <a:latin typeface="Courier"/>
              </a:rPr>
              <a:t>(df) </a:t>
            </a:r>
            <a:r>
              <a:rPr>
                <a:solidFill>
                  <a:srgbClr val="666666"/>
                </a:solidFill>
                <a:latin typeface="Courier"/>
              </a:rPr>
              <a:t>&lt;=</a:t>
            </a:r>
            <a:r>
              <a:rPr>
                <a:latin typeface="Courier"/>
              </a:rPr>
              <a:t> high:</a:t>
            </a:r>
            <a:br/>
            <a:r>
              <a:rPr>
                <a:latin typeface="Courier"/>
              </a:rPr>
              <a:t>        findings.append(Finding(</a:t>
            </a:r>
            <a:r>
              <a:rPr>
                <a:solidFill>
                  <a:srgbClr val="4070A0"/>
                </a:solidFill>
                <a:latin typeface="Courier"/>
              </a:rPr>
              <a:t>"row-count"</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(df),</a:t>
            </a:r>
            <a:br/>
            <a:r>
              <a:rPr>
                <a:latin typeface="Courier"/>
              </a:rPr>
              <a:t>                                </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(df)</a:t>
            </a:r>
            <a:r>
              <a:rPr>
                <a:solidFill>
                  <a:srgbClr val="4070A0"/>
                </a:solidFill>
                <a:latin typeface="Courier"/>
              </a:rPr>
              <a:t>}</a:t>
            </a:r>
            <a:r>
              <a:rPr>
                <a:solidFill>
                  <a:srgbClr val="BB6688"/>
                </a:solidFill>
                <a:latin typeface="Courier"/>
              </a:rPr>
              <a:t> rows, expected </a:t>
            </a:r>
            <a:r>
              <a:rPr>
                <a:solidFill>
                  <a:srgbClr val="4070A0"/>
                </a:solidFill>
                <a:latin typeface="Courier"/>
              </a:rPr>
              <a:t>{</a:t>
            </a:r>
            <a:r>
              <a:rPr>
                <a:latin typeface="Courier"/>
              </a:rPr>
              <a:t>low</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high</a:t>
            </a:r>
            <a:r>
              <a:rPr>
                <a:solidFill>
                  <a:srgbClr val="4070A0"/>
                </a:solidFill>
                <a:latin typeface="Courier"/>
              </a:rPr>
              <a:t>}</a:t>
            </a:r>
            <a:r>
              <a:rPr>
                <a:solidFill>
                  <a:srgbClr val="BB6688"/>
                </a:solidFill>
                <a:latin typeface="Courier"/>
              </a:rPr>
              <a:t>"</a:t>
            </a:r>
            <a:r>
              <a:rPr>
                <a:latin typeface="Courier"/>
              </a:rPr>
              <a:t>))</a:t>
            </a:r>
            <a:br/>
            <a:br/>
            <a:r>
              <a:rPr>
                <a:latin typeface="Courier"/>
              </a:rPr>
              <a:t>    duplicated </a:t>
            </a:r>
            <a:r>
              <a:rPr>
                <a:solidFill>
                  <a:srgbClr val="666666"/>
                </a:solidFill>
                <a:latin typeface="Courier"/>
              </a:rPr>
              <a:t>=</a:t>
            </a:r>
            <a:r>
              <a:rPr>
                <a:latin typeface="Courier"/>
              </a:rPr>
              <a:t> df.duplicated(subset</a:t>
            </a:r>
            <a:r>
              <a:rPr>
                <a:solidFill>
                  <a:srgbClr val="666666"/>
                </a:solidFill>
                <a:latin typeface="Courier"/>
              </a:rPr>
              <a:t>=</a:t>
            </a:r>
            <a:r>
              <a:rPr>
                <a:latin typeface="Courier"/>
              </a:rPr>
              <a:t>contract[</a:t>
            </a:r>
            <a:r>
              <a:rPr>
                <a:solidFill>
                  <a:srgbClr val="4070A0"/>
                </a:solidFill>
                <a:latin typeface="Courier"/>
              </a:rPr>
              <a:t>"key"</a:t>
            </a:r>
            <a:r>
              <a:rPr>
                <a:latin typeface="Courier"/>
              </a:rPr>
              <a:t>], keep</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b="1">
                <a:solidFill>
                  <a:srgbClr val="007020"/>
                </a:solidFill>
                <a:latin typeface="Courier"/>
              </a:rPr>
              <a:t>if</a:t>
            </a:r>
            <a:r>
              <a:rPr>
                <a:latin typeface="Courier"/>
              </a:rPr>
              <a:t> duplicated.</a:t>
            </a:r>
            <a:r>
              <a:rPr>
                <a:solidFill>
                  <a:srgbClr val="008000"/>
                </a:solidFill>
                <a:latin typeface="Courier"/>
              </a:rPr>
              <a:t>any</a:t>
            </a:r>
            <a:r>
              <a:rPr>
                <a:latin typeface="Courier"/>
              </a:rPr>
              <a:t>():</a:t>
            </a:r>
            <a:br/>
            <a:r>
              <a:rPr>
                <a:latin typeface="Courier"/>
              </a:rPr>
              <a:t>        findings.append(Finding(</a:t>
            </a:r>
            <a:r>
              <a:rPr>
                <a:solidFill>
                  <a:srgbClr val="4070A0"/>
                </a:solidFill>
                <a:latin typeface="Courier"/>
              </a:rPr>
              <a:t>"key-unique"</a:t>
            </a:r>
            <a:r>
              <a:rPr>
                <a:latin typeface="Courier"/>
              </a:rPr>
              <a:t>, </a:t>
            </a:r>
            <a:r>
              <a:rPr>
                <a:solidFill>
                  <a:srgbClr val="4070A0"/>
                </a:solidFill>
                <a:latin typeface="Courier"/>
              </a:rPr>
              <a:t>"error"</a:t>
            </a:r>
            <a:r>
              <a:rPr>
                <a:latin typeface="Courier"/>
              </a:rPr>
              <a:t>, </a:t>
            </a:r>
            <a:r>
              <a:rPr>
                <a:solidFill>
                  <a:srgbClr val="008000"/>
                </a:solidFill>
                <a:latin typeface="Courier"/>
              </a:rPr>
              <a:t>int</a:t>
            </a:r>
            <a:r>
              <a:rPr>
                <a:latin typeface="Courier"/>
              </a:rPr>
              <a:t>(duplicated.</a:t>
            </a:r>
            <a:r>
              <a:rPr>
                <a:solidFill>
                  <a:srgbClr val="008000"/>
                </a:solidFill>
                <a:latin typeface="Courier"/>
              </a:rPr>
              <a:t>sum</a:t>
            </a:r>
            <a:r>
              <a:rPr>
                <a:latin typeface="Courier"/>
              </a:rPr>
              <a:t>()),</a:t>
            </a:r>
            <a:br/>
            <a:r>
              <a:rPr>
                <a:latin typeface="Courier"/>
              </a:rPr>
              <a:t>                                </a:t>
            </a:r>
            <a:r>
              <a:rPr>
                <a:solidFill>
                  <a:srgbClr val="BB6688"/>
                </a:solidFill>
                <a:latin typeface="Courier"/>
              </a:rPr>
              <a:t>f"rows sharing a </a:t>
            </a:r>
            <a:r>
              <a:rPr>
                <a:solidFill>
                  <a:srgbClr val="4070A0"/>
                </a:solidFill>
                <a:latin typeface="Courier"/>
              </a:rPr>
              <a:t>{</a:t>
            </a:r>
            <a:r>
              <a:rPr>
                <a:latin typeface="Courier"/>
              </a:rPr>
              <a:t>contract[</a:t>
            </a:r>
            <a:r>
              <a:rPr>
                <a:solidFill>
                  <a:srgbClr val="4070A0"/>
                </a:solidFill>
                <a:latin typeface="Courier"/>
              </a:rPr>
              <a:t>'key'</a:t>
            </a:r>
            <a:r>
              <a:rPr>
                <a:latin typeface="Courier"/>
              </a:rPr>
              <a:t>]</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for</a:t>
            </a:r>
            <a:r>
              <a:rPr>
                <a:latin typeface="Courier"/>
              </a:rPr>
              <a:t> column, spec </a:t>
            </a:r>
            <a:r>
              <a:rPr b="1">
                <a:solidFill>
                  <a:srgbClr val="007020"/>
                </a:solidFill>
                <a:latin typeface="Courier"/>
              </a:rPr>
              <a:t>in</a:t>
            </a:r>
            <a:r>
              <a:rPr>
                <a:latin typeface="Courier"/>
              </a:rPr>
              <a:t> contract[</a:t>
            </a:r>
            <a:r>
              <a:rPr>
                <a:solidFill>
                  <a:srgbClr val="4070A0"/>
                </a:solidFill>
                <a:latin typeface="Courier"/>
              </a:rPr>
              <a:t>"columns"</a:t>
            </a:r>
            <a:r>
              <a:rPr>
                <a:latin typeface="Courier"/>
              </a:rPr>
              <a:t>].items():</a:t>
            </a:r>
            <a:br/>
            <a:r>
              <a:rPr>
                <a:latin typeface="Courier"/>
              </a:rPr>
              <a:t>        values </a:t>
            </a:r>
            <a:r>
              <a:rPr>
                <a:solidFill>
                  <a:srgbClr val="666666"/>
                </a:solidFill>
                <a:latin typeface="Courier"/>
              </a:rPr>
              <a:t>=</a:t>
            </a:r>
            <a:r>
              <a:rPr>
                <a:latin typeface="Courier"/>
              </a:rPr>
              <a:t> df[column]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Python (cont.)</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if</a:t>
            </a:r>
            <a:r>
              <a:rPr>
                <a:latin typeface="Courier"/>
              </a:rPr>
              <a:t> spec.get(</a:t>
            </a:r>
            <a:r>
              <a:rPr>
                <a:solidFill>
                  <a:srgbClr val="4070A0"/>
                </a:solidFill>
                <a:latin typeface="Courier"/>
              </a:rPr>
              <a:t>"required"</a:t>
            </a:r>
            <a:r>
              <a:rPr>
                <a:latin typeface="Courier"/>
              </a:rPr>
              <a:t>) </a:t>
            </a:r>
            <a:r>
              <a:rPr b="1">
                <a:solidFill>
                  <a:srgbClr val="007020"/>
                </a:solidFill>
                <a:latin typeface="Courier"/>
              </a:rPr>
              <a:t>and</a:t>
            </a:r>
            <a:r>
              <a:rPr>
                <a:latin typeface="Courier"/>
              </a:rPr>
              <a:t> values.isna().</a:t>
            </a:r>
            <a:r>
              <a:rPr>
                <a:solidFill>
                  <a:srgbClr val="008000"/>
                </a:solidFill>
                <a:latin typeface="Courier"/>
              </a:rPr>
              <a:t>any</a:t>
            </a:r>
            <a:r>
              <a:rPr>
                <a:latin typeface="Courier"/>
              </a:rPr>
              <a: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-required"</a:t>
            </a:r>
            <a:r>
              <a:rPr>
                <a:latin typeface="Courier"/>
              </a:rPr>
              <a:t>, </a:t>
            </a:r>
            <a:r>
              <a:rPr>
                <a:solidFill>
                  <a:srgbClr val="4070A0"/>
                </a:solidFill>
                <a:latin typeface="Courier"/>
              </a:rPr>
              <a:t>"error"</a:t>
            </a:r>
            <a:r>
              <a:rPr>
                <a:latin typeface="Courier"/>
              </a:rPr>
              <a:t>,</a:t>
            </a:r>
            <a:br/>
            <a:r>
              <a:rPr>
                <a:latin typeface="Courier"/>
              </a:rPr>
              <a:t>                                    </a:t>
            </a:r>
            <a:r>
              <a:rPr>
                <a:solidFill>
                  <a:srgbClr val="008000"/>
                </a:solidFill>
                <a:latin typeface="Courier"/>
              </a:rPr>
              <a:t>int</a:t>
            </a:r>
            <a:r>
              <a:rPr>
                <a:latin typeface="Courier"/>
              </a:rPr>
              <a:t>(values.isna().</a:t>
            </a:r>
            <a:r>
              <a:rPr>
                <a:solidFill>
                  <a:srgbClr val="008000"/>
                </a:solidFill>
                <a:latin typeface="Courier"/>
              </a:rPr>
              <a:t>sum</a:t>
            </a:r>
            <a:r>
              <a:rPr>
                <a:latin typeface="Courier"/>
              </a:rPr>
              <a:t>()), </a:t>
            </a:r>
            <a:r>
              <a:rPr>
                <a:solidFill>
                  <a:srgbClr val="4070A0"/>
                </a:solidFill>
                <a:latin typeface="Courier"/>
              </a:rPr>
              <a:t>"required column has blanks"</a:t>
            </a:r>
            <a:r>
              <a:rPr>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"allowed"</a:t>
            </a:r>
            <a:r>
              <a:rPr>
                <a:latin typeface="Courier"/>
              </a:rPr>
              <a:t> </a:t>
            </a:r>
            <a:r>
              <a:rPr b="1">
                <a:solidFill>
                  <a:srgbClr val="007020"/>
                </a:solidFill>
                <a:latin typeface="Courier"/>
              </a:rPr>
              <a:t>in</a:t>
            </a:r>
            <a:r>
              <a:rPr>
                <a:latin typeface="Courier"/>
              </a:rPr>
              <a:t> spec:</a:t>
            </a:r>
            <a:br/>
            <a:r>
              <a:rPr>
                <a:latin typeface="Courier"/>
              </a:rPr>
              <a:t>            unexpected </a:t>
            </a:r>
            <a:r>
              <a:rPr>
                <a:solidFill>
                  <a:srgbClr val="666666"/>
                </a:solidFill>
                <a:latin typeface="Courier"/>
              </a:rPr>
              <a:t>=</a:t>
            </a:r>
            <a:r>
              <a:rPr>
                <a:latin typeface="Courier"/>
              </a:rPr>
              <a:t> </a:t>
            </a:r>
            <a:r>
              <a:rPr>
                <a:solidFill>
                  <a:srgbClr val="008000"/>
                </a:solidFill>
                <a:latin typeface="Courier"/>
              </a:rPr>
              <a:t>set</a:t>
            </a:r>
            <a:r>
              <a:rPr>
                <a:latin typeface="Courier"/>
              </a:rPr>
              <a:t>(values.dropna().unique()) </a:t>
            </a:r>
            <a:r>
              <a:rPr>
                <a:solidFill>
                  <a:srgbClr val="666666"/>
                </a:solidFill>
                <a:latin typeface="Courier"/>
              </a:rPr>
              <a:t>-</a:t>
            </a:r>
            <a:r>
              <a:rPr>
                <a:latin typeface="Courier"/>
              </a:rPr>
              <a:t> </a:t>
            </a:r>
            <a:r>
              <a:rPr>
                <a:solidFill>
                  <a:srgbClr val="008000"/>
                </a:solidFill>
                <a:latin typeface="Courier"/>
              </a:rPr>
              <a:t>set</a:t>
            </a:r>
            <a:r>
              <a:rPr>
                <a:latin typeface="Courier"/>
              </a:rPr>
              <a:t>(spec[</a:t>
            </a:r>
            <a:r>
              <a:rPr>
                <a:solidFill>
                  <a:srgbClr val="4070A0"/>
                </a:solidFill>
                <a:latin typeface="Courier"/>
              </a:rPr>
              <a:t>"allowed"</a:t>
            </a:r>
            <a:r>
              <a:rPr>
                <a:latin typeface="Courier"/>
              </a:rPr>
              <a:t>])</a:t>
            </a:r>
            <a:br/>
            <a:r>
              <a:rPr>
                <a:latin typeface="Courier"/>
              </a:rPr>
              <a:t>            </a:t>
            </a:r>
            <a:r>
              <a:rPr b="1">
                <a:solidFill>
                  <a:srgbClr val="007020"/>
                </a:solidFill>
                <a:latin typeface="Courier"/>
              </a:rPr>
              <a:t>if</a:t>
            </a:r>
            <a:r>
              <a:rPr>
                <a:latin typeface="Courier"/>
              </a:rPr>
              <a:t> unexpected:</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-allowed"</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(unexpected),</a:t>
            </a:r>
            <a:br/>
            <a:r>
              <a:rPr>
                <a:latin typeface="Courier"/>
              </a:rPr>
              <a:t>                                        </a:t>
            </a:r>
            <a:r>
              <a:rPr>
                <a:solidFill>
                  <a:srgbClr val="BB6688"/>
                </a:solidFill>
                <a:latin typeface="Courier"/>
              </a:rPr>
              <a:t>f"unexpected values: </a:t>
            </a:r>
            <a:r>
              <a:rPr>
                <a:solidFill>
                  <a:srgbClr val="4070A0"/>
                </a:solidFill>
                <a:latin typeface="Courier"/>
              </a:rPr>
              <a:t>{</a:t>
            </a:r>
            <a:r>
              <a:rPr>
                <a:solidFill>
                  <a:srgbClr val="008000"/>
                </a:solidFill>
                <a:latin typeface="Courier"/>
              </a:rPr>
              <a:t>sorted</a:t>
            </a:r>
            <a:r>
              <a:rPr>
                <a:latin typeface="Courier"/>
              </a:rPr>
              <a:t>(unexpected)</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"min"</a:t>
            </a:r>
            <a:r>
              <a:rPr>
                <a:latin typeface="Courier"/>
              </a:rPr>
              <a:t> </a:t>
            </a:r>
            <a:r>
              <a:rPr b="1">
                <a:solidFill>
                  <a:srgbClr val="007020"/>
                </a:solidFill>
                <a:latin typeface="Courier"/>
              </a:rPr>
              <a:t>in</a:t>
            </a:r>
            <a:r>
              <a:rPr>
                <a:latin typeface="Courier"/>
              </a:rPr>
              <a:t> spec:</a:t>
            </a:r>
            <a:br/>
            <a:r>
              <a:rPr>
                <a:latin typeface="Courier"/>
              </a:rPr>
              <a:t>            out </a:t>
            </a:r>
            <a:r>
              <a:rPr>
                <a:solidFill>
                  <a:srgbClr val="666666"/>
                </a:solidFill>
                <a:latin typeface="Courier"/>
              </a:rPr>
              <a:t>=</a:t>
            </a:r>
            <a:r>
              <a:rPr>
                <a:latin typeface="Courier"/>
              </a:rPr>
              <a:t> (values </a:t>
            </a:r>
            <a:r>
              <a:rPr>
                <a:solidFill>
                  <a:srgbClr val="666666"/>
                </a:solidFill>
                <a:latin typeface="Courier"/>
              </a:rPr>
              <a:t>&lt;</a:t>
            </a:r>
            <a:r>
              <a:rPr>
                <a:latin typeface="Courier"/>
              </a:rPr>
              <a:t> spec[</a:t>
            </a:r>
            <a:r>
              <a:rPr>
                <a:solidFill>
                  <a:srgbClr val="4070A0"/>
                </a:solidFill>
                <a:latin typeface="Courier"/>
              </a:rPr>
              <a:t>"min"</a:t>
            </a:r>
            <a:r>
              <a:rPr>
                <a:latin typeface="Courier"/>
              </a:rPr>
              <a:t>]) </a:t>
            </a:r>
            <a:r>
              <a:rPr>
                <a:solidFill>
                  <a:srgbClr val="666666"/>
                </a:solidFill>
                <a:latin typeface="Courier"/>
              </a:rPr>
              <a:t>|</a:t>
            </a:r>
            <a:r>
              <a:rPr>
                <a:latin typeface="Courier"/>
              </a:rPr>
              <a:t> (values </a:t>
            </a:r>
            <a:r>
              <a:rPr>
                <a:solidFill>
                  <a:srgbClr val="666666"/>
                </a:solidFill>
                <a:latin typeface="Courier"/>
              </a:rPr>
              <a:t>&gt;</a:t>
            </a:r>
            <a:r>
              <a:rPr>
                <a:latin typeface="Courier"/>
              </a:rPr>
              <a:t> spec[</a:t>
            </a:r>
            <a:r>
              <a:rPr>
                <a:solidFill>
                  <a:srgbClr val="4070A0"/>
                </a:solidFill>
                <a:latin typeface="Courier"/>
              </a:rPr>
              <a:t>"max"</a:t>
            </a:r>
            <a:r>
              <a:rPr>
                <a:latin typeface="Courier"/>
              </a:rPr>
              <a:t>])</a:t>
            </a:r>
            <a:br/>
            <a:r>
              <a:rPr>
                <a:latin typeface="Courier"/>
              </a:rPr>
              <a:t>            </a:t>
            </a:r>
            <a:r>
              <a:rPr b="1">
                <a:solidFill>
                  <a:srgbClr val="007020"/>
                </a:solidFill>
                <a:latin typeface="Courier"/>
              </a:rPr>
              <a:t>if</a:t>
            </a:r>
            <a:r>
              <a:rPr>
                <a:latin typeface="Courier"/>
              </a:rPr>
              <a:t> out.</a:t>
            </a:r>
            <a:r>
              <a:rPr>
                <a:solidFill>
                  <a:srgbClr val="008000"/>
                </a:solidFill>
                <a:latin typeface="Courier"/>
              </a:rPr>
              <a:t>any</a:t>
            </a:r>
            <a:r>
              <a:rPr>
                <a:latin typeface="Courier"/>
              </a:rPr>
              <a: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-range"</a:t>
            </a:r>
            <a:r>
              <a:rPr>
                <a:latin typeface="Courier"/>
              </a:rPr>
              <a:t>, </a:t>
            </a:r>
            <a:r>
              <a:rPr>
                <a:solidFill>
                  <a:srgbClr val="4070A0"/>
                </a:solidFill>
                <a:latin typeface="Courier"/>
              </a:rPr>
              <a:t>"warning"</a:t>
            </a:r>
            <a:r>
              <a:rPr>
                <a:latin typeface="Courier"/>
              </a:rPr>
              <a:t>, </a:t>
            </a:r>
            <a:r>
              <a:rPr>
                <a:solidFill>
                  <a:srgbClr val="008000"/>
                </a:solidFill>
                <a:latin typeface="Courier"/>
              </a:rPr>
              <a:t>int</a:t>
            </a:r>
            <a:r>
              <a:rPr>
                <a:latin typeface="Courier"/>
              </a:rPr>
              <a:t>(out.</a:t>
            </a:r>
            <a:r>
              <a:rPr>
                <a:solidFill>
                  <a:srgbClr val="008000"/>
                </a:solidFill>
                <a:latin typeface="Courier"/>
              </a:rPr>
              <a:t>sum</a:t>
            </a:r>
            <a:r>
              <a:rPr>
                <a:latin typeface="Courier"/>
              </a:rPr>
              <a:t>()),</a:t>
            </a:r>
            <a:br/>
            <a:r>
              <a:rPr>
                <a:latin typeface="Courier"/>
              </a:rPr>
              <a:t>                                        </a:t>
            </a:r>
            <a:r>
              <a:rPr>
                <a:solidFill>
                  <a:srgbClr val="BB6688"/>
                </a:solidFill>
                <a:latin typeface="Courier"/>
              </a:rPr>
              <a:t>f"outside </a:t>
            </a:r>
            <a:r>
              <a:rPr>
                <a:solidFill>
                  <a:srgbClr val="4070A0"/>
                </a:solidFill>
                <a:latin typeface="Courier"/>
              </a:rPr>
              <a:t>{</a:t>
            </a:r>
            <a:r>
              <a:rPr>
                <a:latin typeface="Courier"/>
              </a:rPr>
              <a:t>spec[</a:t>
            </a:r>
            <a:r>
              <a:rPr>
                <a:solidFill>
                  <a:srgbClr val="4070A0"/>
                </a:solidFill>
                <a:latin typeface="Courier"/>
              </a:rPr>
              <a:t>'min'</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spec[</a:t>
            </a:r>
            <a:r>
              <a:rPr>
                <a:solidFill>
                  <a:srgbClr val="4070A0"/>
                </a:solidFill>
                <a:latin typeface="Courier"/>
              </a:rPr>
              <a:t>'max'</a:t>
            </a:r>
            <a:r>
              <a:rPr>
                <a:latin typeface="Courier"/>
              </a:rPr>
              <a:t>]</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for</a:t>
            </a:r>
            <a:r>
              <a:rPr>
                <a:latin typeface="Courier"/>
              </a:rPr>
              <a:t> column, limit </a:t>
            </a:r>
            <a:r>
              <a:rPr b="1">
                <a:solidFill>
                  <a:srgbClr val="007020"/>
                </a:solidFill>
                <a:latin typeface="Courier"/>
              </a:rPr>
              <a:t>in</a:t>
            </a:r>
            <a:r>
              <a:rPr>
                <a:latin typeface="Courier"/>
              </a:rPr>
              <a:t> contract[</a:t>
            </a:r>
            <a:r>
              <a:rPr>
                <a:solidFill>
                  <a:srgbClr val="4070A0"/>
                </a:solidFill>
                <a:latin typeface="Courier"/>
              </a:rPr>
              <a:t>"max_missing"</a:t>
            </a:r>
            <a:r>
              <a:rPr>
                <a:latin typeface="Courier"/>
              </a:rPr>
              <a:t>].items():</a:t>
            </a:r>
            <a:br/>
            <a:r>
              <a:rPr>
                <a:latin typeface="Courier"/>
              </a:rPr>
              <a:t>        share </a:t>
            </a:r>
            <a:r>
              <a:rPr>
                <a:solidFill>
                  <a:srgbClr val="666666"/>
                </a:solidFill>
                <a:latin typeface="Courier"/>
              </a:rPr>
              <a:t>=</a:t>
            </a:r>
            <a:r>
              <a:rPr>
                <a:latin typeface="Courier"/>
              </a:rPr>
              <a:t> df[column].isna().mean()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Python (cont.)</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if</a:t>
            </a:r>
            <a:r>
              <a:rPr>
                <a:latin typeface="Courier"/>
              </a:rPr>
              <a:t> share </a:t>
            </a:r>
            <a:r>
              <a:rPr>
                <a:solidFill>
                  <a:srgbClr val="666666"/>
                </a:solidFill>
                <a:latin typeface="Courier"/>
              </a:rPr>
              <a:t>&gt;</a:t>
            </a:r>
            <a:r>
              <a:rPr>
                <a:latin typeface="Courier"/>
              </a:rPr>
              <a:t> limit: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-missing"</a:t>
            </a:r>
            <a:r>
              <a:rPr>
                <a:latin typeface="Courier"/>
              </a:rPr>
              <a:t>, </a:t>
            </a:r>
            <a:r>
              <a:rPr>
                <a:solidFill>
                  <a:srgbClr val="4070A0"/>
                </a:solidFill>
                <a:latin typeface="Courier"/>
              </a:rPr>
              <a:t>"error"</a:t>
            </a:r>
            <a:r>
              <a:rPr>
                <a:latin typeface="Courier"/>
              </a:rPr>
              <a:t>, </a:t>
            </a:r>
            <a:r>
              <a:rPr>
                <a:solidFill>
                  <a:srgbClr val="008000"/>
                </a:solidFill>
                <a:latin typeface="Courier"/>
              </a:rPr>
              <a:t>int</a:t>
            </a:r>
            <a:r>
              <a:rPr>
                <a:latin typeface="Courier"/>
              </a:rPr>
              <a:t>(df[column].isna().</a:t>
            </a:r>
            <a:r>
              <a:rPr>
                <a:solidFill>
                  <a:srgbClr val="008000"/>
                </a:solidFill>
                <a:latin typeface="Courier"/>
              </a:rPr>
              <a:t>sum</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share</a:t>
            </a:r>
            <a:r>
              <a:rPr>
                <a:solidFill>
                  <a:srgbClr val="4070A0"/>
                </a:solidFill>
                <a:latin typeface="Courier"/>
              </a:rPr>
              <a:t>:.1%}</a:t>
            </a:r>
            <a:r>
              <a:rPr>
                <a:solidFill>
                  <a:srgbClr val="BB6688"/>
                </a:solidFill>
                <a:latin typeface="Courier"/>
              </a:rPr>
              <a:t> missing, limit </a:t>
            </a:r>
            <a:r>
              <a:rPr>
                <a:solidFill>
                  <a:srgbClr val="4070A0"/>
                </a:solidFill>
                <a:latin typeface="Courier"/>
              </a:rPr>
              <a:t>{</a:t>
            </a:r>
            <a:r>
              <a:rPr>
                <a:latin typeface="Courier"/>
              </a:rPr>
              <a:t>limit</a:t>
            </a:r>
            <a:r>
              <a:rPr>
                <a:solidFill>
                  <a:srgbClr val="4070A0"/>
                </a:solidFill>
                <a:latin typeface="Courier"/>
              </a:rPr>
              <a:t>:.0%}</a:t>
            </a:r>
            <a:r>
              <a:rPr>
                <a:solidFill>
                  <a:srgbClr val="BB6688"/>
                </a:solidFill>
                <a:latin typeface="Courier"/>
              </a:rPr>
              <a:t>"</a:t>
            </a:r>
            <a:r>
              <a:rPr>
                <a:latin typeface="Courier"/>
              </a:rPr>
              <a:t>))</a:t>
            </a:r>
            <a:br/>
            <a:br/>
            <a:r>
              <a:rPr>
                <a:latin typeface="Courier"/>
              </a:rPr>
              <a:t>    </a:t>
            </a:r>
            <a:r>
              <a:rPr b="1">
                <a:solidFill>
                  <a:srgbClr val="007020"/>
                </a:solidFill>
                <a:latin typeface="Courier"/>
              </a:rPr>
              <a:t>return</a:t>
            </a:r>
            <a:r>
              <a:rPr>
                <a:latin typeface="Courier"/>
              </a:rPr>
              <a:t> findings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R (cont.)</a:t>
            </a:r>
          </a:p>
        </p:txBody>
      </p:sp>
      <p:sp>
        <p:nvSpPr>
          <p:cNvPr id="3" name="Content Placeholder 2"/>
          <p:cNvSpPr>
            <a:spLocks noGrp="1"/>
          </p:cNvSpPr>
          <p:nvPr>
            <p:ph idx="1"/>
          </p:nvPr>
        </p:nvSpPr>
        <p:spPr/>
        <p:txBody>
          <a:bodyPr/>
          <a:lstStyle/>
          <a:p>
            <a:pPr lvl="0" indent="0">
              <a:buNone/>
            </a:pPr>
            <a:r>
              <a:rPr>
                <a:latin typeface="Courier"/>
              </a:rPr>
              <a:t>validate </a:t>
            </a:r>
            <a:r>
              <a:rPr>
                <a:solidFill>
                  <a:srgbClr val="007020"/>
                </a:solidFill>
                <a:latin typeface="Courier"/>
              </a:rPr>
              <a:t>&lt;-</a:t>
            </a:r>
            <a:r>
              <a:rPr>
                <a:latin typeface="Courier"/>
              </a:rPr>
              <a:t> </a:t>
            </a:r>
            <a:r>
              <a:rPr b="1">
                <a:solidFill>
                  <a:srgbClr val="007020"/>
                </a:solidFill>
                <a:latin typeface="Courier"/>
              </a:rPr>
              <a:t>function</a:t>
            </a:r>
            <a:r>
              <a:rPr>
                <a:latin typeface="Courier"/>
              </a:rPr>
              <a:t>(df, contract) {</a:t>
            </a:r>
            <a:br/>
            <a:r>
              <a:rPr>
                <a:latin typeface="Courier"/>
              </a:rPr>
              <a:t>  findings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add </a:t>
            </a:r>
            <a:r>
              <a:rPr>
                <a:solidFill>
                  <a:srgbClr val="007020"/>
                </a:solidFill>
                <a:latin typeface="Courier"/>
              </a:rPr>
              <a:t>&lt;-</a:t>
            </a:r>
            <a:r>
              <a:rPr>
                <a:latin typeface="Courier"/>
              </a:rPr>
              <a:t> </a:t>
            </a:r>
            <a:r>
              <a:rPr b="1">
                <a:solidFill>
                  <a:srgbClr val="007020"/>
                </a:solidFill>
                <a:latin typeface="Courier"/>
              </a:rPr>
              <a:t>function</a:t>
            </a:r>
            <a:r>
              <a:rPr>
                <a:latin typeface="Courier"/>
              </a:rPr>
              <a:t>(check, severity, count, detail) {</a:t>
            </a:r>
            <a:br/>
            <a:r>
              <a:rPr>
                <a:latin typeface="Courier"/>
              </a:rPr>
              <a:t>    findings[[</a:t>
            </a:r>
            <a:r>
              <a:rPr>
                <a:solidFill>
                  <a:srgbClr val="06287E"/>
                </a:solidFill>
                <a:latin typeface="Courier"/>
              </a:rPr>
              <a:t>length</a:t>
            </a:r>
            <a:r>
              <a:rPr>
                <a:latin typeface="Courier"/>
              </a:rPr>
              <a:t>(findings)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007020"/>
                </a:solidFill>
                <a:latin typeface="Courier"/>
              </a:rPr>
              <a:t>&lt;&lt;-</a:t>
            </a:r>
            <a:br/>
            <a:r>
              <a:rPr>
                <a:latin typeface="Courier"/>
              </a:rPr>
              <a:t>      tibble</a:t>
            </a:r>
            <a:r>
              <a:rPr>
                <a:solidFill>
                  <a:srgbClr val="4070A0"/>
                </a:solidFill>
                <a:latin typeface="Courier"/>
              </a:rPr>
              <a:t>::</a:t>
            </a:r>
            <a:r>
              <a:rPr>
                <a:solidFill>
                  <a:srgbClr val="06287E"/>
                </a:solidFill>
                <a:latin typeface="Courier"/>
              </a:rPr>
              <a:t>tibble</a:t>
            </a:r>
            <a:r>
              <a:rPr>
                <a:latin typeface="Courier"/>
              </a:rPr>
              <a:t>(</a:t>
            </a:r>
            <a:r>
              <a:rPr>
                <a:solidFill>
                  <a:srgbClr val="7D9029"/>
                </a:solidFill>
                <a:latin typeface="Courier"/>
              </a:rPr>
              <a:t>check =</a:t>
            </a:r>
            <a:r>
              <a:rPr>
                <a:latin typeface="Courier"/>
              </a:rPr>
              <a:t> check, </a:t>
            </a:r>
            <a:r>
              <a:rPr>
                <a:solidFill>
                  <a:srgbClr val="7D9029"/>
                </a:solidFill>
                <a:latin typeface="Courier"/>
              </a:rPr>
              <a:t>severity =</a:t>
            </a:r>
            <a:r>
              <a:rPr>
                <a:latin typeface="Courier"/>
              </a:rPr>
              <a:t> severity, </a:t>
            </a:r>
            <a:r>
              <a:rPr>
                <a:solidFill>
                  <a:srgbClr val="7D9029"/>
                </a:solidFill>
                <a:latin typeface="Courier"/>
              </a:rPr>
              <a:t>count =</a:t>
            </a:r>
            <a:r>
              <a:rPr>
                <a:latin typeface="Courier"/>
              </a:rPr>
              <a:t> count, </a:t>
            </a:r>
            <a:r>
              <a:rPr>
                <a:solidFill>
                  <a:srgbClr val="7D9029"/>
                </a:solidFill>
                <a:latin typeface="Courier"/>
              </a:rPr>
              <a:t>detail =</a:t>
            </a:r>
            <a:r>
              <a:rPr>
                <a:latin typeface="Courier"/>
              </a:rPr>
              <a:t> detail)</a:t>
            </a:r>
            <a:br/>
            <a:r>
              <a:rPr>
                <a:latin typeface="Courier"/>
              </a:rPr>
              <a:t>  }</a:t>
            </a:r>
            <a:br/>
            <a:br/>
            <a:r>
              <a:rPr>
                <a:latin typeface="Courier"/>
              </a:rPr>
              <a:t>  missing </a:t>
            </a:r>
            <a:r>
              <a:rPr>
                <a:solidFill>
                  <a:srgbClr val="007020"/>
                </a:solidFill>
                <a:latin typeface="Courier"/>
              </a:rPr>
              <a:t>&lt;-</a:t>
            </a:r>
            <a:r>
              <a:rPr>
                <a:latin typeface="Courier"/>
              </a:rPr>
              <a:t> </a:t>
            </a:r>
            <a:r>
              <a:rPr>
                <a:solidFill>
                  <a:srgbClr val="06287E"/>
                </a:solidFill>
                <a:latin typeface="Courier"/>
              </a:rPr>
              <a:t>setdiff</a:t>
            </a:r>
            <a:r>
              <a:rPr>
                <a:latin typeface="Courier"/>
              </a:rPr>
              <a:t>(</a:t>
            </a:r>
            <a:r>
              <a:rPr>
                <a:solidFill>
                  <a:srgbClr val="06287E"/>
                </a:solidFill>
                <a:latin typeface="Courier"/>
              </a:rPr>
              <a:t>names</a:t>
            </a:r>
            <a:r>
              <a:rPr>
                <a:latin typeface="Courier"/>
              </a:rPr>
              <a:t>(contract</a:t>
            </a:r>
            <a:r>
              <a:rPr>
                <a:solidFill>
                  <a:srgbClr val="4070A0"/>
                </a:solidFill>
                <a:latin typeface="Courier"/>
              </a:rPr>
              <a:t>$</a:t>
            </a:r>
            <a:r>
              <a:rPr>
                <a:latin typeface="Courier"/>
              </a:rPr>
              <a:t>columns), </a:t>
            </a:r>
            <a:r>
              <a:rPr>
                <a:solidFill>
                  <a:srgbClr val="06287E"/>
                </a:solidFill>
                <a:latin typeface="Courier"/>
              </a:rPr>
              <a:t>names</a:t>
            </a:r>
            <a:r>
              <a:rPr>
                <a:latin typeface="Courier"/>
              </a:rPr>
              <a:t>(df))</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(missing)) {</a:t>
            </a:r>
            <a:br/>
            <a:r>
              <a:rPr>
                <a:latin typeface="Courier"/>
              </a:rPr>
              <a:t>    </a:t>
            </a:r>
            <a:r>
              <a:rPr>
                <a:solidFill>
                  <a:srgbClr val="06287E"/>
                </a:solidFill>
                <a:latin typeface="Courier"/>
              </a:rPr>
              <a:t>add</a:t>
            </a:r>
            <a:r>
              <a:rPr>
                <a:latin typeface="Courier"/>
              </a:rPr>
              <a:t>(</a:t>
            </a:r>
            <a:r>
              <a:rPr>
                <a:solidFill>
                  <a:srgbClr val="4070A0"/>
                </a:solidFill>
                <a:latin typeface="Courier"/>
              </a:rPr>
              <a:t>"columns-present"</a:t>
            </a:r>
            <a:r>
              <a:rPr>
                <a:latin typeface="Courier"/>
              </a:rPr>
              <a:t>, </a:t>
            </a:r>
            <a:r>
              <a:rPr>
                <a:solidFill>
                  <a:srgbClr val="4070A0"/>
                </a:solidFill>
                <a:latin typeface="Courier"/>
              </a:rPr>
              <a:t>"error"</a:t>
            </a:r>
            <a:r>
              <a:rPr>
                <a:latin typeface="Courier"/>
              </a:rPr>
              <a:t>, </a:t>
            </a:r>
            <a:r>
              <a:rPr>
                <a:solidFill>
                  <a:srgbClr val="06287E"/>
                </a:solidFill>
                <a:latin typeface="Courier"/>
              </a:rPr>
              <a:t>length</a:t>
            </a:r>
            <a:r>
              <a:rPr>
                <a:latin typeface="Courier"/>
              </a:rPr>
              <a:t>(missing),</a:t>
            </a:r>
            <a:br/>
            <a:r>
              <a:rPr>
                <a:latin typeface="Courier"/>
              </a:rPr>
              <a:t>        </a:t>
            </a:r>
            <a:r>
              <a:rPr>
                <a:solidFill>
                  <a:srgbClr val="06287E"/>
                </a:solidFill>
                <a:latin typeface="Courier"/>
              </a:rPr>
              <a:t>paste</a:t>
            </a:r>
            <a:r>
              <a:rPr>
                <a:latin typeface="Courier"/>
              </a:rPr>
              <a:t>(</a:t>
            </a:r>
            <a:r>
              <a:rPr>
                <a:solidFill>
                  <a:srgbClr val="4070A0"/>
                </a:solidFill>
                <a:latin typeface="Courier"/>
              </a:rPr>
              <a:t>"missing columns:"</a:t>
            </a:r>
            <a:r>
              <a:rPr>
                <a:latin typeface="Courier"/>
              </a:rPr>
              <a:t>, </a:t>
            </a:r>
            <a:r>
              <a:rPr>
                <a:solidFill>
                  <a:srgbClr val="06287E"/>
                </a:solidFill>
                <a:latin typeface="Courier"/>
              </a:rPr>
              <a:t>paste</a:t>
            </a:r>
            <a:r>
              <a:rPr>
                <a:latin typeface="Courier"/>
              </a:rPr>
              <a:t>(missing,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    </a:t>
            </a:r>
            <a:r>
              <a:rPr>
                <a:solidFill>
                  <a:srgbClr val="06287E"/>
                </a:solidFill>
                <a:latin typeface="Courier"/>
              </a:rPr>
              <a:t>return</a:t>
            </a:r>
            <a:r>
              <a:rPr>
                <a:latin typeface="Courier"/>
              </a:rPr>
              <a:t>(dplyr</a:t>
            </a:r>
            <a:r>
              <a:rPr>
                <a:solidFill>
                  <a:srgbClr val="4070A0"/>
                </a:solidFill>
                <a:latin typeface="Courier"/>
              </a:rPr>
              <a:t>::</a:t>
            </a:r>
            <a:r>
              <a:rPr>
                <a:solidFill>
                  <a:srgbClr val="06287E"/>
                </a:solidFill>
                <a:latin typeface="Courier"/>
              </a:rPr>
              <a:t>bind_rows</a:t>
            </a:r>
            <a:r>
              <a:rPr>
                <a:latin typeface="Courier"/>
              </a:rPr>
              <a:t>(findings))</a:t>
            </a:r>
            <a:br/>
            <a:r>
              <a:rPr>
                <a:latin typeface="Courier"/>
              </a:rPr>
              <a:t>  }</a:t>
            </a:r>
            <a:b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latin typeface="Courier"/>
              </a:rPr>
              <a:t>dplyr</a:t>
            </a:r>
            <a:r>
              <a:rPr>
                <a:solidFill>
                  <a:srgbClr val="4070A0"/>
                </a:solidFill>
                <a:latin typeface="Courier"/>
              </a:rPr>
              <a:t>::</a:t>
            </a:r>
            <a:r>
              <a:rPr>
                <a:solidFill>
                  <a:srgbClr val="06287E"/>
                </a:solidFill>
                <a:latin typeface="Courier"/>
              </a:rPr>
              <a:t>between</a:t>
            </a:r>
            <a:r>
              <a:rPr>
                <a:latin typeface="Courier"/>
              </a:rPr>
              <a:t>(</a:t>
            </a:r>
            <a:r>
              <a:rPr>
                <a:solidFill>
                  <a:srgbClr val="06287E"/>
                </a:solidFill>
                <a:latin typeface="Courier"/>
              </a:rPr>
              <a:t>nrow</a:t>
            </a:r>
            <a:r>
              <a:rPr>
                <a:latin typeface="Courier"/>
              </a:rPr>
              <a:t>(df), contract</a:t>
            </a:r>
            <a:r>
              <a:rPr>
                <a:solidFill>
                  <a:srgbClr val="4070A0"/>
                </a:solidFill>
                <a:latin typeface="Courier"/>
              </a:rPr>
              <a:t>$</a:t>
            </a:r>
            <a:r>
              <a:rPr>
                <a:latin typeface="Courier"/>
              </a:rPr>
              <a:t>expected_rows[</a:t>
            </a:r>
            <a:r>
              <a:rPr>
                <a:solidFill>
                  <a:srgbClr val="40A070"/>
                </a:solidFill>
                <a:latin typeface="Courier"/>
              </a:rPr>
              <a:t>1</a:t>
            </a:r>
            <a:r>
              <a:rPr>
                <a:latin typeface="Courier"/>
              </a:rPr>
              <a:t>], contract</a:t>
            </a:r>
            <a:r>
              <a:rPr>
                <a:solidFill>
                  <a:srgbClr val="4070A0"/>
                </a:solidFill>
                <a:latin typeface="Courier"/>
              </a:rPr>
              <a:t>$</a:t>
            </a:r>
            <a:r>
              <a:rPr>
                <a:latin typeface="Courier"/>
              </a:rPr>
              <a:t>expected_rows[</a:t>
            </a:r>
            <a:r>
              <a:rPr>
                <a:solidFill>
                  <a:srgbClr val="40A070"/>
                </a:solidFill>
                <a:latin typeface="Courier"/>
              </a:rPr>
              <a:t>2</a:t>
            </a:r>
            <a:r>
              <a:rPr>
                <a:latin typeface="Courier"/>
              </a:rPr>
              <a:t>])) {</a:t>
            </a:r>
            <a:br/>
            <a:r>
              <a:rPr>
                <a:latin typeface="Courier"/>
              </a:rPr>
              <a:t>    </a:t>
            </a:r>
            <a:r>
              <a:rPr>
                <a:solidFill>
                  <a:srgbClr val="06287E"/>
                </a:solidFill>
                <a:latin typeface="Courier"/>
              </a:rPr>
              <a:t>add</a:t>
            </a:r>
            <a:r>
              <a:rPr>
                <a:latin typeface="Courier"/>
              </a:rPr>
              <a:t>(</a:t>
            </a:r>
            <a:r>
              <a:rPr>
                <a:solidFill>
                  <a:srgbClr val="4070A0"/>
                </a:solidFill>
                <a:latin typeface="Courier"/>
              </a:rPr>
              <a:t>"row-count"</a:t>
            </a:r>
            <a:r>
              <a:rPr>
                <a:latin typeface="Courier"/>
              </a:rPr>
              <a:t>, </a:t>
            </a:r>
            <a:r>
              <a:rPr>
                <a:solidFill>
                  <a:srgbClr val="4070A0"/>
                </a:solidFill>
                <a:latin typeface="Courier"/>
              </a:rPr>
              <a:t>"error"</a:t>
            </a:r>
            <a:r>
              <a:rPr>
                <a:latin typeface="Courier"/>
              </a:rPr>
              <a:t>, </a:t>
            </a:r>
            <a:r>
              <a:rPr>
                <a:solidFill>
                  <a:srgbClr val="06287E"/>
                </a:solidFill>
                <a:latin typeface="Courier"/>
              </a:rPr>
              <a:t>nrow</a:t>
            </a:r>
            <a:r>
              <a:rPr>
                <a:latin typeface="Courier"/>
              </a:rPr>
              <a:t>(df), </a:t>
            </a:r>
            <a:r>
              <a:rPr>
                <a:solidFill>
                  <a:srgbClr val="06287E"/>
                </a:solidFill>
                <a:latin typeface="Courier"/>
              </a:rPr>
              <a:t>sprintf</a:t>
            </a:r>
            <a:r>
              <a:rPr>
                <a:latin typeface="Courier"/>
              </a:rPr>
              <a:t>(</a:t>
            </a:r>
            <a:r>
              <a:rPr>
                <a:solidFill>
                  <a:srgbClr val="4070A0"/>
                </a:solidFill>
                <a:latin typeface="Courier"/>
              </a:rPr>
              <a:t>"%d rows, expected %d-%d"</a:t>
            </a:r>
            <a:r>
              <a:rPr>
                <a:latin typeface="Courier"/>
              </a:rPr>
              <a:t>, </a:t>
            </a:r>
            <a:r>
              <a:rPr>
                <a:solidFill>
                  <a:srgbClr val="06287E"/>
                </a:solidFill>
                <a:latin typeface="Courier"/>
              </a:rPr>
              <a:t>nrow</a:t>
            </a:r>
            <a:r>
              <a:rPr>
                <a:latin typeface="Courier"/>
              </a:rPr>
              <a:t>(df),</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R (cont.)</a:t>
            </a:r>
          </a:p>
        </p:txBody>
      </p:sp>
      <p:sp>
        <p:nvSpPr>
          <p:cNvPr id="3" name="Content Placeholder 2"/>
          <p:cNvSpPr>
            <a:spLocks noGrp="1"/>
          </p:cNvSpPr>
          <p:nvPr>
            <p:ph idx="1"/>
          </p:nvPr>
        </p:nvSpPr>
        <p:spPr/>
        <p:txBody>
          <a:bodyPr/>
          <a:lstStyle/>
          <a:p>
            <a:pPr lvl="0" indent="0">
              <a:buNone/>
            </a:pPr>
            <a:r>
              <a:rPr>
                <a:latin typeface="Courier"/>
              </a:rPr>
              <a:t>        contract</a:t>
            </a:r>
            <a:r>
              <a:rPr>
                <a:solidFill>
                  <a:srgbClr val="4070A0"/>
                </a:solidFill>
                <a:latin typeface="Courier"/>
              </a:rPr>
              <a:t>$</a:t>
            </a:r>
            <a:r>
              <a:rPr>
                <a:latin typeface="Courier"/>
              </a:rPr>
              <a:t>expected_rows[</a:t>
            </a:r>
            <a:r>
              <a:rPr>
                <a:solidFill>
                  <a:srgbClr val="40A070"/>
                </a:solidFill>
                <a:latin typeface="Courier"/>
              </a:rPr>
              <a:t>1</a:t>
            </a:r>
            <a:r>
              <a:rPr>
                <a:latin typeface="Courier"/>
              </a:rPr>
              <a:t>], contract</a:t>
            </a:r>
            <a:r>
              <a:rPr>
                <a:solidFill>
                  <a:srgbClr val="4070A0"/>
                </a:solidFill>
                <a:latin typeface="Courier"/>
              </a:rPr>
              <a:t>$</a:t>
            </a:r>
            <a:r>
              <a:rPr>
                <a:latin typeface="Courier"/>
              </a:rPr>
              <a:t>expected_rows[</a:t>
            </a:r>
            <a:r>
              <a:rPr>
                <a:solidFill>
                  <a:srgbClr val="40A070"/>
                </a:solidFill>
                <a:latin typeface="Courier"/>
              </a:rPr>
              <a:t>2</a:t>
            </a:r>
            <a:r>
              <a:rPr>
                <a:latin typeface="Courier"/>
              </a:rPr>
              <a:t>]</a:t>
            </a:r>
            <a:r>
              <a:rPr b="1">
                <a:solidFill>
                  <a:srgbClr val="FF0000"/>
                </a:solidFill>
                <a:latin typeface="Courier"/>
              </a:rPr>
              <a:t>))</a:t>
            </a:r>
            <a:br/>
            <a:r>
              <a:rPr>
                <a:latin typeface="Courier"/>
              </a:rPr>
              <a:t>  </a:t>
            </a:r>
            <a:r>
              <a:rPr b="1">
                <a:solidFill>
                  <a:srgbClr val="FF0000"/>
                </a:solidFill>
                <a:latin typeface="Courier"/>
              </a:rPr>
              <a:t>}</a:t>
            </a:r>
            <a:br/>
            <a:br/>
            <a:r>
              <a:rPr>
                <a:latin typeface="Courier"/>
              </a:rPr>
              <a:t>  dup </a:t>
            </a:r>
            <a:r>
              <a:rPr>
                <a:solidFill>
                  <a:srgbClr val="007020"/>
                </a:solidFill>
                <a:latin typeface="Courier"/>
              </a:rPr>
              <a:t>&lt;-</a:t>
            </a:r>
            <a:r>
              <a:rPr>
                <a:latin typeface="Courier"/>
              </a:rPr>
              <a:t> </a:t>
            </a:r>
            <a:r>
              <a:rPr>
                <a:solidFill>
                  <a:srgbClr val="06287E"/>
                </a:solidFill>
                <a:latin typeface="Courier"/>
              </a:rPr>
              <a:t>duplicated</a:t>
            </a:r>
            <a:r>
              <a:rPr>
                <a:latin typeface="Courier"/>
              </a:rPr>
              <a:t>(df[contract</a:t>
            </a:r>
            <a:r>
              <a:rPr>
                <a:solidFill>
                  <a:srgbClr val="4070A0"/>
                </a:solidFill>
                <a:latin typeface="Courier"/>
              </a:rPr>
              <a:t>$</a:t>
            </a:r>
            <a:r>
              <a:rPr>
                <a:latin typeface="Courier"/>
              </a:rPr>
              <a:t>key]) </a:t>
            </a:r>
            <a:r>
              <a:rPr>
                <a:solidFill>
                  <a:srgbClr val="4070A0"/>
                </a:solidFill>
                <a:latin typeface="Courier"/>
              </a:rPr>
              <a:t>|</a:t>
            </a:r>
            <a:r>
              <a:rPr>
                <a:latin typeface="Courier"/>
              </a:rPr>
              <a:t> </a:t>
            </a:r>
            <a:r>
              <a:rPr>
                <a:solidFill>
                  <a:srgbClr val="06287E"/>
                </a:solidFill>
                <a:latin typeface="Courier"/>
              </a:rPr>
              <a:t>duplicated</a:t>
            </a:r>
            <a:r>
              <a:rPr>
                <a:latin typeface="Courier"/>
              </a:rPr>
              <a:t>(df[contract</a:t>
            </a:r>
            <a:r>
              <a:rPr>
                <a:solidFill>
                  <a:srgbClr val="4070A0"/>
                </a:solidFill>
                <a:latin typeface="Courier"/>
              </a:rPr>
              <a:t>$</a:t>
            </a:r>
            <a:r>
              <a:rPr>
                <a:latin typeface="Courier"/>
              </a:rPr>
              <a:t>key],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(dup)) </a:t>
            </a:r>
            <a:r>
              <a:rPr>
                <a:solidFill>
                  <a:srgbClr val="06287E"/>
                </a:solidFill>
                <a:latin typeface="Courier"/>
              </a:rPr>
              <a:t>add</a:t>
            </a:r>
            <a:r>
              <a:rPr>
                <a:latin typeface="Courier"/>
              </a:rPr>
              <a:t>(</a:t>
            </a:r>
            <a:r>
              <a:rPr>
                <a:solidFill>
                  <a:srgbClr val="4070A0"/>
                </a:solidFill>
                <a:latin typeface="Courier"/>
              </a:rPr>
              <a:t>"key-unique"</a:t>
            </a:r>
            <a:r>
              <a:rPr>
                <a:latin typeface="Courier"/>
              </a:rPr>
              <a:t>, </a:t>
            </a:r>
            <a:r>
              <a:rPr>
                <a:solidFill>
                  <a:srgbClr val="4070A0"/>
                </a:solidFill>
                <a:latin typeface="Courier"/>
              </a:rPr>
              <a:t>"error"</a:t>
            </a:r>
            <a:r>
              <a:rPr>
                <a:latin typeface="Courier"/>
              </a:rPr>
              <a:t>, </a:t>
            </a:r>
            <a:r>
              <a:rPr>
                <a:solidFill>
                  <a:srgbClr val="06287E"/>
                </a:solidFill>
                <a:latin typeface="Courier"/>
              </a:rPr>
              <a:t>sum</a:t>
            </a:r>
            <a:r>
              <a:rPr>
                <a:latin typeface="Courier"/>
              </a:rPr>
              <a:t>(dup), </a:t>
            </a:r>
            <a:r>
              <a:rPr>
                <a:solidFill>
                  <a:srgbClr val="4070A0"/>
                </a:solidFill>
                <a:latin typeface="Courier"/>
              </a:rPr>
              <a:t>"rows sharing a key"</a:t>
            </a:r>
            <a:r>
              <a:rPr>
                <a:latin typeface="Courier"/>
              </a:rPr>
              <a:t>)</a:t>
            </a:r>
            <a:b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06287E"/>
                </a:solidFill>
                <a:latin typeface="Courier"/>
              </a:rPr>
              <a:t>names</a:t>
            </a:r>
            <a:r>
              <a:rPr>
                <a:latin typeface="Courier"/>
              </a:rPr>
              <a:t>(contract</a:t>
            </a:r>
            <a:r>
              <a:rPr>
                <a:solidFill>
                  <a:srgbClr val="4070A0"/>
                </a:solidFill>
                <a:latin typeface="Courier"/>
              </a:rPr>
              <a:t>$</a:t>
            </a:r>
            <a:r>
              <a:rPr>
                <a:latin typeface="Courier"/>
              </a:rPr>
              <a:t>columns)) {</a:t>
            </a:r>
            <a:br/>
            <a:r>
              <a:rPr>
                <a:latin typeface="Courier"/>
              </a:rPr>
              <a:t>    spec </a:t>
            </a:r>
            <a:r>
              <a:rPr>
                <a:solidFill>
                  <a:srgbClr val="007020"/>
                </a:solidFill>
                <a:latin typeface="Courier"/>
              </a:rPr>
              <a:t>&lt;-</a:t>
            </a:r>
            <a:r>
              <a:rPr>
                <a:latin typeface="Courier"/>
              </a:rPr>
              <a:t> contract</a:t>
            </a:r>
            <a:r>
              <a:rPr>
                <a:solidFill>
                  <a:srgbClr val="4070A0"/>
                </a:solidFill>
                <a:latin typeface="Courier"/>
              </a:rPr>
              <a:t>$</a:t>
            </a:r>
            <a:r>
              <a:rPr>
                <a:latin typeface="Courier"/>
              </a:rPr>
              <a:t>columns[[column]]</a:t>
            </a:r>
            <a:br/>
            <a:r>
              <a:rPr>
                <a:latin typeface="Courier"/>
              </a:rPr>
              <a:t>    values </a:t>
            </a:r>
            <a:r>
              <a:rPr>
                <a:solidFill>
                  <a:srgbClr val="007020"/>
                </a:solidFill>
                <a:latin typeface="Courier"/>
              </a:rPr>
              <a:t>&lt;-</a:t>
            </a:r>
            <a:r>
              <a:rPr>
                <a:latin typeface="Courier"/>
              </a:rPr>
              <a:t> df[[column]]</a:t>
            </a:r>
            <a:br/>
            <a:r>
              <a:rPr>
                <a:latin typeface="Courier"/>
              </a:rPr>
              <a:t>    </a:t>
            </a:r>
            <a:r>
              <a:rPr b="1">
                <a:solidFill>
                  <a:srgbClr val="007020"/>
                </a:solidFill>
                <a:latin typeface="Courier"/>
              </a:rPr>
              <a:t>if</a:t>
            </a:r>
            <a:r>
              <a:rPr>
                <a:latin typeface="Courier"/>
              </a:rPr>
              <a:t> (</a:t>
            </a:r>
            <a:r>
              <a:rPr>
                <a:solidFill>
                  <a:srgbClr val="06287E"/>
                </a:solidFill>
                <a:latin typeface="Courier"/>
              </a:rPr>
              <a:t>isTRUE</a:t>
            </a:r>
            <a:r>
              <a:rPr>
                <a:latin typeface="Courier"/>
              </a:rPr>
              <a:t>(spec</a:t>
            </a:r>
            <a:r>
              <a:rPr>
                <a:solidFill>
                  <a:srgbClr val="4070A0"/>
                </a:solidFill>
                <a:latin typeface="Courier"/>
              </a:rPr>
              <a:t>$</a:t>
            </a:r>
            <a:r>
              <a:rPr>
                <a:latin typeface="Courier"/>
              </a:rPr>
              <a:t>required) </a:t>
            </a:r>
            <a:r>
              <a:rPr>
                <a:solidFill>
                  <a:srgbClr val="4070A0"/>
                </a:solidFill>
                <a:latin typeface="Courier"/>
              </a:rPr>
              <a:t>&amp;&amp;</a:t>
            </a:r>
            <a:r>
              <a:rPr>
                <a:latin typeface="Courier"/>
              </a:rPr>
              <a:t> </a:t>
            </a:r>
            <a:r>
              <a:rPr>
                <a:solidFill>
                  <a:srgbClr val="06287E"/>
                </a:solidFill>
                <a:latin typeface="Courier"/>
              </a:rPr>
              <a:t>any</a:t>
            </a:r>
            <a:r>
              <a:rPr>
                <a:latin typeface="Courier"/>
              </a:rPr>
              <a:t>(</a:t>
            </a:r>
            <a:r>
              <a:rPr>
                <a:solidFill>
                  <a:srgbClr val="06287E"/>
                </a:solidFill>
                <a:latin typeface="Courier"/>
              </a:rPr>
              <a:t>is.na</a:t>
            </a:r>
            <a:r>
              <a:rPr>
                <a:latin typeface="Courier"/>
              </a:rPr>
              <a:t>(values)))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"-required"</a:t>
            </a:r>
            <a:r>
              <a:rPr>
                <a:latin typeface="Courier"/>
              </a:rPr>
              <a:t>), </a:t>
            </a:r>
            <a:r>
              <a:rPr>
                <a:solidFill>
                  <a:srgbClr val="4070A0"/>
                </a:solidFill>
                <a:latin typeface="Courier"/>
              </a:rPr>
              <a:t>"error"</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(values)), </a:t>
            </a:r>
            <a:r>
              <a:rPr>
                <a:solidFill>
                  <a:srgbClr val="4070A0"/>
                </a:solidFill>
                <a:latin typeface="Courier"/>
              </a:rPr>
              <a:t>"required column has blanks"</a:t>
            </a:r>
            <a:r>
              <a:rPr>
                <a:latin typeface="Courier"/>
              </a:rPr>
              <a:t>)</a:t>
            </a:r>
            <a:br/>
            <a:r>
              <a:rPr>
                <a:latin typeface="Courier"/>
              </a:rPr>
              <a:t>    }</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(spec</a:t>
            </a:r>
            <a:r>
              <a:rPr>
                <a:solidFill>
                  <a:srgbClr val="4070A0"/>
                </a:solidFill>
                <a:latin typeface="Courier"/>
              </a:rPr>
              <a:t>$</a:t>
            </a:r>
            <a:r>
              <a:rPr>
                <a:latin typeface="Courier"/>
              </a:rPr>
              <a:t>allowed)) {</a:t>
            </a:r>
            <a:br/>
            <a:r>
              <a:rPr>
                <a:latin typeface="Courier"/>
              </a:rPr>
              <a:t>      unexpected </a:t>
            </a:r>
            <a:r>
              <a:rPr>
                <a:solidFill>
                  <a:srgbClr val="007020"/>
                </a:solidFill>
                <a:latin typeface="Courier"/>
              </a:rPr>
              <a:t>&lt;-</a:t>
            </a:r>
            <a:r>
              <a:rPr>
                <a:latin typeface="Courier"/>
              </a:rPr>
              <a:t> </a:t>
            </a:r>
            <a:r>
              <a:rPr>
                <a:solidFill>
                  <a:srgbClr val="06287E"/>
                </a:solidFill>
                <a:latin typeface="Courier"/>
              </a:rPr>
              <a:t>setdiff</a:t>
            </a:r>
            <a:r>
              <a:rPr>
                <a:latin typeface="Courier"/>
              </a:rPr>
              <a:t>(</a:t>
            </a:r>
            <a:r>
              <a:rPr>
                <a:solidFill>
                  <a:srgbClr val="06287E"/>
                </a:solidFill>
                <a:latin typeface="Courier"/>
              </a:rPr>
              <a:t>unique</a:t>
            </a:r>
            <a:r>
              <a:rPr>
                <a:latin typeface="Courier"/>
              </a:rPr>
              <a:t>(stats</a:t>
            </a:r>
            <a:r>
              <a:rPr>
                <a:solidFill>
                  <a:srgbClr val="4070A0"/>
                </a:solidFill>
                <a:latin typeface="Courier"/>
              </a:rPr>
              <a:t>::</a:t>
            </a:r>
            <a:r>
              <a:rPr>
                <a:solidFill>
                  <a:srgbClr val="06287E"/>
                </a:solidFill>
                <a:latin typeface="Courier"/>
              </a:rPr>
              <a:t>na.omit</a:t>
            </a:r>
            <a:r>
              <a:rPr>
                <a:latin typeface="Courier"/>
              </a:rPr>
              <a:t>(values)), spec</a:t>
            </a:r>
            <a:r>
              <a:rPr>
                <a:solidFill>
                  <a:srgbClr val="4070A0"/>
                </a:solidFill>
                <a:latin typeface="Courier"/>
              </a:rPr>
              <a:t>$</a:t>
            </a:r>
            <a:r>
              <a:rPr>
                <a:latin typeface="Courier"/>
              </a:rPr>
              <a:t>allowed)</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(unexpected))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"-allowed"</a:t>
            </a:r>
            <a:r>
              <a:rPr>
                <a:latin typeface="Courier"/>
              </a:rPr>
              <a:t>), </a:t>
            </a:r>
            <a:r>
              <a:rPr>
                <a:solidFill>
                  <a:srgbClr val="4070A0"/>
                </a:solidFill>
                <a:latin typeface="Courier"/>
              </a:rPr>
              <a:t>"error"</a:t>
            </a:r>
            <a:r>
              <a:rPr>
                <a:latin typeface="Courier"/>
              </a:rPr>
              <a:t>, </a:t>
            </a:r>
            <a:r>
              <a:rPr>
                <a:solidFill>
                  <a:srgbClr val="06287E"/>
                </a:solidFill>
                <a:latin typeface="Courier"/>
              </a:rPr>
              <a:t>length</a:t>
            </a:r>
            <a:r>
              <a:rPr>
                <a:latin typeface="Courier"/>
              </a:rPr>
              <a:t>(unexpected),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validator — In R (cont.)</a:t>
            </a:r>
          </a:p>
        </p:txBody>
      </p:sp>
      <p:sp>
        <p:nvSpPr>
          <p:cNvPr id="3" name="Content Placeholder 2"/>
          <p:cNvSpPr>
            <a:spLocks noGrp="1"/>
          </p:cNvSpPr>
          <p:nvPr>
            <p:ph idx="1"/>
          </p:nvPr>
        </p:nvSpPr>
        <p:spPr/>
        <p:txBody>
          <a:bodyPr/>
          <a:lstStyle/>
          <a:p>
            <a:pPr lvl="0" indent="0">
              <a:buNone/>
            </a:pPr>
            <a:r>
              <a:rPr>
                <a:latin typeface="Courier"/>
              </a:rPr>
              <a:t>            </a:t>
            </a:r>
            <a:r>
              <a:rPr>
                <a:solidFill>
                  <a:srgbClr val="06287E"/>
                </a:solidFill>
                <a:latin typeface="Courier"/>
              </a:rPr>
              <a:t>paste</a:t>
            </a:r>
            <a:r>
              <a:rPr>
                <a:latin typeface="Courier"/>
              </a:rPr>
              <a:t>(</a:t>
            </a:r>
            <a:r>
              <a:rPr>
                <a:solidFill>
                  <a:srgbClr val="4070A0"/>
                </a:solidFill>
                <a:latin typeface="Courier"/>
              </a:rPr>
              <a:t>"unexpected values:"</a:t>
            </a:r>
            <a:r>
              <a:rPr>
                <a:latin typeface="Courier"/>
              </a:rPr>
              <a:t>, </a:t>
            </a:r>
            <a:r>
              <a:rPr>
                <a:solidFill>
                  <a:srgbClr val="06287E"/>
                </a:solidFill>
                <a:latin typeface="Courier"/>
              </a:rPr>
              <a:t>paste</a:t>
            </a:r>
            <a:r>
              <a:rPr>
                <a:latin typeface="Courier"/>
              </a:rPr>
              <a:t>(unexpected, </a:t>
            </a:r>
            <a:r>
              <a:rPr>
                <a:solidFill>
                  <a:srgbClr val="7D9029"/>
                </a:solidFill>
                <a:latin typeface="Courier"/>
              </a:rPr>
              <a:t>collapse =</a:t>
            </a:r>
            <a:r>
              <a:rPr>
                <a:latin typeface="Courier"/>
              </a:rPr>
              <a:t> </a:t>
            </a:r>
            <a:r>
              <a:rPr>
                <a:solidFill>
                  <a:srgbClr val="4070A0"/>
                </a:solidFill>
                <a:latin typeface="Courier"/>
              </a:rPr>
              <a:t>", "</a:t>
            </a:r>
            <a:r>
              <a:rPr>
                <a:latin typeface="Courier"/>
              </a:rPr>
              <a:t>))</a:t>
            </a:r>
            <a:r>
              <a:rPr b="1">
                <a:solidFill>
                  <a:srgbClr val="FF0000"/>
                </a:solidFill>
                <a:latin typeface="Courier"/>
              </a:rPr>
              <a:t>)</a:t>
            </a:r>
            <a:br/>
            <a:r>
              <a:rPr>
                <a:latin typeface="Courier"/>
              </a:rPr>
              <a:t>      </a:t>
            </a:r>
            <a:r>
              <a:rPr b="1">
                <a:solidFill>
                  <a:srgbClr val="FF0000"/>
                </a:solidFill>
                <a:latin typeface="Courier"/>
              </a:rPr>
              <a:t>}</a:t>
            </a:r>
            <a:br/>
            <a:r>
              <a:rPr>
                <a:latin typeface="Courier"/>
              </a:rPr>
              <a:t>    </a:t>
            </a:r>
            <a:r>
              <a:rPr b="1">
                <a:solidFill>
                  <a:srgbClr val="FF0000"/>
                </a:solidFill>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(spec</a:t>
            </a:r>
            <a:r>
              <a:rPr>
                <a:solidFill>
                  <a:srgbClr val="4070A0"/>
                </a:solidFill>
                <a:latin typeface="Courier"/>
              </a:rPr>
              <a:t>$</a:t>
            </a:r>
            <a:r>
              <a:rPr>
                <a:latin typeface="Courier"/>
              </a:rPr>
              <a:t>min)) {</a:t>
            </a:r>
            <a:br/>
            <a:r>
              <a:rPr>
                <a:latin typeface="Courier"/>
              </a:rPr>
              <a:t>      out </a:t>
            </a:r>
            <a:r>
              <a:rPr>
                <a:solidFill>
                  <a:srgbClr val="007020"/>
                </a:solidFill>
                <a:latin typeface="Courier"/>
              </a:rPr>
              <a:t>&lt;-</a:t>
            </a:r>
            <a:r>
              <a:rPr>
                <a:latin typeface="Courier"/>
              </a:rPr>
              <a:t> values </a:t>
            </a:r>
            <a:r>
              <a:rPr>
                <a:solidFill>
                  <a:srgbClr val="4070A0"/>
                </a:solidFill>
                <a:latin typeface="Courier"/>
              </a:rPr>
              <a:t>&lt;</a:t>
            </a:r>
            <a:r>
              <a:rPr>
                <a:latin typeface="Courier"/>
              </a:rPr>
              <a:t> spec</a:t>
            </a:r>
            <a:r>
              <a:rPr>
                <a:solidFill>
                  <a:srgbClr val="4070A0"/>
                </a:solidFill>
                <a:latin typeface="Courier"/>
              </a:rPr>
              <a:t>$</a:t>
            </a:r>
            <a:r>
              <a:rPr>
                <a:latin typeface="Courier"/>
              </a:rPr>
              <a:t>min </a:t>
            </a:r>
            <a:r>
              <a:rPr>
                <a:solidFill>
                  <a:srgbClr val="4070A0"/>
                </a:solidFill>
                <a:latin typeface="Courier"/>
              </a:rPr>
              <a:t>|</a:t>
            </a:r>
            <a:r>
              <a:rPr>
                <a:latin typeface="Courier"/>
              </a:rPr>
              <a:t> values </a:t>
            </a:r>
            <a:r>
              <a:rPr>
                <a:solidFill>
                  <a:srgbClr val="4070A0"/>
                </a:solidFill>
                <a:latin typeface="Courier"/>
              </a:rPr>
              <a:t>&gt;</a:t>
            </a:r>
            <a:r>
              <a:rPr>
                <a:latin typeface="Courier"/>
              </a:rPr>
              <a:t> spec</a:t>
            </a:r>
            <a:r>
              <a:rPr>
                <a:solidFill>
                  <a:srgbClr val="4070A0"/>
                </a:solidFill>
                <a:latin typeface="Courier"/>
              </a:rPr>
              <a:t>$</a:t>
            </a:r>
            <a:r>
              <a:rPr>
                <a:latin typeface="Courier"/>
              </a:rPr>
              <a:t>max</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(out, </a:t>
            </a:r>
            <a:r>
              <a:rPr>
                <a:solidFill>
                  <a:srgbClr val="7D9029"/>
                </a:solidFill>
                <a:latin typeface="Courier"/>
              </a:rPr>
              <a:t>na.rm =</a:t>
            </a:r>
            <a:r>
              <a:rPr>
                <a:latin typeface="Courier"/>
              </a:rPr>
              <a:t> </a:t>
            </a:r>
            <a:r>
              <a:rPr>
                <a:solidFill>
                  <a:srgbClr val="880000"/>
                </a:solidFill>
                <a:latin typeface="Courier"/>
              </a:rPr>
              <a:t>TRUE</a:t>
            </a:r>
            <a:r>
              <a:rPr>
                <a:latin typeface="Courier"/>
              </a:rPr>
              <a:t>))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"-range"</a:t>
            </a:r>
            <a:r>
              <a:rPr>
                <a:latin typeface="Courier"/>
              </a:rPr>
              <a:t>), </a:t>
            </a:r>
            <a:r>
              <a:rPr>
                <a:solidFill>
                  <a:srgbClr val="4070A0"/>
                </a:solidFill>
                <a:latin typeface="Courier"/>
              </a:rPr>
              <a:t>"warning"</a:t>
            </a:r>
            <a:r>
              <a:rPr>
                <a:latin typeface="Courier"/>
              </a:rPr>
              <a:t>, </a:t>
            </a:r>
            <a:r>
              <a:rPr>
                <a:solidFill>
                  <a:srgbClr val="06287E"/>
                </a:solidFill>
                <a:latin typeface="Courier"/>
              </a:rPr>
              <a:t>sum</a:t>
            </a:r>
            <a:r>
              <a:rPr>
                <a:latin typeface="Courier"/>
              </a:rPr>
              <a:t>(out,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sprintf</a:t>
            </a:r>
            <a:r>
              <a:rPr>
                <a:latin typeface="Courier"/>
              </a:rPr>
              <a:t>(</a:t>
            </a:r>
            <a:r>
              <a:rPr>
                <a:solidFill>
                  <a:srgbClr val="4070A0"/>
                </a:solidFill>
                <a:latin typeface="Courier"/>
              </a:rPr>
              <a:t>"outside %s-%s"</a:t>
            </a:r>
            <a:r>
              <a:rPr>
                <a:latin typeface="Courier"/>
              </a:rPr>
              <a:t>, spec</a:t>
            </a:r>
            <a:r>
              <a:rPr>
                <a:solidFill>
                  <a:srgbClr val="4070A0"/>
                </a:solidFill>
                <a:latin typeface="Courier"/>
              </a:rPr>
              <a:t>$</a:t>
            </a:r>
            <a:r>
              <a:rPr>
                <a:latin typeface="Courier"/>
              </a:rPr>
              <a:t>min, spec</a:t>
            </a:r>
            <a:r>
              <a:rPr>
                <a:solidFill>
                  <a:srgbClr val="4070A0"/>
                </a:solidFill>
                <a:latin typeface="Courier"/>
              </a:rPr>
              <a:t>$</a:t>
            </a:r>
            <a:r>
              <a:rPr>
                <a:latin typeface="Courier"/>
              </a:rPr>
              <a:t>max))</a:t>
            </a:r>
            <a:br/>
            <a:r>
              <a:rPr>
                <a:latin typeface="Courier"/>
              </a:rPr>
              <a:t>      }</a:t>
            </a:r>
            <a:br/>
            <a:r>
              <a:rPr>
                <a:latin typeface="Courier"/>
              </a:rPr>
              <a:t>    }</a:t>
            </a:r>
            <a:br/>
            <a:r>
              <a:rPr>
                <a:latin typeface="Courier"/>
              </a:rPr>
              <a:t>  </a:t>
            </a:r>
            <a:r>
              <a:rPr b="1">
                <a:solidFill>
                  <a:srgbClr val="FF0000"/>
                </a:solidFill>
                <a:latin typeface="Courier"/>
              </a:rPr>
              <a:t>}</a:t>
            </a:r>
            <a:br/>
            <a:br/>
            <a:r>
              <a:rPr>
                <a:latin typeface="Courier"/>
              </a:rPr>
              <a:t>  dplyr</a:t>
            </a:r>
            <a:r>
              <a:rPr>
                <a:solidFill>
                  <a:srgbClr val="4070A0"/>
                </a:solidFill>
                <a:latin typeface="Courier"/>
              </a:rPr>
              <a:t>::</a:t>
            </a:r>
            <a:r>
              <a:rPr>
                <a:solidFill>
                  <a:srgbClr val="06287E"/>
                </a:solidFill>
                <a:latin typeface="Courier"/>
              </a:rPr>
              <a:t>bind_rows</a:t>
            </a:r>
            <a:r>
              <a:rPr>
                <a:latin typeface="Courier"/>
              </a:rPr>
              <a:t>(findings)</a:t>
            </a:r>
            <a:br/>
            <a:r>
              <a:rPr b="1">
                <a:solidFill>
                  <a:srgbClr val="FF0000"/>
                </a:solidFill>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Wire it into the read, not into a notebook cell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load_screening(path, contract</a:t>
            </a:r>
            <a:r>
              <a:rPr>
                <a:solidFill>
                  <a:srgbClr val="666666"/>
                </a:solidFill>
                <a:latin typeface="Courier"/>
              </a:rPr>
              <a:t>=</a:t>
            </a:r>
            <a:r>
              <a:rPr>
                <a:latin typeface="Courier"/>
              </a:rPr>
              <a:t>CONTRACT):</a:t>
            </a:r>
            <a:br/>
            <a:r>
              <a:rPr>
                <a:latin typeface="Courier"/>
              </a:rPr>
              <a:t>    df </a:t>
            </a:r>
            <a:r>
              <a:rPr>
                <a:solidFill>
                  <a:srgbClr val="666666"/>
                </a:solidFill>
                <a:latin typeface="Courier"/>
              </a:rPr>
              <a:t>=</a:t>
            </a:r>
            <a:r>
              <a:rPr>
                <a:latin typeface="Courier"/>
              </a:rPr>
              <a:t> read_typed(path, contract)</a:t>
            </a:r>
            <a:br/>
            <a:r>
              <a:rPr>
                <a:latin typeface="Courier"/>
              </a:rPr>
              <a:t>    findings </a:t>
            </a:r>
            <a:r>
              <a:rPr>
                <a:solidFill>
                  <a:srgbClr val="666666"/>
                </a:solidFill>
                <a:latin typeface="Courier"/>
              </a:rPr>
              <a:t>=</a:t>
            </a:r>
            <a:r>
              <a:rPr>
                <a:latin typeface="Courier"/>
              </a:rPr>
              <a:t> validate(df, contract)</a:t>
            </a:r>
            <a:br/>
            <a:br/>
            <a:r>
              <a:rPr>
                <a:latin typeface="Courier"/>
              </a:rPr>
              <a:t>    errors </a:t>
            </a:r>
            <a:r>
              <a:rPr>
                <a:solidFill>
                  <a:srgbClr val="666666"/>
                </a:solidFill>
                <a:latin typeface="Courier"/>
              </a:rPr>
              <a:t>=</a:t>
            </a:r>
            <a:r>
              <a:rPr>
                <a:latin typeface="Courier"/>
              </a:rPr>
              <a:t> [f </a:t>
            </a:r>
            <a:r>
              <a:rPr b="1">
                <a:solidFill>
                  <a:srgbClr val="007020"/>
                </a:solidFill>
                <a:latin typeface="Courier"/>
              </a:rPr>
              <a:t>for</a:t>
            </a:r>
            <a:r>
              <a:rPr>
                <a:latin typeface="Courier"/>
              </a:rPr>
              <a:t> f </a:t>
            </a:r>
            <a:r>
              <a:rPr b="1">
                <a:solidFill>
                  <a:srgbClr val="007020"/>
                </a:solidFill>
                <a:latin typeface="Courier"/>
              </a:rPr>
              <a:t>in</a:t>
            </a:r>
            <a:r>
              <a:rPr>
                <a:latin typeface="Courier"/>
              </a:rPr>
              <a:t> findings </a:t>
            </a:r>
            <a:r>
              <a:rPr b="1">
                <a:solidFill>
                  <a:srgbClr val="007020"/>
                </a:solidFill>
                <a:latin typeface="Courier"/>
              </a:rPr>
              <a:t>if</a:t>
            </a:r>
            <a:r>
              <a:rPr>
                <a:latin typeface="Courier"/>
              </a:rPr>
              <a:t> f.severity </a:t>
            </a:r>
            <a:r>
              <a:rPr>
                <a:solidFill>
                  <a:srgbClr val="666666"/>
                </a:solidFill>
                <a:latin typeface="Courier"/>
              </a:rPr>
              <a:t>==</a:t>
            </a:r>
            <a:r>
              <a:rPr>
                <a:latin typeface="Courier"/>
              </a:rPr>
              <a:t> </a:t>
            </a:r>
            <a:r>
              <a:rPr>
                <a:solidFill>
                  <a:srgbClr val="4070A0"/>
                </a:solidFill>
                <a:latin typeface="Courier"/>
              </a:rPr>
              <a:t>"error"</a:t>
            </a:r>
            <a:r>
              <a:rPr>
                <a:latin typeface="Courier"/>
              </a:rPr>
              <a:t>]</a:t>
            </a:r>
            <a:br/>
            <a:r>
              <a:rPr>
                <a:latin typeface="Courier"/>
              </a:rPr>
              <a:t>    </a:t>
            </a:r>
            <a:r>
              <a:rPr b="1">
                <a:solidFill>
                  <a:srgbClr val="007020"/>
                </a:solidFill>
                <a:latin typeface="Courier"/>
              </a:rPr>
              <a:t>for</a:t>
            </a:r>
            <a:r>
              <a:rPr>
                <a:latin typeface="Courier"/>
              </a:rPr>
              <a:t> finding </a:t>
            </a:r>
            <a:r>
              <a:rPr b="1">
                <a:solidFill>
                  <a:srgbClr val="007020"/>
                </a:solidFill>
                <a:latin typeface="Courier"/>
              </a:rPr>
              <a:t>in</a:t>
            </a:r>
            <a:r>
              <a:rPr>
                <a:latin typeface="Courier"/>
              </a:rPr>
              <a:t> findings: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finding</a:t>
            </a:r>
            <a:r>
              <a:rPr>
                <a:solidFill>
                  <a:srgbClr val="4070A0"/>
                </a:solidFill>
                <a:latin typeface="Courier"/>
              </a:rPr>
              <a:t>.</a:t>
            </a:r>
            <a:r>
              <a:rPr>
                <a:latin typeface="Courier"/>
              </a:rPr>
              <a:t>severity</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finding</a:t>
            </a:r>
            <a:r>
              <a:rPr>
                <a:solidFill>
                  <a:srgbClr val="4070A0"/>
                </a:solidFill>
                <a:latin typeface="Courier"/>
              </a:rPr>
              <a:t>.</a:t>
            </a:r>
            <a:r>
              <a:rPr>
                <a:latin typeface="Courier"/>
              </a:rPr>
              <a:t>check</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finding</a:t>
            </a:r>
            <a:r>
              <a:rPr>
                <a:solidFill>
                  <a:srgbClr val="4070A0"/>
                </a:solidFill>
                <a:latin typeface="Courier"/>
              </a:rPr>
              <a:t>.</a:t>
            </a:r>
            <a:r>
              <a:rPr>
                <a:latin typeface="Courier"/>
              </a:rPr>
              <a:t>count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finding</a:t>
            </a:r>
            <a:r>
              <a:rPr>
                <a:solidFill>
                  <a:srgbClr val="4070A0"/>
                </a:solidFill>
                <a:latin typeface="Courier"/>
              </a:rPr>
              <a:t>.</a:t>
            </a:r>
            <a:r>
              <a:rPr>
                <a:latin typeface="Courier"/>
              </a:rPr>
              <a:t>detail</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if</a:t>
            </a:r>
            <a:r>
              <a:rPr>
                <a:latin typeface="Courier"/>
              </a:rPr>
              <a:t> errors: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(errors)</a:t>
            </a:r>
            <a:r>
              <a:rPr>
                <a:solidFill>
                  <a:srgbClr val="4070A0"/>
                </a:solidFill>
                <a:latin typeface="Courier"/>
              </a:rPr>
              <a:t>}</a:t>
            </a:r>
            <a:r>
              <a:rPr>
                <a:solidFill>
                  <a:srgbClr val="BB6688"/>
                </a:solidFill>
                <a:latin typeface="Courier"/>
              </a:rPr>
              <a:t> validation errors in </a:t>
            </a:r>
            <a:r>
              <a:rPr>
                <a:solidFill>
                  <a:srgbClr val="4070A0"/>
                </a:solidFill>
                <a:latin typeface="Courier"/>
              </a:rPr>
              <a:t>{</a:t>
            </a:r>
            <a:r>
              <a:rPr>
                <a:latin typeface="Courier"/>
              </a:rPr>
              <a:t>path</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df, findings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Wire it into the read, not into a notebook cell — In R</a:t>
            </a:r>
          </a:p>
        </p:txBody>
      </p:sp>
      <p:sp>
        <p:nvSpPr>
          <p:cNvPr id="3" name="Content Placeholder 2"/>
          <p:cNvSpPr>
            <a:spLocks noGrp="1"/>
          </p:cNvSpPr>
          <p:nvPr>
            <p:ph idx="1"/>
          </p:nvPr>
        </p:nvSpPr>
        <p:spPr/>
        <p:txBody>
          <a:bodyPr/>
          <a:lstStyle/>
          <a:p>
            <a:pPr lvl="0" indent="0">
              <a:buNone/>
            </a:pPr>
            <a:r>
              <a:rPr>
                <a:latin typeface="Courier"/>
              </a:rPr>
              <a:t>load_screening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r>
              <a:rPr>
                <a:solidFill>
                  <a:srgbClr val="7D9029"/>
                </a:solidFill>
                <a:latin typeface="Courier"/>
              </a:rPr>
              <a:t>contract =</a:t>
            </a:r>
            <a:r>
              <a:rPr>
                <a:latin typeface="Courier"/>
              </a:rPr>
              <a:t> CONTRACT) {</a:t>
            </a:r>
            <a:br/>
            <a:r>
              <a:rPr>
                <a:latin typeface="Courier"/>
              </a:rPr>
              <a:t>  df </a:t>
            </a:r>
            <a:r>
              <a:rPr>
                <a:solidFill>
                  <a:srgbClr val="007020"/>
                </a:solidFill>
                <a:latin typeface="Courier"/>
              </a:rPr>
              <a:t>&lt;-</a:t>
            </a:r>
            <a:r>
              <a:rPr>
                <a:latin typeface="Courier"/>
              </a:rPr>
              <a:t> </a:t>
            </a:r>
            <a:r>
              <a:rPr>
                <a:solidFill>
                  <a:srgbClr val="06287E"/>
                </a:solidFill>
                <a:latin typeface="Courier"/>
              </a:rPr>
              <a:t>read_typed</a:t>
            </a:r>
            <a:r>
              <a:rPr>
                <a:latin typeface="Courier"/>
              </a:rPr>
              <a:t>(path, contract)</a:t>
            </a:r>
            <a:br/>
            <a:r>
              <a:rPr>
                <a:latin typeface="Courier"/>
              </a:rPr>
              <a:t>  findings </a:t>
            </a:r>
            <a:r>
              <a:rPr>
                <a:solidFill>
                  <a:srgbClr val="007020"/>
                </a:solidFill>
                <a:latin typeface="Courier"/>
              </a:rPr>
              <a:t>&lt;-</a:t>
            </a:r>
            <a:r>
              <a:rPr>
                <a:latin typeface="Courier"/>
              </a:rPr>
              <a:t> </a:t>
            </a:r>
            <a:r>
              <a:rPr>
                <a:solidFill>
                  <a:srgbClr val="06287E"/>
                </a:solidFill>
                <a:latin typeface="Courier"/>
              </a:rPr>
              <a:t>validate</a:t>
            </a:r>
            <a:r>
              <a:rPr>
                <a:latin typeface="Courier"/>
              </a:rPr>
              <a:t>(df, contract)</a:t>
            </a:r>
            <a:b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(findings)) </a:t>
            </a:r>
            <a:r>
              <a:rPr>
                <a:solidFill>
                  <a:srgbClr val="06287E"/>
                </a:solidFill>
                <a:latin typeface="Courier"/>
              </a:rPr>
              <a:t>print</a:t>
            </a:r>
            <a:r>
              <a:rPr>
                <a:latin typeface="Courier"/>
              </a:rPr>
              <a:t>(findings, </a:t>
            </a:r>
            <a:r>
              <a:rPr>
                <a:solidFill>
                  <a:srgbClr val="7D9029"/>
                </a:solidFill>
                <a:latin typeface="Courier"/>
              </a:rPr>
              <a:t>n =</a:t>
            </a:r>
            <a:r>
              <a:rPr>
                <a:latin typeface="Courier"/>
              </a:rPr>
              <a:t> </a:t>
            </a:r>
            <a:r>
              <a:rPr>
                <a:solidFill>
                  <a:srgbClr val="880000"/>
                </a:solidFill>
                <a:latin typeface="Courier"/>
              </a:rPr>
              <a:t>Inf</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(findings</a:t>
            </a:r>
            <a:r>
              <a:rPr>
                <a:solidFill>
                  <a:srgbClr val="4070A0"/>
                </a:solidFill>
                <a:latin typeface="Courier"/>
              </a:rPr>
              <a:t>$</a:t>
            </a:r>
            <a:r>
              <a:rPr>
                <a:latin typeface="Courier"/>
              </a:rPr>
              <a:t>severity </a:t>
            </a:r>
            <a:r>
              <a:rPr>
                <a:solidFill>
                  <a:srgbClr val="4070A0"/>
                </a:solidFill>
                <a:latin typeface="Courier"/>
              </a:rPr>
              <a:t>==</a:t>
            </a:r>
            <a:r>
              <a:rPr>
                <a:latin typeface="Courier"/>
              </a:rPr>
              <a:t> </a:t>
            </a:r>
            <a:r>
              <a:rPr>
                <a:solidFill>
                  <a:srgbClr val="4070A0"/>
                </a:solidFill>
                <a:latin typeface="Courier"/>
              </a:rPr>
              <a:t>"error"</a:t>
            </a:r>
            <a:r>
              <a:rPr>
                <a:latin typeface="Courier"/>
              </a:rPr>
              <a:t>))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"%d validation errors in %s"</a:t>
            </a:r>
            <a:r>
              <a:rPr>
                <a:latin typeface="Courier"/>
              </a:rPr>
              <a:t>, </a:t>
            </a:r>
            <a:r>
              <a:rPr>
                <a:solidFill>
                  <a:srgbClr val="06287E"/>
                </a:solidFill>
                <a:latin typeface="Courier"/>
              </a:rPr>
              <a:t>sum</a:t>
            </a:r>
            <a:r>
              <a:rPr>
                <a:latin typeface="Courier"/>
              </a:rPr>
              <a:t>(findings</a:t>
            </a:r>
            <a:r>
              <a:rPr>
                <a:solidFill>
                  <a:srgbClr val="4070A0"/>
                </a:solidFill>
                <a:latin typeface="Courier"/>
              </a:rPr>
              <a:t>$</a:t>
            </a:r>
            <a:r>
              <a:rPr>
                <a:latin typeface="Courier"/>
              </a:rPr>
              <a:t>severity </a:t>
            </a:r>
            <a:r>
              <a:rPr>
                <a:solidFill>
                  <a:srgbClr val="4070A0"/>
                </a:solidFill>
                <a:latin typeface="Courier"/>
              </a:rPr>
              <a:t>==</a:t>
            </a:r>
            <a:r>
              <a:rPr>
                <a:latin typeface="Courier"/>
              </a:rPr>
              <a:t> </a:t>
            </a:r>
            <a:r>
              <a:rPr>
                <a:solidFill>
                  <a:srgbClr val="4070A0"/>
                </a:solidFill>
                <a:latin typeface="Courier"/>
              </a:rPr>
              <a:t>"error"</a:t>
            </a:r>
            <a:r>
              <a:rPr>
                <a:latin typeface="Courier"/>
              </a:rPr>
              <a:t>), path))</a:t>
            </a:r>
            <a:br/>
            <a:r>
              <a:rPr>
                <a:latin typeface="Courier"/>
              </a:rPr>
              <a:t>  }</a:t>
            </a:r>
            <a:br/>
            <a:r>
              <a:rPr>
                <a:latin typeface="Courier"/>
              </a:rPr>
              <a:t>  </a:t>
            </a:r>
            <a:r>
              <a:rPr>
                <a:solidFill>
                  <a:srgbClr val="06287E"/>
                </a:solidFill>
                <a:latin typeface="Courier"/>
              </a:rPr>
              <a:t>list</a:t>
            </a:r>
            <a:r>
              <a:rPr>
                <a:latin typeface="Courier"/>
              </a:rPr>
              <a:t>(</a:t>
            </a:r>
            <a:r>
              <a:rPr>
                <a:solidFill>
                  <a:srgbClr val="7D9029"/>
                </a:solidFill>
                <a:latin typeface="Courier"/>
              </a:rPr>
              <a:t>data =</a:t>
            </a:r>
            <a:r>
              <a:rPr>
                <a:latin typeface="Courier"/>
              </a:rPr>
              <a:t> df, </a:t>
            </a:r>
            <a:r>
              <a:rPr>
                <a:solidFill>
                  <a:srgbClr val="7D9029"/>
                </a:solidFill>
                <a:latin typeface="Courier"/>
              </a:rPr>
              <a:t>findings =</a:t>
            </a:r>
            <a:r>
              <a:rPr>
                <a:latin typeface="Courier"/>
              </a:rPr>
              <a:t> findings)</a:t>
            </a:r>
            <a:b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Wire it into the read, not into a notebook cell</a:t>
            </a:r>
          </a:p>
        </p:txBody>
      </p:sp>
      <p:sp>
        <p:nvSpPr>
          <p:cNvPr id="3" name="Content Placeholder 2"/>
          <p:cNvSpPr>
            <a:spLocks noGrp="1"/>
          </p:cNvSpPr>
          <p:nvPr>
            <p:ph idx="1"/>
          </p:nvPr>
        </p:nvSpPr>
        <p:spPr/>
        <p:txBody>
          <a:bodyPr/>
          <a:lstStyle/>
          <a:p>
            <a:pPr lvl="0"/>
            <a:r>
              <a:rPr/>
              <a:t>There is now no way to read this file without validating it — That is the whole mechanism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findings are an artefact, like the profile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Path(</a:t>
            </a:r>
            <a:r>
              <a:rPr>
                <a:solidFill>
                  <a:srgbClr val="4070A0"/>
                </a:solidFill>
                <a:latin typeface="Courier"/>
              </a:rPr>
              <a:t>"outputs/validation"</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Path(</a:t>
            </a:r>
            <a:r>
              <a:rPr>
                <a:solidFill>
                  <a:srgbClr val="4070A0"/>
                </a:solidFill>
                <a:latin typeface="Courier"/>
              </a:rPr>
              <a:t>"outputs/validation/muac-2024-q4.json"</a:t>
            </a:r>
            <a:r>
              <a:rPr>
                <a:latin typeface="Courier"/>
              </a:rPr>
              <a:t>).write_text(</a:t>
            </a:r>
            <a:br/>
            <a:r>
              <a:rPr>
                <a:latin typeface="Courier"/>
              </a:rPr>
              <a:t>    json.dumps([f.__dict__ </a:t>
            </a:r>
            <a:r>
              <a:rPr b="1">
                <a:solidFill>
                  <a:srgbClr val="007020"/>
                </a:solidFill>
                <a:latin typeface="Courier"/>
              </a:rPr>
              <a:t>for</a:t>
            </a:r>
            <a:r>
              <a:rPr>
                <a:latin typeface="Courier"/>
              </a:rPr>
              <a:t> f </a:t>
            </a:r>
            <a:r>
              <a:rPr b="1">
                <a:solidFill>
                  <a:srgbClr val="007020"/>
                </a:solidFill>
                <a:latin typeface="Courier"/>
              </a:rPr>
              <a:t>in</a:t>
            </a:r>
            <a:r>
              <a:rPr>
                <a:latin typeface="Courier"/>
              </a:rPr>
              <a:t> findings], indent</a:t>
            </a:r>
            <a:r>
              <a:rPr>
                <a:solidFill>
                  <a:srgbClr val="666666"/>
                </a:solidFill>
                <a:latin typeface="Courier"/>
              </a:rPr>
              <a:t>=</a:t>
            </a:r>
            <a:r>
              <a:rPr>
                <a:solidFill>
                  <a:srgbClr val="40A070"/>
                </a:solidFill>
                <a:latin typeface="Courier"/>
              </a:rPr>
              <a:t>2</a:t>
            </a:r>
            <a:r>
              <a:rPr>
                <a:latin typeface="Courier"/>
              </a:rPr>
              <a:t>)</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findings are an artefact, like the profile — In R</a:t>
            </a:r>
          </a:p>
        </p:txBody>
      </p:sp>
      <p:sp>
        <p:nvSpPr>
          <p:cNvPr id="3" name="Content Placeholder 2"/>
          <p:cNvSpPr>
            <a:spLocks noGrp="1"/>
          </p:cNvSpPr>
          <p:nvPr>
            <p:ph idx="1"/>
          </p:nvPr>
        </p:nvSpPr>
        <p:spPr/>
        <p:txBody>
          <a:bodyPr/>
          <a:lstStyle/>
          <a:p>
            <a:pPr lvl="0" indent="0">
              <a:buNone/>
            </a:pPr>
            <a:r>
              <a:rPr>
                <a:latin typeface="Courier"/>
              </a:rPr>
              <a:t>jsonlite</a:t>
            </a:r>
            <a:r>
              <a:rPr>
                <a:solidFill>
                  <a:srgbClr val="4070A0"/>
                </a:solidFill>
                <a:latin typeface="Courier"/>
              </a:rPr>
              <a:t>::</a:t>
            </a:r>
            <a:r>
              <a:rPr>
                <a:solidFill>
                  <a:srgbClr val="06287E"/>
                </a:solidFill>
                <a:latin typeface="Courier"/>
              </a:rPr>
              <a:t>write_json</a:t>
            </a:r>
            <a:r>
              <a:rPr>
                <a:latin typeface="Courier"/>
              </a:rPr>
              <a:t>(findings,</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"validation"</a:t>
            </a:r>
            <a:r>
              <a:rPr>
                <a:latin typeface="Courier"/>
              </a:rPr>
              <a:t>, </a:t>
            </a:r>
            <a:r>
              <a:rPr>
                <a:solidFill>
                  <a:srgbClr val="4070A0"/>
                </a:solidFill>
                <a:latin typeface="Courier"/>
              </a:rPr>
              <a:t>"muac-2024-q4.json"</a:t>
            </a:r>
            <a:r>
              <a:rPr>
                <a:latin typeface="Courier"/>
              </a:rPr>
              <a:t>),</a:t>
            </a:r>
            <a:br/>
            <a:r>
              <a:rPr>
                <a:latin typeface="Courier"/>
              </a:rPr>
              <a:t>  </a:t>
            </a:r>
            <a:r>
              <a:rPr>
                <a:solidFill>
                  <a:srgbClr val="7D9029"/>
                </a:solidFill>
                <a:latin typeface="Courier"/>
              </a:rPr>
              <a:t>pretty =</a:t>
            </a:r>
            <a:r>
              <a:rPr>
                <a:latin typeface="Courier"/>
              </a:rPr>
              <a:t> </a:t>
            </a:r>
            <a:r>
              <a:rPr>
                <a:solidFill>
                  <a:srgbClr val="880000"/>
                </a:solidFill>
                <a:latin typeface="Courier"/>
              </a:rPr>
              <a:t>TRUE</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findings are an artefact, like the profile — In Python</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666666"/>
                </a:solidFill>
                <a:latin typeface="Courier"/>
              </a:rPr>
              <a:t>=</a:t>
            </a:r>
            <a:r>
              <a:rPr>
                <a:latin typeface="Courier"/>
              </a:rPr>
              <a:t> pd.concat([</a:t>
            </a:r>
            <a:br/>
            <a:r>
              <a:rPr>
                <a:latin typeface="Courier"/>
              </a:rPr>
              <a:t>    pd.read_json(p).assign(quarter</a:t>
            </a:r>
            <a:r>
              <a:rPr>
                <a:solidFill>
                  <a:srgbClr val="666666"/>
                </a:solidFill>
                <a:latin typeface="Courier"/>
              </a:rPr>
              <a:t>=</a:t>
            </a:r>
            <a:r>
              <a:rPr>
                <a:latin typeface="Courier"/>
              </a:rPr>
              <a:t>p.stem)</a:t>
            </a:r>
            <a:br/>
            <a:r>
              <a:rPr>
                <a:latin typeface="Courier"/>
              </a:rPr>
              <a:t>    </a:t>
            </a:r>
            <a:r>
              <a:rPr b="1">
                <a:solidFill>
                  <a:srgbClr val="007020"/>
                </a:solidFill>
                <a:latin typeface="Courier"/>
              </a:rPr>
              <a:t>for</a:t>
            </a:r>
            <a:r>
              <a:rPr>
                <a:latin typeface="Courier"/>
              </a:rPr>
              <a:t> p </a:t>
            </a:r>
            <a:r>
              <a:rPr b="1">
                <a:solidFill>
                  <a:srgbClr val="007020"/>
                </a:solidFill>
                <a:latin typeface="Courier"/>
              </a:rPr>
              <a:t>in</a:t>
            </a:r>
            <a:r>
              <a:rPr>
                <a:latin typeface="Courier"/>
              </a:rPr>
              <a:t> </a:t>
            </a:r>
            <a:r>
              <a:rPr>
                <a:solidFill>
                  <a:srgbClr val="008000"/>
                </a:solidFill>
                <a:latin typeface="Courier"/>
              </a:rPr>
              <a:t>sorted</a:t>
            </a:r>
            <a:r>
              <a:rPr>
                <a:latin typeface="Courier"/>
              </a:rPr>
              <a:t>(Path(</a:t>
            </a:r>
            <a:r>
              <a:rPr>
                <a:solidFill>
                  <a:srgbClr val="4070A0"/>
                </a:solidFill>
                <a:latin typeface="Courier"/>
              </a:rPr>
              <a:t>"outputs/validation"</a:t>
            </a:r>
            <a:r>
              <a:rPr>
                <a:latin typeface="Courier"/>
              </a:rPr>
              <a:t>).glob(</a:t>
            </a:r>
            <a:r>
              <a:rPr>
                <a:solidFill>
                  <a:srgbClr val="4070A0"/>
                </a:solidFill>
                <a:latin typeface="Courier"/>
              </a:rPr>
              <a:t>"*.json"</a:t>
            </a:r>
            <a:r>
              <a:rPr>
                <a:latin typeface="Courier"/>
              </a:rPr>
              <a:t>))</a:t>
            </a:r>
            <a:br/>
            <a:r>
              <a:rPr>
                <a:latin typeface="Courier"/>
              </a:rPr>
              <a:t>])</a:t>
            </a:r>
            <a:br/>
            <a:r>
              <a:rPr>
                <a:solidFill>
                  <a:srgbClr val="008000"/>
                </a:solidFill>
                <a:latin typeface="Courier"/>
              </a:rPr>
              <a:t>print</a:t>
            </a:r>
            <a:r>
              <a:rPr>
                <a:latin typeface="Courier"/>
              </a:rPr>
              <a:t>(history.pivot_table(index</a:t>
            </a:r>
            <a:r>
              <a:rPr>
                <a:solidFill>
                  <a:srgbClr val="666666"/>
                </a:solidFill>
                <a:latin typeface="Courier"/>
              </a:rPr>
              <a:t>=</a:t>
            </a:r>
            <a:r>
              <a:rPr>
                <a:solidFill>
                  <a:srgbClr val="4070A0"/>
                </a:solidFill>
                <a:latin typeface="Courier"/>
              </a:rPr>
              <a:t>"check"</a:t>
            </a:r>
            <a:r>
              <a:rPr>
                <a:latin typeface="Courier"/>
              </a:rPr>
              <a:t>, columns</a:t>
            </a:r>
            <a:r>
              <a:rPr>
                <a:solidFill>
                  <a:srgbClr val="666666"/>
                </a:solidFill>
                <a:latin typeface="Courier"/>
              </a:rPr>
              <a:t>=</a:t>
            </a:r>
            <a:r>
              <a:rPr>
                <a:solidFill>
                  <a:srgbClr val="4070A0"/>
                </a:solidFill>
                <a:latin typeface="Courier"/>
              </a:rPr>
              <a:t>"quarter"</a:t>
            </a:r>
            <a:r>
              <a:rPr>
                <a:latin typeface="Courier"/>
              </a:rPr>
              <a:t>, values</a:t>
            </a:r>
            <a:r>
              <a:rPr>
                <a:solidFill>
                  <a:srgbClr val="666666"/>
                </a:solidFill>
                <a:latin typeface="Courier"/>
              </a:rPr>
              <a:t>=</a:t>
            </a:r>
            <a:r>
              <a:rPr>
                <a:solidFill>
                  <a:srgbClr val="4070A0"/>
                </a:solidFill>
                <a:latin typeface="Courier"/>
              </a:rPr>
              <a:t>"count"</a:t>
            </a:r>
            <a:r>
              <a:rPr>
                <a:latin typeface="Courier"/>
              </a:rPr>
              <a:t>, fill_value</a:t>
            </a:r>
            <a:r>
              <a:rPr>
                <a:solidFill>
                  <a:srgbClr val="666666"/>
                </a:solidFill>
                <a:latin typeface="Courier"/>
              </a:rPr>
              <a:t>=</a:t>
            </a:r>
            <a:r>
              <a:rPr>
                <a:solidFill>
                  <a:srgbClr val="40A070"/>
                </a:solidFill>
                <a:latin typeface="Courier"/>
              </a:rPr>
              <a:t>0</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findings are an artefact, like the profile — In R</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007020"/>
                </a:solidFill>
                <a:latin typeface="Courier"/>
              </a:rPr>
              <a:t>&lt;-</a:t>
            </a:r>
            <a:r>
              <a:rPr>
                <a:latin typeface="Courier"/>
              </a:rPr>
              <a:t> purrr</a:t>
            </a:r>
            <a:r>
              <a:rPr>
                <a:solidFill>
                  <a:srgbClr val="4070A0"/>
                </a:solidFill>
                <a:latin typeface="Courier"/>
              </a:rPr>
              <a:t>::</a:t>
            </a:r>
            <a:r>
              <a:rPr>
                <a:solidFill>
                  <a:srgbClr val="06287E"/>
                </a:solidFill>
                <a:latin typeface="Courier"/>
              </a:rPr>
              <a:t>map_dfr</a:t>
            </a:r>
            <a:r>
              <a:rPr>
                <a:latin typeface="Courier"/>
              </a:rPr>
              <a:t>(</a:t>
            </a:r>
            <a:br/>
            <a:r>
              <a:rPr>
                <a:latin typeface="Courier"/>
              </a:rPr>
              <a:t>  </a:t>
            </a:r>
            <a:r>
              <a:rPr>
                <a:solidFill>
                  <a:srgbClr val="06287E"/>
                </a:solidFill>
                <a:latin typeface="Courier"/>
              </a:rPr>
              <a:t>list.files</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"validation"</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a:t>
            </a:r>
            <a:r>
              <a:rPr>
                <a:latin typeface="Courier"/>
              </a:rPr>
              <a:t> jsonlite</a:t>
            </a:r>
            <a:r>
              <a:rPr>
                <a:solidFill>
                  <a:srgbClr val="4070A0"/>
                </a:solidFill>
                <a:latin typeface="Courier"/>
              </a:rPr>
              <a:t>::</a:t>
            </a:r>
            <a:r>
              <a:rPr>
                <a:solidFill>
                  <a:srgbClr val="06287E"/>
                </a:solidFill>
                <a:latin typeface="Courier"/>
              </a:rPr>
              <a:t>read_json</a:t>
            </a:r>
            <a:r>
              <a:rPr>
                <a:latin typeface="Courier"/>
              </a:rPr>
              <a:t>(.x, </a:t>
            </a:r>
            <a:r>
              <a:rPr>
                <a:solidFill>
                  <a:srgbClr val="7D9029"/>
                </a:solidFill>
                <a:latin typeface="Courier"/>
              </a:rPr>
              <a:t>simplifyVector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quarter =</a:t>
            </a:r>
            <a:r>
              <a:rPr>
                <a:latin typeface="Courier"/>
              </a:rPr>
              <a:t> tools</a:t>
            </a:r>
            <a:r>
              <a:rPr>
                <a:solidFill>
                  <a:srgbClr val="4070A0"/>
                </a:solidFill>
                <a:latin typeface="Courier"/>
              </a:rPr>
              <a:t>::</a:t>
            </a:r>
            <a:r>
              <a:rPr>
                <a:solidFill>
                  <a:srgbClr val="06287E"/>
                </a:solidFill>
                <a:latin typeface="Courier"/>
              </a:rPr>
              <a:t>file_path_sans_ext</a:t>
            </a:r>
            <a:r>
              <a:rPr>
                <a:latin typeface="Courier"/>
              </a:rPr>
              <a:t>(</a:t>
            </a:r>
            <a:r>
              <a:rPr>
                <a:solidFill>
                  <a:srgbClr val="06287E"/>
                </a:solidFill>
                <a:latin typeface="Courier"/>
              </a:rPr>
              <a:t>basename</a:t>
            </a:r>
            <a:r>
              <a:rPr>
                <a:latin typeface="Courier"/>
              </a:rPr>
              <a:t>(.x)))</a:t>
            </a:r>
            <a:br/>
            <a:r>
              <a:rPr>
                <a:latin typeface="Courier"/>
              </a:rPr>
              <a:t>)</a:t>
            </a:r>
            <a:br/>
            <a:br/>
            <a:r>
              <a:rPr>
                <a:latin typeface="Courier"/>
              </a:rPr>
              <a:t>tidyr</a:t>
            </a:r>
            <a:r>
              <a:rPr>
                <a:solidFill>
                  <a:srgbClr val="4070A0"/>
                </a:solidFill>
                <a:latin typeface="Courier"/>
              </a:rPr>
              <a:t>::</a:t>
            </a:r>
            <a:r>
              <a:rPr>
                <a:solidFill>
                  <a:srgbClr val="06287E"/>
                </a:solidFill>
                <a:latin typeface="Courier"/>
              </a:rPr>
              <a:t>pivot_wider</a:t>
            </a:r>
            <a:r>
              <a:rPr>
                <a:latin typeface="Courier"/>
              </a:rPr>
              <a:t>(history, </a:t>
            </a:r>
            <a:r>
              <a:rPr>
                <a:solidFill>
                  <a:srgbClr val="7D9029"/>
                </a:solidFill>
                <a:latin typeface="Courier"/>
              </a:rPr>
              <a:t>id_cols =</a:t>
            </a:r>
            <a:r>
              <a:rPr>
                <a:latin typeface="Courier"/>
              </a:rPr>
              <a:t> check, </a:t>
            </a:r>
            <a:r>
              <a:rPr>
                <a:solidFill>
                  <a:srgbClr val="7D9029"/>
                </a:solidFill>
                <a:latin typeface="Courier"/>
              </a:rPr>
              <a:t>names_from =</a:t>
            </a:r>
            <a:r>
              <a:rPr>
                <a:latin typeface="Courier"/>
              </a:rPr>
              <a:t> quarter, </a:t>
            </a:r>
            <a:r>
              <a:rPr>
                <a:solidFill>
                  <a:srgbClr val="7D9029"/>
                </a:solidFill>
                <a:latin typeface="Courier"/>
              </a:rPr>
              <a:t>values_from =</a:t>
            </a:r>
            <a:r>
              <a:rPr>
                <a:latin typeface="Courier"/>
              </a:rPr>
              <a:t> count)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“fail loudly” costs, and why it is still right — Example</a:t>
            </a:r>
          </a:p>
        </p:txBody>
      </p:sp>
      <p:sp>
        <p:nvSpPr>
          <p:cNvPr id="3" name="Content Placeholder 2"/>
          <p:cNvSpPr>
            <a:spLocks noGrp="1"/>
          </p:cNvSpPr>
          <p:nvPr>
            <p:ph idx="1"/>
          </p:nvPr>
        </p:nvSpPr>
        <p:spPr/>
        <p:txBody>
          <a:bodyPr/>
          <a:lstStyle/>
          <a:p>
            <a:pPr lvl="0" indent="0">
              <a:buNone/>
            </a:pPr>
            <a:r>
              <a:rPr>
                <a:latin typeface="Courier"/>
              </a:rPr>
              <a:t>[error] commune-allowed: 1 - unexpected values: ['Petite-Riviere']
[error] age_months-missing: 226 - 5.4% missing, limit 5%
ValueError: 2 validation errors in muac-screening-2024-q4.csv</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suite now finds everything and changes nothing — by design, because every change so far has been a flag.</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https://data-analysis.cassion.dev/courses/data-cleaning-and-validation/cleaning-07-validation-that-runs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Validation that runs without you</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Turn the checks into a suite that executes on every read — a schema contract, three severities, a report artefact, and the decision about which failures are allowed to stop the pipeline.</vt:lpwstr>
  </property>
</Properties>
</file>