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Transformer les contrôles en une suite qui s’exécute à chaque lecture — un contrat de schéma, trois gravités, un artefact de rapport, et la décision de savoir quels échecs ont le droit d’arrêter la chaîne.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leçons de contrôles, et chacun d’eux a été exécuté par une personne qui a décidé de l’exécuter. Au trimestre suivant, il se produira l’une de trois choses — vous les relancez et cela prend une après-midi, quelqu’un d’autre en lance certains, ou l’export part directement dans le tableau de bord parce que l’échéance était mardi. La troisième est l’issue normale. Les seuls contrôles qui survivent sont ceux qui s’exécutent que quelqu’un y pense ou non, et cette leçon montre comment y arriver.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Commencez par écrire à quoi ressemble un export valide, séparément du code qui le lit. Cet énoncé est le contrat, et tout le reste en découle.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champs y sont faciles à négliger et ce sont eux qui attrapent les surprises. </a:t>
            </a:r>
            <a:r>
              <a:rPr>
                <a:latin typeface="Courier"/>
              </a:rPr>
              <a:t>expected_rows</a:t>
            </a:r>
            <a:r>
              <a:rPr/>
              <a:t> est un intervalle, pas un nombre. Un export de 400 lignes là où vous en attendez quatre mille est un téléchargement tronqué ou un filtre que quelqu’un a laissé actif, et il sera sinon découvert le jour où la charge de cas paraîtra encourageante. </a:t>
            </a:r>
            <a:r>
              <a:rPr>
                <a:latin typeface="Courier"/>
              </a:rPr>
              <a:t>max_missing</a:t>
            </a:r>
            <a:r>
              <a:rPr/>
              <a:t> transforme le constat de la leçon 2 en limite. Dix pour cent d’âges manquants est tolérable et documenté ; trente pour cent signifie qu’un formulaire est cassé, et la différence entre les deux n’est pas une chose que l’on souhaite remarquer à l’œil.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décision de conception qui détermine si la suite sera utilisée ou désactivée.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colonne absente est une erreur — tout calcul postérieur est faux. Sept valeurs de PB implausibles sont un avertissement : 4 211 lignes restent analysables, et arrêter la chaîne pour 0,17 % d’entre elles signifie que la chaîne s’arrête tous les mois et que quelqu’un finit par la retirer. Les erreurs portent sur le fichier. Les avertissements portent sur des lignes. Si vous avez envie de faire d’un contrôle de ligne une erreur, ce que vous voulez en réalité est un seuil sur le nombre de lignes autorisées à échouer — c’est exactement ce qu’est </a:t>
            </a:r>
            <a:r>
              <a:rPr>
                <a:latin typeface="Courier"/>
              </a:rPr>
              <a:t>max_missing</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le retour anticipé après une colonne absente. Une fois la forme fausse, tout constat ultérieur est du bruit, et un validateur qui affiche quatre- vingt-dix constats alors que le vrai problème est une colonne renommée a échoué dans sa tâche même s’il a fonctionné.</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n’existe désormais aucun moyen de lire ce fichier sans le valider. C’est tout le mécanisme. Une fonction de validation que personne n’appelle est de la documentation ; une fonction de validation placée dans le chargeur est une garantie. Si vous utilisez une bibliothèque — </a:t>
            </a:r>
            <a:r>
              <a:rPr>
                <a:latin typeface="Courier"/>
              </a:rPr>
              <a:t>pandera</a:t>
            </a:r>
            <a:r>
              <a:rPr/>
              <a:t> en Python, </a:t>
            </a:r>
            <a:r>
              <a:rPr>
                <a:latin typeface="Courier"/>
              </a:rPr>
              <a:t>pointblank</a:t>
            </a:r>
            <a:r>
              <a:rPr/>
              <a:t> ou </a:t>
            </a:r>
            <a:r>
              <a:rPr>
                <a:latin typeface="Courier"/>
              </a:rPr>
              <a:t>validate</a:t>
            </a:r>
            <a:r>
              <a:rPr/>
              <a:t> en R — elle fait la même chose avec moins de code et de meilleurs rapports. Servez-vous-en si vous le pouvez. Si cette leçon l’écrit à la main, c’est que la forme importe plus que l’outil, et la forme est celle-ci — contrat, gravités, constats, chargeur.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Enregistrés à côté du profil d’arrivée de la leçon 1, ils vous donnent quelque chose de plus précieux que chacun séparément — une série. Trimestre après trimestre, les mêmes contrôles sur le même fichier, et le mouvement des comptes est une tendance de qualité des données que vous pouvez rapporter sans collecter quoi que ce soit de nouveau.</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d’avertissements qui baisse après une visite de formation est la preuve que la formation a servi. C’est un bien meilleur usage de ce travail qu’un tableau propre.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chaîne qui s’arrête a un coût réel — quelqu’un attend le chiffre, et le voilà qui vous attend. Il faut reconnaître honnêtement qu’il s’agit d’un arbitrage et non d’un gain gratuit. L’arbitrage est favorable pour une raison. Un chiffre faux qui est parti coûte plus cher qu’un rapport en retard, parce que le chiffre faux se fait citer, figure dans une proposition, et se compare au trimestre suivant — et la correction, si elle a lieu un jour, doit le poursuivre à travers tous les documents qu’il a atteints. La règle est donc : arrêter sur tout ce qui rend le résultat faux, signaler tout ce qui rend certaines lignes fausses, et rendre le message d’échec assez bon pour que la personne qui le rencontre à 7 heures du matin puisse agir sans vous. Ces deux lignes disent au lecteur quoi faire ensuite. Une </a:t>
            </a:r>
            <a:r>
              <a:rPr>
                <a:latin typeface="Courier"/>
              </a:rPr>
              <a:t>AssertionError</a:t>
            </a:r>
            <a:r>
              <a:rPr/>
              <a:t> à la ligne 41 ne le dit pas.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suite trouve désormais tout et ne change rien — à dessein, puisque chaque modification jusqu’ici a été un signalement. La dernière leçon porte sur ce qu’il advient de ces signalements : les décisions, qui les a prises, l’effet de chacune sur le chiffre, et le journal qui accompagne le rapport pour que personne n’ait à demander.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7-validation-that-ru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validation qui tourne sans vous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Transformer les contrôles en une suite qui s’exécute à chaque lecture — un contrat de schéma, trois gravités, un artefact de rapport, et la décision de savoir quels échecs ont le droit d’arrêter la chaîne.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contrôles que vous avez exécutés ne sont pas ceux que vous avez</a:t>
            </a:r>
          </a:p>
          <a:p>
            <a:pPr lvl="0"/>
            <a:r>
              <a:rPr/>
              <a:t>Un contrat, pas un script</a:t>
            </a:r>
          </a:p>
          <a:p>
            <a:pPr lvl="0"/>
            <a:r>
              <a:rPr/>
              <a:t>Trois gravités, et une seule arrête l’exécution</a:t>
            </a:r>
          </a:p>
          <a:p>
            <a:pPr lvl="0"/>
            <a:r>
              <a:rPr/>
              <a:t>Le validateur</a:t>
            </a:r>
          </a:p>
          <a:p>
            <a:pPr lvl="0"/>
            <a:r>
              <a:rPr/>
              <a:t>Branchez-le sur la lecture, pas sur une cellule de notebook</a:t>
            </a:r>
          </a:p>
          <a:p>
            <a:pPr lvl="0"/>
            <a:r>
              <a:rPr/>
              <a:t>Les constats sont un artefact, comme le profil</a:t>
            </a:r>
          </a:p>
          <a:p>
            <a:pPr lvl="0"/>
            <a:r>
              <a:rPr/>
              <a:t>Ce que coûte l’échec bruyant, et pourquoi il reste juste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contrôles que vous avez exécutés ne sont pas ceux que vous avez</a:t>
            </a:r>
          </a:p>
        </p:txBody>
      </p:sp>
      <p:sp>
        <p:nvSpPr>
          <p:cNvPr id="3" name="Content Placeholder 2"/>
          <p:cNvSpPr>
            <a:spLocks noGrp="1"/>
          </p:cNvSpPr>
          <p:nvPr>
            <p:ph idx="1"/>
          </p:nvPr>
        </p:nvSpPr>
        <p:spPr/>
        <p:txBody>
          <a:bodyPr/>
          <a:lstStyle/>
          <a:p>
            <a:pPr lvl="0"/>
            <a:r>
              <a:rPr/>
              <a:t>Six leçons de contrôles, et chacun d’eux a été exécuté par une personne qui a décidé de l’exécuter.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contrat, pas un script — En Python (suite)</a:t>
            </a:r>
          </a:p>
        </p:txBody>
      </p:sp>
      <p:sp>
        <p:nvSpPr>
          <p:cNvPr id="3" name="Content Placeholder 2"/>
          <p:cNvSpPr>
            <a:spLocks noGrp="1"/>
          </p:cNvSpPr>
          <p:nvPr>
            <p:ph idx="1"/>
          </p:nvPr>
        </p:nvSpPr>
        <p:spPr/>
        <p:txBody>
          <a:bodyPr/>
          <a:lstStyle/>
          <a:p>
            <a:pPr lvl="0" indent="0">
              <a:buNone/>
            </a:pPr>
            <a:r>
              <a:rPr>
                <a:latin typeface="Courier"/>
              </a:rPr>
              <a:t>CONTRACT </a:t>
            </a:r>
            <a:r>
              <a:rPr>
                <a:solidFill>
                  <a:srgbClr val="666666"/>
                </a:solidFill>
                <a:latin typeface="Courier"/>
              </a:rPr>
              <a:t>=</a:t>
            </a:r>
            <a:r>
              <a:rPr>
                <a:latin typeface="Courier"/>
              </a:rPr>
              <a:t> {</a:t>
            </a:r>
            <a:br/>
            <a:r>
              <a:rPr>
                <a:latin typeface="Courier"/>
              </a:rPr>
              <a:t>    </a:t>
            </a:r>
            <a:r>
              <a:rPr>
                <a:solidFill>
                  <a:srgbClr val="4070A0"/>
                </a:solidFill>
                <a:latin typeface="Courier"/>
              </a:rPr>
              <a:t>"name"</a:t>
            </a:r>
            <a:r>
              <a:rPr>
                <a:latin typeface="Courier"/>
              </a:rPr>
              <a:t>: </a:t>
            </a:r>
            <a:r>
              <a:rPr>
                <a:solidFill>
                  <a:srgbClr val="4070A0"/>
                </a:solidFill>
                <a:latin typeface="Courier"/>
              </a:rPr>
              <a:t>"muac-screening"</a:t>
            </a:r>
            <a:r>
              <a:rPr>
                <a:latin typeface="Courier"/>
              </a:rPr>
              <a:t>,</a:t>
            </a:r>
            <a:br/>
            <a:r>
              <a:rPr>
                <a:latin typeface="Courier"/>
              </a:rPr>
              <a:t>    </a:t>
            </a:r>
            <a:r>
              <a:rPr>
                <a:solidFill>
                  <a:srgbClr val="4070A0"/>
                </a:solidFill>
                <a:latin typeface="Courier"/>
              </a:rPr>
              <a:t>"key"</a:t>
            </a:r>
            <a:r>
              <a:rPr>
                <a:latin typeface="Courier"/>
              </a:rPr>
              <a:t>: [</a:t>
            </a:r>
            <a:r>
              <a:rPr>
                <a:solidFill>
                  <a:srgbClr val="4070A0"/>
                </a:solidFill>
                <a:latin typeface="Courier"/>
              </a:rPr>
              <a:t>"child_id"</a:t>
            </a:r>
            <a:r>
              <a:rPr>
                <a:latin typeface="Courier"/>
              </a:rPr>
              <a:t>],</a:t>
            </a:r>
            <a:br/>
            <a:r>
              <a:rPr>
                <a:latin typeface="Courier"/>
              </a:rPr>
              <a:t>    </a:t>
            </a:r>
            <a:r>
              <a:rPr>
                <a:solidFill>
                  <a:srgbClr val="4070A0"/>
                </a:solidFill>
                <a:latin typeface="Courier"/>
              </a:rPr>
              <a:t>"columns"</a:t>
            </a:r>
            <a:r>
              <a:rPr>
                <a:latin typeface="Courier"/>
              </a:rPr>
              <a:t>: {</a:t>
            </a:r>
            <a:br/>
            <a:r>
              <a:rPr>
                <a:latin typeface="Courier"/>
              </a:rPr>
              <a:t>        </a:t>
            </a:r>
            <a:r>
              <a:rPr>
                <a:solidFill>
                  <a:srgbClr val="4070A0"/>
                </a:solidFill>
                <a:latin typeface="Courier"/>
              </a:rPr>
              <a:t>"child_id"</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"commune"</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COMMUNES},</a:t>
            </a:r>
            <a:br/>
            <a:r>
              <a:rPr>
                <a:latin typeface="Courier"/>
              </a:rPr>
              <a:t>        </a:t>
            </a:r>
            <a:r>
              <a:rPr>
                <a:solidFill>
                  <a:srgbClr val="4070A0"/>
                </a:solidFill>
                <a:latin typeface="Courier"/>
              </a:rPr>
              <a:t>"screening_date"</a:t>
            </a:r>
            <a:r>
              <a:rPr>
                <a:latin typeface="Courier"/>
              </a:rPr>
              <a:t>: {</a:t>
            </a:r>
            <a:r>
              <a:rPr>
                <a:solidFill>
                  <a:srgbClr val="4070A0"/>
                </a:solidFill>
                <a:latin typeface="Courier"/>
              </a:rPr>
              <a:t>"type"</a:t>
            </a:r>
            <a:r>
              <a:rPr>
                <a:latin typeface="Courier"/>
              </a:rPr>
              <a:t>: </a:t>
            </a:r>
            <a:r>
              <a:rPr>
                <a:solidFill>
                  <a:srgbClr val="4070A0"/>
                </a:solidFill>
                <a:latin typeface="Courier"/>
              </a:rPr>
              <a:t>"date"</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"min"</a:t>
            </a:r>
            <a:r>
              <a:rPr>
                <a:latin typeface="Courier"/>
              </a:rPr>
              <a:t>: </a:t>
            </a:r>
            <a:r>
              <a:rPr>
                <a:solidFill>
                  <a:srgbClr val="4070A0"/>
                </a:solidFill>
                <a:latin typeface="Courier"/>
              </a:rPr>
              <a:t>"2024-01-01"</a:t>
            </a:r>
            <a:r>
              <a:rPr>
                <a:latin typeface="Courier"/>
              </a:rPr>
              <a:t>, </a:t>
            </a:r>
            <a:r>
              <a:rPr>
                <a:solidFill>
                  <a:srgbClr val="4070A0"/>
                </a:solidFill>
                <a:latin typeface="Courier"/>
              </a:rPr>
              <a:t>"max"</a:t>
            </a:r>
            <a:r>
              <a:rPr>
                <a:latin typeface="Courier"/>
              </a:rPr>
              <a:t>: </a:t>
            </a:r>
            <a:r>
              <a:rPr>
                <a:solidFill>
                  <a:srgbClr val="4070A0"/>
                </a:solidFill>
                <a:latin typeface="Courier"/>
              </a:rPr>
              <a:t>"2024-12-31"</a:t>
            </a:r>
            <a:r>
              <a:rPr>
                <a:latin typeface="Courier"/>
              </a:rPr>
              <a:t>},</a:t>
            </a:r>
            <a:br/>
            <a:r>
              <a:rPr>
                <a:latin typeface="Courier"/>
              </a:rPr>
              <a:t>        </a:t>
            </a:r>
            <a:r>
              <a:rPr>
                <a:solidFill>
                  <a:srgbClr val="4070A0"/>
                </a:solidFill>
                <a:latin typeface="Courier"/>
              </a:rPr>
              <a:t>"age_months"</a:t>
            </a:r>
            <a:r>
              <a:rPr>
                <a:latin typeface="Courier"/>
              </a:rPr>
              <a:t>:     {</a:t>
            </a:r>
            <a:r>
              <a:rPr>
                <a:solidFill>
                  <a:srgbClr val="4070A0"/>
                </a:solidFill>
                <a:latin typeface="Courier"/>
              </a:rPr>
              <a:t>"type"</a:t>
            </a:r>
            <a:r>
              <a:rPr>
                <a:latin typeface="Courier"/>
              </a:rPr>
              <a:t>: </a:t>
            </a:r>
            <a:r>
              <a:rPr>
                <a:solidFill>
                  <a:srgbClr val="4070A0"/>
                </a:solidFill>
                <a:latin typeface="Courier"/>
              </a:rPr>
              <a:t>"integer"</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 </a:t>
            </a:r>
            <a:r>
              <a:rPr>
                <a:solidFill>
                  <a:srgbClr val="4070A0"/>
                </a:solidFill>
                <a:latin typeface="Courier"/>
              </a:rPr>
              <a:t>"min"</a:t>
            </a:r>
            <a:r>
              <a:rPr>
                <a:latin typeface="Courier"/>
              </a:rPr>
              <a:t>: </a:t>
            </a:r>
            <a:r>
              <a:rPr>
                <a:solidFill>
                  <a:srgbClr val="40A070"/>
                </a:solidFill>
                <a:latin typeface="Courier"/>
              </a:rPr>
              <a:t>6</a:t>
            </a:r>
            <a:r>
              <a:rPr>
                <a:latin typeface="Courier"/>
              </a:rPr>
              <a:t>, </a:t>
            </a:r>
            <a:r>
              <a:rPr>
                <a:solidFill>
                  <a:srgbClr val="4070A0"/>
                </a:solidFill>
                <a:latin typeface="Courier"/>
              </a:rPr>
              <a:t>"max"</a:t>
            </a:r>
            <a:r>
              <a:rPr>
                <a:latin typeface="Courier"/>
              </a:rPr>
              <a:t>: </a:t>
            </a:r>
            <a:r>
              <a:rPr>
                <a:solidFill>
                  <a:srgbClr val="40A070"/>
                </a:solidFill>
                <a:latin typeface="Courier"/>
              </a:rPr>
              <a:t>59</a:t>
            </a:r>
            <a:r>
              <a:rPr>
                <a:latin typeface="Courier"/>
              </a:rPr>
              <a:t>},</a:t>
            </a:r>
            <a:br/>
            <a:r>
              <a:rPr>
                <a:latin typeface="Courier"/>
              </a:rPr>
              <a:t>        </a:t>
            </a:r>
            <a:r>
              <a:rPr>
                <a:solidFill>
                  <a:srgbClr val="4070A0"/>
                </a:solidFill>
                <a:latin typeface="Courier"/>
              </a:rPr>
              <a:t>"sex"</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a:t>
            </a:r>
            <a:r>
              <a:rPr>
                <a:solidFill>
                  <a:srgbClr val="4070A0"/>
                </a:solidFill>
                <a:latin typeface="Courier"/>
              </a:rPr>
              <a:t>"f"</a:t>
            </a:r>
            <a:r>
              <a:rPr>
                <a:latin typeface="Courier"/>
              </a:rPr>
              <a:t>, </a:t>
            </a:r>
            <a:r>
              <a:rPr>
                <a:solidFill>
                  <a:srgbClr val="4070A0"/>
                </a:solidFill>
                <a:latin typeface="Courier"/>
              </a:rPr>
              <a:t>"m"</a:t>
            </a:r>
            <a:r>
              <a:rPr>
                <a:latin typeface="Courier"/>
              </a:rPr>
              <a:t>]},</a:t>
            </a:r>
            <a:br/>
            <a:r>
              <a:rPr>
                <a:latin typeface="Courier"/>
              </a:rPr>
              <a:t>        </a:t>
            </a:r>
            <a:r>
              <a:rPr>
                <a:solidFill>
                  <a:srgbClr val="4070A0"/>
                </a:solidFill>
                <a:latin typeface="Courier"/>
              </a:rPr>
              <a:t>"muac_mm"</a:t>
            </a:r>
            <a:r>
              <a:rPr>
                <a:latin typeface="Courier"/>
              </a:rPr>
              <a:t>:        {</a:t>
            </a:r>
            <a:r>
              <a:rPr>
                <a:solidFill>
                  <a:srgbClr val="4070A0"/>
                </a:solidFill>
                <a:latin typeface="Courier"/>
              </a:rPr>
              <a:t>"type"</a:t>
            </a:r>
            <a:r>
              <a:rPr>
                <a:latin typeface="Courier"/>
              </a:rPr>
              <a:t>: </a:t>
            </a:r>
            <a:r>
              <a:rPr>
                <a:solidFill>
                  <a:srgbClr val="4070A0"/>
                </a:solidFill>
                <a:latin typeface="Courier"/>
              </a:rPr>
              <a:t>"integer"</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 </a:t>
            </a:r>
            <a:r>
              <a:rPr>
                <a:solidFill>
                  <a:srgbClr val="4070A0"/>
                </a:solidFill>
                <a:latin typeface="Courier"/>
              </a:rPr>
              <a:t>"min"</a:t>
            </a:r>
            <a:r>
              <a:rPr>
                <a:latin typeface="Courier"/>
              </a:rPr>
              <a:t>: </a:t>
            </a:r>
            <a:r>
              <a:rPr>
                <a:solidFill>
                  <a:srgbClr val="40A070"/>
                </a:solidFill>
                <a:latin typeface="Courier"/>
              </a:rPr>
              <a:t>80</a:t>
            </a:r>
            <a:r>
              <a:rPr>
                <a:latin typeface="Courier"/>
              </a:rPr>
              <a:t>, </a:t>
            </a:r>
            <a:r>
              <a:rPr>
                <a:solidFill>
                  <a:srgbClr val="4070A0"/>
                </a:solidFill>
                <a:latin typeface="Courier"/>
              </a:rPr>
              <a:t>"max"</a:t>
            </a:r>
            <a:r>
              <a:rPr>
                <a:latin typeface="Courier"/>
              </a:rPr>
              <a:t>: </a:t>
            </a:r>
            <a:r>
              <a:rPr>
                <a:solidFill>
                  <a:srgbClr val="40A070"/>
                </a:solidFill>
                <a:latin typeface="Courier"/>
              </a:rPr>
              <a:t>220</a:t>
            </a:r>
            <a:r>
              <a:rPr>
                <a:latin typeface="Courier"/>
              </a:rPr>
              <a:t>,</a:t>
            </a:r>
            <a:br/>
            <a:r>
              <a:rPr>
                <a:latin typeface="Courier"/>
              </a:rPr>
              <a:t>                           </a:t>
            </a:r>
            <a:r>
              <a:rPr>
                <a:solidFill>
                  <a:srgbClr val="4070A0"/>
                </a:solidFill>
                <a:latin typeface="Courier"/>
              </a:rPr>
              <a:t>"sentinels"</a:t>
            </a:r>
            <a:r>
              <a:rPr>
                <a:latin typeface="Courier"/>
              </a:rPr>
              <a:t>: [</a:t>
            </a:r>
            <a:r>
              <a:rPr>
                <a:solidFill>
                  <a:srgbClr val="666666"/>
                </a:solidFill>
                <a:latin typeface="Courier"/>
              </a:rPr>
              <a:t>-</a:t>
            </a:r>
            <a:r>
              <a:rPr>
                <a:solidFill>
                  <a:srgbClr val="40A070"/>
                </a:solidFill>
                <a:latin typeface="Courier"/>
              </a:rPr>
              <a:t>99</a:t>
            </a:r>
            <a:r>
              <a:rPr>
                <a:latin typeface="Courier"/>
              </a:rPr>
              <a:t>]},</a:t>
            </a:r>
            <a:br/>
            <a:r>
              <a:rPr>
                <a:latin typeface="Courier"/>
              </a:rPr>
              <a:t>        </a:t>
            </a:r>
            <a:r>
              <a:rPr>
                <a:solidFill>
                  <a:srgbClr val="4070A0"/>
                </a:solidFill>
                <a:latin typeface="Courier"/>
              </a:rPr>
              <a:t>"oedema"</a:t>
            </a:r>
            <a:r>
              <a:rPr>
                <a:latin typeface="Courier"/>
              </a:rPr>
              <a:t>:         {</a:t>
            </a:r>
            <a:r>
              <a:rPr>
                <a:solidFill>
                  <a:srgbClr val="4070A0"/>
                </a:solidFill>
                <a:latin typeface="Courier"/>
              </a:rPr>
              <a:t>"type"</a:t>
            </a:r>
            <a:r>
              <a:rPr>
                <a:latin typeface="Courier"/>
              </a:rPr>
              <a:t>: </a:t>
            </a:r>
            <a:r>
              <a:rPr>
                <a:solidFill>
                  <a:srgbClr val="4070A0"/>
                </a:solidFill>
                <a:latin typeface="Courier"/>
              </a:rPr>
              <a:t>"boolean"</a:t>
            </a:r>
            <a:r>
              <a:rPr>
                <a:latin typeface="Courier"/>
              </a:rPr>
              <a:t>, </a:t>
            </a:r>
            <a:r>
              <a:rPr>
                <a:solidFill>
                  <a:srgbClr val="4070A0"/>
                </a:solidFill>
                <a:latin typeface="Courier"/>
              </a:rPr>
              <a:t>"required"</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"outcome"</a:t>
            </a:r>
            <a:r>
              <a:rPr>
                <a:latin typeface="Courier"/>
              </a:rPr>
              <a:t>:        {</a:t>
            </a:r>
            <a:r>
              <a:rPr>
                <a:solidFill>
                  <a:srgbClr val="4070A0"/>
                </a:solidFill>
                <a:latin typeface="Courier"/>
              </a:rPr>
              <a:t>"type"</a:t>
            </a:r>
            <a:r>
              <a:rPr>
                <a:latin typeface="Courier"/>
              </a:rPr>
              <a:t>: </a:t>
            </a:r>
            <a:r>
              <a:rPr>
                <a:solidFill>
                  <a:srgbClr val="4070A0"/>
                </a:solidFill>
                <a:latin typeface="Courier"/>
              </a:rPr>
              <a:t>"string"</a:t>
            </a:r>
            <a:r>
              <a:rPr>
                <a:latin typeface="Courier"/>
              </a:rPr>
              <a:t>,  </a:t>
            </a:r>
            <a:r>
              <a:rPr>
                <a:solidFill>
                  <a:srgbClr val="4070A0"/>
                </a:solidFill>
                <a:latin typeface="Courier"/>
              </a:rPr>
              <a:t>"required"</a:t>
            </a:r>
            <a:r>
              <a:rPr>
                <a:latin typeface="Courier"/>
              </a:rPr>
              <a:t>: </a:t>
            </a:r>
            <a:r>
              <a:rPr>
                <a:solidFill>
                  <a:srgbClr val="19177C"/>
                </a:solidFill>
                <a:latin typeface="Courier"/>
              </a:rPr>
              <a:t>True</a:t>
            </a:r>
            <a:r>
              <a:rPr>
                <a:latin typeface="Courier"/>
              </a:rPr>
              <a:t>, </a:t>
            </a:r>
            <a:r>
              <a:rPr>
                <a:solidFill>
                  <a:srgbClr val="4070A0"/>
                </a:solidFill>
                <a:latin typeface="Courier"/>
              </a:rPr>
              <a:t>"allowed"</a:t>
            </a:r>
            <a:r>
              <a:rPr>
                <a:latin typeface="Courier"/>
              </a:rPr>
              <a:t>: OUTCOMES},</a:t>
            </a:r>
            <a:br/>
            <a:r>
              <a:rPr>
                <a:latin typeface="Courier"/>
              </a:rPr>
              <a:t>    },</a:t>
            </a:r>
            <a:br/>
            <a:r>
              <a:rPr>
                <a:latin typeface="Courier"/>
              </a:rPr>
              <a:t>    </a:t>
            </a:r>
            <a:r>
              <a:rPr>
                <a:solidFill>
                  <a:srgbClr val="4070A0"/>
                </a:solidFill>
                <a:latin typeface="Courier"/>
              </a:rPr>
              <a:t>"expected_rows"</a:t>
            </a:r>
            <a:r>
              <a:rPr>
                <a:latin typeface="Courier"/>
              </a:rPr>
              <a:t>: (</a:t>
            </a:r>
            <a:r>
              <a:rPr>
                <a:solidFill>
                  <a:srgbClr val="40A070"/>
                </a:solidFill>
                <a:latin typeface="Courier"/>
              </a:rPr>
              <a:t>3500</a:t>
            </a:r>
            <a:r>
              <a:rPr>
                <a:latin typeface="Courier"/>
              </a:rPr>
              <a:t>, </a:t>
            </a:r>
            <a:r>
              <a:rPr>
                <a:solidFill>
                  <a:srgbClr val="40A070"/>
                </a:solidFill>
                <a:latin typeface="Courier"/>
              </a:rPr>
              <a:t>5000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contrat, pas un script — En Python (suite)</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"max_missing"</a:t>
            </a:r>
            <a:r>
              <a:rPr>
                <a:latin typeface="Courier"/>
              </a:rPr>
              <a:t>: {</a:t>
            </a:r>
            <a:r>
              <a:rPr>
                <a:solidFill>
                  <a:srgbClr val="4070A0"/>
                </a:solidFill>
                <a:latin typeface="Courier"/>
              </a:rPr>
              <a:t>"age_months"</a:t>
            </a:r>
            <a:r>
              <a:rPr>
                <a:latin typeface="Courier"/>
              </a:rPr>
              <a:t>: </a:t>
            </a:r>
            <a:r>
              <a:rPr>
                <a:solidFill>
                  <a:srgbClr val="40A070"/>
                </a:solidFill>
                <a:latin typeface="Courier"/>
              </a:rPr>
              <a:t>0.10</a:t>
            </a:r>
            <a:r>
              <a:rPr>
                <a:latin typeface="Courier"/>
              </a:rPr>
              <a:t>, </a:t>
            </a:r>
            <a:r>
              <a:rPr>
                <a:solidFill>
                  <a:srgbClr val="4070A0"/>
                </a:solidFill>
                <a:latin typeface="Courier"/>
              </a:rPr>
              <a:t>"muac_mm"</a:t>
            </a:r>
            <a:r>
              <a:rPr>
                <a:latin typeface="Courier"/>
              </a:rPr>
              <a:t>: </a:t>
            </a:r>
            <a:r>
              <a:rPr>
                <a:solidFill>
                  <a:srgbClr val="40A070"/>
                </a:solidFill>
                <a:latin typeface="Courier"/>
              </a:rPr>
              <a:t>0.05</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contrat, pas un script — En R (suite)</a:t>
            </a:r>
          </a:p>
        </p:txBody>
      </p:sp>
      <p:sp>
        <p:nvSpPr>
          <p:cNvPr id="3" name="Content Placeholder 2"/>
          <p:cNvSpPr>
            <a:spLocks noGrp="1"/>
          </p:cNvSpPr>
          <p:nvPr>
            <p:ph idx="1"/>
          </p:nvPr>
        </p:nvSpPr>
        <p:spPr/>
        <p:txBody>
          <a:bodyPr/>
          <a:lstStyle/>
          <a:p>
            <a:pPr lvl="0" indent="0">
              <a:buNone/>
            </a:pPr>
            <a:r>
              <a:rPr>
                <a:latin typeface="Courier"/>
              </a:rPr>
              <a:t>CONTRACT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name =</a:t>
            </a:r>
            <a:r>
              <a:rPr>
                <a:latin typeface="Courier"/>
              </a:rPr>
              <a:t> </a:t>
            </a:r>
            <a:r>
              <a:rPr>
                <a:solidFill>
                  <a:srgbClr val="4070A0"/>
                </a:solidFill>
                <a:latin typeface="Courier"/>
              </a:rPr>
              <a:t>"muac-screening"</a:t>
            </a:r>
            <a:r>
              <a:rPr>
                <a:latin typeface="Courier"/>
              </a:rPr>
              <a:t>,</a:t>
            </a:r>
            <a:br/>
            <a:r>
              <a:rPr>
                <a:latin typeface="Courier"/>
              </a:rPr>
              <a:t>  </a:t>
            </a:r>
            <a:r>
              <a:rPr>
                <a:solidFill>
                  <a:srgbClr val="7D9029"/>
                </a:solidFill>
                <a:latin typeface="Courier"/>
              </a:rPr>
              <a:t>key  =</a:t>
            </a:r>
            <a:r>
              <a:rPr>
                <a:latin typeface="Courier"/>
              </a:rPr>
              <a:t> </a:t>
            </a:r>
            <a:r>
              <a:rPr>
                <a:solidFill>
                  <a:srgbClr val="4070A0"/>
                </a:solidFill>
                <a:latin typeface="Courier"/>
              </a:rPr>
              <a:t>"child_id"</a:t>
            </a:r>
            <a:r>
              <a:rPr>
                <a:latin typeface="Courier"/>
              </a:rPr>
              <a:t>,</a:t>
            </a:r>
            <a:br/>
            <a:r>
              <a:rPr>
                <a:latin typeface="Courier"/>
              </a:rPr>
              <a:t>  </a:t>
            </a:r>
            <a:r>
              <a:rPr>
                <a:solidFill>
                  <a:srgbClr val="7D9029"/>
                </a:solidFill>
                <a:latin typeface="Courier"/>
              </a:rPr>
              <a:t>columns =</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commune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COMMUNES),</a:t>
            </a:r>
            <a:br/>
            <a:r>
              <a:rPr>
                <a:latin typeface="Courier"/>
              </a:rPr>
              <a:t>    </a:t>
            </a:r>
            <a:r>
              <a:rPr>
                <a:solidFill>
                  <a:srgbClr val="7D9029"/>
                </a:solidFill>
                <a:latin typeface="Courier"/>
              </a:rPr>
              <a:t>screening_date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"Date"</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min =</a:t>
            </a:r>
            <a:r>
              <a:rPr>
                <a:latin typeface="Courier"/>
              </a:rPr>
              <a:t> </a:t>
            </a:r>
            <a:r>
              <a:rPr>
                <a:solidFill>
                  <a:srgbClr val="06287E"/>
                </a:solidFill>
                <a:latin typeface="Courier"/>
              </a:rPr>
              <a:t>as.Date</a:t>
            </a:r>
            <a:r>
              <a:rPr>
                <a:latin typeface="Courier"/>
              </a:rPr>
              <a:t>(</a:t>
            </a:r>
            <a:r>
              <a:rPr>
                <a:solidFill>
                  <a:srgbClr val="4070A0"/>
                </a:solidFill>
                <a:latin typeface="Courier"/>
              </a:rPr>
              <a:t>"2024-01-01"</a:t>
            </a:r>
            <a:r>
              <a:rPr>
                <a:latin typeface="Courier"/>
              </a:rPr>
              <a:t>), </a:t>
            </a:r>
            <a:r>
              <a:rPr>
                <a:solidFill>
                  <a:srgbClr val="7D9029"/>
                </a:solidFill>
                <a:latin typeface="Courier"/>
              </a:rPr>
              <a:t>max =</a:t>
            </a:r>
            <a:r>
              <a:rPr>
                <a:latin typeface="Courier"/>
              </a:rPr>
              <a:t> </a:t>
            </a:r>
            <a:r>
              <a:rPr>
                <a:solidFill>
                  <a:srgbClr val="06287E"/>
                </a:solidFill>
                <a:latin typeface="Courier"/>
              </a:rPr>
              <a:t>as.Date</a:t>
            </a:r>
            <a:r>
              <a:rPr>
                <a:latin typeface="Courier"/>
              </a:rPr>
              <a:t>(</a:t>
            </a:r>
            <a:r>
              <a:rPr>
                <a:solidFill>
                  <a:srgbClr val="4070A0"/>
                </a:solidFill>
                <a:latin typeface="Courier"/>
              </a:rPr>
              <a:t>"2024-12-31"</a:t>
            </a:r>
            <a:r>
              <a:rPr>
                <a:latin typeface="Courier"/>
              </a:rPr>
              <a:t>)),</a:t>
            </a:r>
            <a:br/>
            <a:r>
              <a:rPr>
                <a:latin typeface="Courier"/>
              </a:rPr>
              <a:t>    </a:t>
            </a:r>
            <a:r>
              <a:rPr>
                <a:solidFill>
                  <a:srgbClr val="7D9029"/>
                </a:solidFill>
                <a:latin typeface="Courier"/>
              </a:rPr>
              <a:t>age_months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 </a:t>
            </a:r>
            <a:r>
              <a:rPr>
                <a:solidFill>
                  <a:srgbClr val="7D9029"/>
                </a:solidFill>
                <a:latin typeface="Courier"/>
              </a:rPr>
              <a:t>min =</a:t>
            </a:r>
            <a:r>
              <a:rPr>
                <a:latin typeface="Courier"/>
              </a:rPr>
              <a:t> </a:t>
            </a:r>
            <a:r>
              <a:rPr>
                <a:solidFill>
                  <a:srgbClr val="40A070"/>
                </a:solidFill>
                <a:latin typeface="Courier"/>
              </a:rPr>
              <a:t>6</a:t>
            </a:r>
            <a:r>
              <a:rPr>
                <a:latin typeface="Courier"/>
              </a:rPr>
              <a:t>, </a:t>
            </a:r>
            <a:r>
              <a:rPr>
                <a:solidFill>
                  <a:srgbClr val="7D9029"/>
                </a:solidFill>
                <a:latin typeface="Courier"/>
              </a:rPr>
              <a:t>max =</a:t>
            </a:r>
            <a:r>
              <a:rPr>
                <a:latin typeface="Courier"/>
              </a:rPr>
              <a:t> </a:t>
            </a:r>
            <a:r>
              <a:rPr>
                <a:solidFill>
                  <a:srgbClr val="40A070"/>
                </a:solidFill>
                <a:latin typeface="Courier"/>
              </a:rPr>
              <a:t>59</a:t>
            </a:r>
            <a:r>
              <a:rPr>
                <a:latin typeface="Courier"/>
              </a:rPr>
              <a:t>),</a:t>
            </a:r>
            <a:br/>
            <a:r>
              <a:rPr>
                <a:latin typeface="Courier"/>
              </a:rPr>
              <a:t>    </a:t>
            </a:r>
            <a:r>
              <a:rPr>
                <a:solidFill>
                  <a:srgbClr val="7D9029"/>
                </a:solidFill>
                <a:latin typeface="Courier"/>
              </a:rPr>
              <a:t>sex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a:t>
            </a:r>
            <a:r>
              <a:rPr>
                <a:solidFill>
                  <a:srgbClr val="06287E"/>
                </a:solidFill>
                <a:latin typeface="Courier"/>
              </a:rPr>
              <a:t>c</a:t>
            </a:r>
            <a:r>
              <a:rPr>
                <a:latin typeface="Courier"/>
              </a:rPr>
              <a:t>(</a:t>
            </a:r>
            <a:r>
              <a:rPr>
                <a:solidFill>
                  <a:srgbClr val="4070A0"/>
                </a:solidFill>
                <a:latin typeface="Courier"/>
              </a:rPr>
              <a:t>"f"</a:t>
            </a:r>
            <a:r>
              <a:rPr>
                <a:latin typeface="Courier"/>
              </a:rPr>
              <a:t>, </a:t>
            </a:r>
            <a:r>
              <a:rPr>
                <a:solidFill>
                  <a:srgbClr val="4070A0"/>
                </a:solidFill>
                <a:latin typeface="Courier"/>
              </a:rPr>
              <a:t>"m"</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 </a:t>
            </a:r>
            <a:r>
              <a:rPr>
                <a:solidFill>
                  <a:srgbClr val="7D9029"/>
                </a:solidFill>
                <a:latin typeface="Courier"/>
              </a:rPr>
              <a:t>min =</a:t>
            </a:r>
            <a:r>
              <a:rPr>
                <a:latin typeface="Courier"/>
              </a:rPr>
              <a:t> </a:t>
            </a:r>
            <a:r>
              <a:rPr>
                <a:solidFill>
                  <a:srgbClr val="40A070"/>
                </a:solidFill>
                <a:latin typeface="Courier"/>
              </a:rPr>
              <a:t>80</a:t>
            </a:r>
            <a:r>
              <a:rPr>
                <a:latin typeface="Courier"/>
              </a:rPr>
              <a:t>, </a:t>
            </a:r>
            <a:r>
              <a:rPr>
                <a:solidFill>
                  <a:srgbClr val="7D9029"/>
                </a:solidFill>
                <a:latin typeface="Courier"/>
              </a:rPr>
              <a:t>max =</a:t>
            </a:r>
            <a:r>
              <a:rPr>
                <a:latin typeface="Courier"/>
              </a:rPr>
              <a:t> </a:t>
            </a:r>
            <a:r>
              <a:rPr>
                <a:solidFill>
                  <a:srgbClr val="40A070"/>
                </a:solidFill>
                <a:latin typeface="Courier"/>
              </a:rPr>
              <a:t>220</a:t>
            </a:r>
            <a:r>
              <a:rPr>
                <a:latin typeface="Courier"/>
              </a:rPr>
              <a:t>,</a:t>
            </a:r>
            <a:br/>
            <a:r>
              <a:rPr>
                <a:latin typeface="Courier"/>
              </a:rPr>
              <a:t>                          </a:t>
            </a:r>
            <a:r>
              <a:rPr>
                <a:solidFill>
                  <a:srgbClr val="7D9029"/>
                </a:solidFill>
                <a:latin typeface="Courier"/>
              </a:rPr>
              <a:t>sentinels =</a:t>
            </a:r>
            <a:r>
              <a:rPr>
                <a:latin typeface="Courier"/>
              </a:rPr>
              <a:t> </a:t>
            </a:r>
            <a:r>
              <a:rPr>
                <a:solidFill>
                  <a:srgbClr val="4070A0"/>
                </a:solidFill>
                <a:latin typeface="Courier"/>
              </a:rPr>
              <a:t>-</a:t>
            </a:r>
            <a:r>
              <a:rPr>
                <a:solidFill>
                  <a:srgbClr val="40A070"/>
                </a:solidFill>
                <a:latin typeface="Courier"/>
              </a:rPr>
              <a:t>99</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"logical"</a:t>
            </a:r>
            <a:r>
              <a:rPr>
                <a:latin typeface="Courier"/>
              </a:rPr>
              <a:t>, </a:t>
            </a:r>
            <a:r>
              <a:rPr>
                <a:solidFill>
                  <a:srgbClr val="7D9029"/>
                </a:solidFill>
                <a:latin typeface="Courier"/>
              </a:rPr>
              <a:t>required =</a:t>
            </a:r>
            <a:r>
              <a:rPr>
                <a:latin typeface="Courier"/>
              </a:rPr>
              <a:t> </a:t>
            </a:r>
            <a:r>
              <a:rPr>
                <a:solidFill>
                  <a:srgbClr val="880000"/>
                </a:solidFill>
                <a:latin typeface="Courier"/>
              </a:rPr>
              <a:t>FALSE</a:t>
            </a:r>
            <a:r>
              <a:rPr>
                <a:latin typeface="Courier"/>
              </a:rPr>
              <a:t>),</a:t>
            </a:r>
            <a:br/>
            <a:r>
              <a:rPr>
                <a:latin typeface="Courier"/>
              </a:rPr>
              <a:t>    </a:t>
            </a:r>
            <a:r>
              <a:rPr>
                <a:solidFill>
                  <a:srgbClr val="7D9029"/>
                </a:solidFill>
                <a:latin typeface="Courier"/>
              </a:rPr>
              <a:t>outcome        =</a:t>
            </a:r>
            <a:r>
              <a:rPr>
                <a:latin typeface="Courier"/>
              </a:rPr>
              <a:t> </a:t>
            </a:r>
            <a:r>
              <a:rPr>
                <a:solidFill>
                  <a:srgbClr val="06287E"/>
                </a:solidFill>
                <a:latin typeface="Courier"/>
              </a:rPr>
              <a:t>list</a:t>
            </a:r>
            <a:r>
              <a:rPr>
                <a:latin typeface="Courier"/>
              </a:rPr>
              <a:t>(</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required =</a:t>
            </a:r>
            <a:r>
              <a:rPr>
                <a:latin typeface="Courier"/>
              </a:rPr>
              <a:t> </a:t>
            </a:r>
            <a:r>
              <a:rPr>
                <a:solidFill>
                  <a:srgbClr val="880000"/>
                </a:solidFill>
                <a:latin typeface="Courier"/>
              </a:rPr>
              <a:t>TRUE</a:t>
            </a:r>
            <a:r>
              <a:rPr>
                <a:latin typeface="Courier"/>
              </a:rPr>
              <a:t>, </a:t>
            </a:r>
            <a:r>
              <a:rPr>
                <a:solidFill>
                  <a:srgbClr val="7D9029"/>
                </a:solidFill>
                <a:latin typeface="Courier"/>
              </a:rPr>
              <a:t>allowed =</a:t>
            </a:r>
            <a:r>
              <a:rPr>
                <a:latin typeface="Courier"/>
              </a:rPr>
              <a:t> OUTCOMES)</a:t>
            </a:r>
            <a:br/>
            <a:r>
              <a:rPr>
                <a:latin typeface="Courier"/>
              </a:rPr>
              <a:t>  ),</a:t>
            </a:r>
            <a:br/>
            <a:r>
              <a:rPr>
                <a:latin typeface="Courier"/>
              </a:rPr>
              <a:t>  </a:t>
            </a:r>
            <a:r>
              <a:rPr>
                <a:solidFill>
                  <a:srgbClr val="7D9029"/>
                </a:solidFill>
                <a:latin typeface="Courier"/>
              </a:rPr>
              <a:t>expected_rows =</a:t>
            </a:r>
            <a:r>
              <a:rPr>
                <a:latin typeface="Courier"/>
              </a:rPr>
              <a:t> </a:t>
            </a:r>
            <a:r>
              <a:rPr>
                <a:solidFill>
                  <a:srgbClr val="06287E"/>
                </a:solidFill>
                <a:latin typeface="Courier"/>
              </a:rPr>
              <a:t>c</a:t>
            </a:r>
            <a:r>
              <a:rPr>
                <a:latin typeface="Courier"/>
              </a:rPr>
              <a:t>(</a:t>
            </a:r>
            <a:r>
              <a:rPr>
                <a:solidFill>
                  <a:srgbClr val="40A070"/>
                </a:solidFill>
                <a:latin typeface="Courier"/>
              </a:rPr>
              <a:t>3500</a:t>
            </a:r>
            <a:r>
              <a:rPr>
                <a:latin typeface="Courier"/>
              </a:rPr>
              <a:t>, </a:t>
            </a:r>
            <a:r>
              <a:rPr>
                <a:solidFill>
                  <a:srgbClr val="40A070"/>
                </a:solidFill>
                <a:latin typeface="Courier"/>
              </a:rPr>
              <a:t>5000</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contrat, pas un script — En R (suite)</a:t>
            </a:r>
          </a:p>
        </p:txBody>
      </p:sp>
      <p:sp>
        <p:nvSpPr>
          <p:cNvPr id="3" name="Content Placeholder 2"/>
          <p:cNvSpPr>
            <a:spLocks noGrp="1"/>
          </p:cNvSpPr>
          <p:nvPr>
            <p:ph idx="1"/>
          </p:nvPr>
        </p:nvSpPr>
        <p:spPr/>
        <p:txBody>
          <a:bodyPr/>
          <a:lstStyle/>
          <a:p>
            <a:pPr lvl="0" indent="0">
              <a:buNone/>
            </a:pPr>
            <a:r>
              <a:rPr>
                <a:latin typeface="Courier"/>
              </a:rPr>
              <a:t>  max_missing </a:t>
            </a:r>
            <a:r>
              <a:rPr>
                <a:solidFill>
                  <a:srgbClr val="007020"/>
                </a:solidFill>
                <a:latin typeface="Courier"/>
              </a:rPr>
              <a:t>=</a:t>
            </a:r>
            <a:r>
              <a:rPr>
                <a:latin typeface="Courier"/>
              </a:rPr>
              <a:t> </a:t>
            </a:r>
            <a:r>
              <a:rPr>
                <a:solidFill>
                  <a:srgbClr val="06287E"/>
                </a:solidFill>
                <a:latin typeface="Courier"/>
              </a:rPr>
              <a:t>list</a:t>
            </a:r>
            <a:r>
              <a:rPr>
                <a:latin typeface="Courier"/>
              </a:rPr>
              <a:t>(</a:t>
            </a:r>
            <a:r>
              <a:rPr>
                <a:solidFill>
                  <a:srgbClr val="7D9029"/>
                </a:solidFill>
                <a:latin typeface="Courier"/>
              </a:rPr>
              <a:t>age_months =</a:t>
            </a:r>
            <a:r>
              <a:rPr>
                <a:latin typeface="Courier"/>
              </a:rPr>
              <a:t> </a:t>
            </a:r>
            <a:r>
              <a:rPr>
                <a:solidFill>
                  <a:srgbClr val="40A070"/>
                </a:solidFill>
                <a:latin typeface="Courier"/>
              </a:rPr>
              <a:t>0.10</a:t>
            </a:r>
            <a:r>
              <a:rPr>
                <a:latin typeface="Courier"/>
              </a:rPr>
              <a:t>, </a:t>
            </a:r>
            <a:r>
              <a:rPr>
                <a:solidFill>
                  <a:srgbClr val="7D9029"/>
                </a:solidFill>
                <a:latin typeface="Courier"/>
              </a:rPr>
              <a:t>muac_mm =</a:t>
            </a:r>
            <a:r>
              <a:rPr>
                <a:latin typeface="Courier"/>
              </a:rPr>
              <a:t> </a:t>
            </a:r>
            <a:r>
              <a:rPr>
                <a:solidFill>
                  <a:srgbClr val="40A070"/>
                </a:solidFill>
                <a:latin typeface="Courier"/>
              </a:rPr>
              <a:t>0.05</a:t>
            </a:r>
            <a:r>
              <a:rPr>
                <a:latin typeface="Courier"/>
              </a:rPr>
              <a:t>)</a:t>
            </a:r>
            <a:br/>
            <a:r>
              <a:rPr b="1">
                <a:solidFill>
                  <a:srgbClr val="FF0000"/>
                </a:solidFill>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contrat, pas un script</a:t>
            </a:r>
          </a:p>
        </p:txBody>
      </p:sp>
      <p:sp>
        <p:nvSpPr>
          <p:cNvPr id="3" name="Content Placeholder 2"/>
          <p:cNvSpPr>
            <a:spLocks noGrp="1"/>
          </p:cNvSpPr>
          <p:nvPr>
            <p:ph idx="1"/>
          </p:nvPr>
        </p:nvSpPr>
        <p:spPr/>
        <p:txBody>
          <a:bodyPr/>
          <a:lstStyle/>
          <a:p>
            <a:pPr lvl="0"/>
            <a:r>
              <a:rPr>
                <a:latin typeface="Courier"/>
              </a:rPr>
              <a:t>expected_rows</a:t>
            </a:r>
            <a:r>
              <a:rPr/>
              <a:t> — est un intervalle, pas un nombre</a:t>
            </a:r>
          </a:p>
          <a:p>
            <a:pPr lvl="0"/>
            <a:r>
              <a:rPr>
                <a:latin typeface="Courier"/>
              </a:rPr>
              <a:t>max_missing</a:t>
            </a:r>
            <a:r>
              <a:rPr/>
              <a:t> — transforme le constat de la leçon 2 en limite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gravités, et une seule arrête l’exécution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Gravité</a:t>
                      </a:r>
                    </a:p>
                  </a:txBody>
                  <a:tcPr/>
                </a:tc>
                <a:tc>
                  <a:txBody>
                    <a:bodyPr/>
                    <a:lstStyle/>
                    <a:p>
                      <a:pPr lvl="0" indent="0" marL="0">
                        <a:buNone/>
                      </a:pPr>
                      <a:r>
                        <a:rPr/>
                        <a:t>Signification</a:t>
                      </a:r>
                    </a:p>
                  </a:txBody>
                  <a:tcPr/>
                </a:tc>
                <a:tc>
                  <a:txBody>
                    <a:bodyPr/>
                    <a:lstStyle/>
                    <a:p>
                      <a:pPr lvl="0" indent="0" marL="0">
                        <a:buNone/>
                      </a:pPr>
                      <a:r>
                        <a:rPr/>
                        <a:t>Effet</a:t>
                      </a:r>
                    </a:p>
                  </a:txBody>
                  <a:tcPr/>
                </a:tc>
              </a:tr>
              <a:tr h="0">
                <a:tc>
                  <a:txBody>
                    <a:bodyPr/>
                    <a:lstStyle/>
                    <a:p>
                      <a:pPr lvl="0" indent="0" marL="0">
                        <a:buNone/>
                      </a:pPr>
                      <a:r>
                        <a:rPr>
                          <a:latin typeface="Courier"/>
                        </a:rPr>
                        <a:t>error</a:t>
                      </a:r>
                    </a:p>
                  </a:txBody>
                </a:tc>
                <a:tc>
                  <a:txBody>
                    <a:bodyPr/>
                    <a:lstStyle/>
                    <a:p>
                      <a:pPr lvl="0" indent="0" marL="0">
                        <a:buNone/>
                      </a:pPr>
                      <a:r>
                        <a:rPr/>
                        <a:t>Le fichier n’est pas analysable en l’état</a:t>
                      </a:r>
                    </a:p>
                  </a:txBody>
                </a:tc>
                <a:tc>
                  <a:txBody>
                    <a:bodyPr/>
                    <a:lstStyle/>
                    <a:p>
                      <a:pPr lvl="0" indent="0" marL="0">
                        <a:buNone/>
                      </a:pPr>
                      <a:r>
                        <a:rPr/>
                        <a:t>Arrêt. Rien en aval ne s’exécute.</a:t>
                      </a:r>
                    </a:p>
                  </a:txBody>
                </a:tc>
              </a:tr>
              <a:tr h="0">
                <a:tc>
                  <a:txBody>
                    <a:bodyPr/>
                    <a:lstStyle/>
                    <a:p>
                      <a:pPr lvl="0" indent="0" marL="0">
                        <a:buNone/>
                      </a:pPr>
                      <a:r>
                        <a:rPr>
                          <a:latin typeface="Courier"/>
                        </a:rPr>
                        <a:t>warning</a:t>
                      </a:r>
                    </a:p>
                  </a:txBody>
                </a:tc>
                <a:tc>
                  <a:txBody>
                    <a:bodyPr/>
                    <a:lstStyle/>
                    <a:p>
                      <a:pPr lvl="0" indent="0" marL="0">
                        <a:buNone/>
                      </a:pPr>
                      <a:r>
                        <a:rPr/>
                        <a:t>Quelque chose ne va pas sur certaines lignes</a:t>
                      </a:r>
                    </a:p>
                  </a:txBody>
                </a:tc>
                <a:tc>
                  <a:txBody>
                    <a:bodyPr/>
                    <a:lstStyle/>
                    <a:p>
                      <a:pPr lvl="0" indent="0" marL="0">
                        <a:buNone/>
                      </a:pPr>
                      <a:r>
                        <a:rPr/>
                        <a:t>Les signaler, continuer, rapporter le compte</a:t>
                      </a:r>
                    </a:p>
                  </a:txBody>
                </a:tc>
              </a:tr>
              <a:tr h="0">
                <a:tc>
                  <a:txBody>
                    <a:bodyPr/>
                    <a:lstStyle/>
                    <a:p>
                      <a:pPr lvl="0" indent="0" marL="0">
                        <a:buNone/>
                      </a:pPr>
                      <a:r>
                        <a:rPr>
                          <a:latin typeface="Courier"/>
                        </a:rPr>
                        <a:t>note</a:t>
                      </a:r>
                    </a:p>
                  </a:txBody>
                </a:tc>
                <a:tc>
                  <a:txBody>
                    <a:bodyPr/>
                    <a:lstStyle/>
                    <a:p>
                      <a:pPr lvl="0" indent="0" marL="0">
                        <a:buNone/>
                      </a:pPr>
                      <a:r>
                        <a:rPr/>
                        <a:t>Bon à savoir, attendu</a:t>
                      </a:r>
                    </a:p>
                  </a:txBody>
                </a:tc>
                <a:tc>
                  <a:txBody>
                    <a:bodyPr/>
                    <a:lstStyle/>
                    <a:p>
                      <a:pPr lvl="0" indent="0" marL="0">
                        <a:buNone/>
                      </a:pPr>
                      <a:r>
                        <a:rPr/>
                        <a:t>Rapport seulement</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gravités, et une seule arrête l’exécution</a:t>
            </a:r>
          </a:p>
        </p:txBody>
      </p:sp>
      <p:sp>
        <p:nvSpPr>
          <p:cNvPr id="3" name="Content Placeholder 2"/>
          <p:cNvSpPr>
            <a:spLocks noGrp="1"/>
          </p:cNvSpPr>
          <p:nvPr>
            <p:ph idx="1"/>
          </p:nvPr>
        </p:nvSpPr>
        <p:spPr/>
        <p:txBody>
          <a:bodyPr/>
          <a:lstStyle/>
          <a:p>
            <a:pPr lvl="0"/>
            <a:r>
              <a:rPr/>
              <a:t>Les erreurs portent sur le fichier. Les avertissements portent sur des lignes — Si vous avez envie de faire d’un…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dataclasses </a:t>
            </a:r>
            <a:r>
              <a:rPr b="1">
                <a:solidFill>
                  <a:srgbClr val="008000"/>
                </a:solidFill>
                <a:latin typeface="Courier"/>
              </a:rPr>
              <a:t>import</a:t>
            </a:r>
            <a:r>
              <a:rPr>
                <a:latin typeface="Courier"/>
              </a:rPr>
              <a:t> dataclass</a:t>
            </a:r>
            <a:br/>
            <a:br/>
            <a:br/>
            <a:r>
              <a:rPr>
                <a:solidFill>
                  <a:srgbClr val="7D9029"/>
                </a:solidFill>
                <a:latin typeface="Courier"/>
              </a:rPr>
              <a:t>@dataclass</a:t>
            </a:r>
            <a:br/>
            <a:r>
              <a:rPr b="1">
                <a:solidFill>
                  <a:srgbClr val="007020"/>
                </a:solidFill>
                <a:latin typeface="Courier"/>
              </a:rPr>
              <a:t>class</a:t>
            </a:r>
            <a:r>
              <a:rPr>
                <a:latin typeface="Courier"/>
              </a:rPr>
              <a:t> Finding:</a:t>
            </a:r>
            <a:br/>
            <a:r>
              <a:rPr>
                <a:latin typeface="Courier"/>
              </a:rPr>
              <a:t>    check: </a:t>
            </a:r>
            <a:r>
              <a:rPr>
                <a:solidFill>
                  <a:srgbClr val="008000"/>
                </a:solidFill>
                <a:latin typeface="Courier"/>
              </a:rPr>
              <a:t>str</a:t>
            </a:r>
            <a:br/>
            <a:r>
              <a:rPr>
                <a:latin typeface="Courier"/>
              </a:rPr>
              <a:t>    severity: </a:t>
            </a:r>
            <a:r>
              <a:rPr>
                <a:solidFill>
                  <a:srgbClr val="008000"/>
                </a:solidFill>
                <a:latin typeface="Courier"/>
              </a:rPr>
              <a:t>str</a:t>
            </a:r>
            <a:br/>
            <a:r>
              <a:rPr>
                <a:latin typeface="Courier"/>
              </a:rPr>
              <a:t>    count: </a:t>
            </a:r>
            <a:r>
              <a:rPr>
                <a:solidFill>
                  <a:srgbClr val="008000"/>
                </a:solidFill>
                <a:latin typeface="Courier"/>
              </a:rPr>
              <a:t>int</a:t>
            </a:r>
            <a:br/>
            <a:r>
              <a:rPr>
                <a:latin typeface="Courier"/>
              </a:rPr>
              <a:t>    detail: </a:t>
            </a:r>
            <a:r>
              <a:rPr>
                <a:solidFill>
                  <a:srgbClr val="008000"/>
                </a:solidFill>
                <a:latin typeface="Courier"/>
              </a:rPr>
              <a:t>str</a:t>
            </a:r>
            <a:br/>
            <a:br/>
            <a:br/>
            <a:r>
              <a:rPr b="1">
                <a:solidFill>
                  <a:srgbClr val="007020"/>
                </a:solidFill>
                <a:latin typeface="Courier"/>
              </a:rPr>
              <a:t>def</a:t>
            </a:r>
            <a:r>
              <a:rPr>
                <a:latin typeface="Courier"/>
              </a:rPr>
              <a:t> validate(df, contract):</a:t>
            </a:r>
            <a:br/>
            <a:r>
              <a:rPr>
                <a:latin typeface="Courier"/>
              </a:rPr>
              <a:t>    findings </a:t>
            </a:r>
            <a:r>
              <a:rPr>
                <a:solidFill>
                  <a:srgbClr val="666666"/>
                </a:solidFill>
                <a:latin typeface="Courier"/>
              </a:rPr>
              <a:t>=</a:t>
            </a:r>
            <a:r>
              <a:rPr>
                <a:latin typeface="Courier"/>
              </a:rPr>
              <a:t> []</a:t>
            </a:r>
            <a:br/>
            <a:br/>
            <a:r>
              <a:rPr>
                <a:latin typeface="Courier"/>
              </a:rPr>
              <a:t>    missing </a:t>
            </a:r>
            <a:r>
              <a:rPr>
                <a:solidFill>
                  <a:srgbClr val="666666"/>
                </a:solidFill>
                <a:latin typeface="Courier"/>
              </a:rPr>
              <a:t>=</a:t>
            </a:r>
            <a:r>
              <a:rPr>
                <a:latin typeface="Courier"/>
              </a:rPr>
              <a:t> </a:t>
            </a:r>
            <a:r>
              <a:rPr>
                <a:solidFill>
                  <a:srgbClr val="008000"/>
                </a:solidFill>
                <a:latin typeface="Courier"/>
              </a:rPr>
              <a:t>set</a:t>
            </a:r>
            <a:r>
              <a:rPr>
                <a:latin typeface="Courier"/>
              </a:rPr>
              <a:t>(contract[</a:t>
            </a:r>
            <a:r>
              <a:rPr>
                <a:solidFill>
                  <a:srgbClr val="4070A0"/>
                </a:solidFill>
                <a:latin typeface="Courier"/>
              </a:rPr>
              <a:t>"columns"</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(df.columns)</a:t>
            </a:r>
            <a:br/>
            <a:r>
              <a:rPr>
                <a:latin typeface="Courier"/>
              </a:rPr>
              <a:t>    </a:t>
            </a:r>
            <a:r>
              <a:rPr b="1">
                <a:solidFill>
                  <a:srgbClr val="007020"/>
                </a:solidFill>
                <a:latin typeface="Courier"/>
              </a:rPr>
              <a:t>if</a:t>
            </a:r>
            <a:r>
              <a:rPr>
                <a:latin typeface="Courier"/>
              </a:rPr>
              <a:t> missing:</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Python (suite)</a:t>
            </a:r>
          </a:p>
        </p:txBody>
      </p:sp>
      <p:sp>
        <p:nvSpPr>
          <p:cNvPr id="3" name="Content Placeholder 2"/>
          <p:cNvSpPr>
            <a:spLocks noGrp="1"/>
          </p:cNvSpPr>
          <p:nvPr>
            <p:ph idx="1"/>
          </p:nvPr>
        </p:nvSpPr>
        <p:spPr/>
        <p:txBody>
          <a:bodyPr/>
          <a:lstStyle/>
          <a:p>
            <a:pPr lvl="0" indent="0">
              <a:buNone/>
            </a:pPr>
            <a:r>
              <a:rPr>
                <a:latin typeface="Courier"/>
              </a:rPr>
              <a:t>        findings.append(Finding(</a:t>
            </a:r>
            <a:r>
              <a:rPr>
                <a:solidFill>
                  <a:srgbClr val="4070A0"/>
                </a:solidFill>
                <a:latin typeface="Courier"/>
              </a:rPr>
              <a:t>"columns-present"</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(missing),</a:t>
            </a:r>
            <a:br/>
            <a:r>
              <a:rPr>
                <a:latin typeface="Courier"/>
              </a:rPr>
              <a:t>                                </a:t>
            </a:r>
            <a:r>
              <a:rPr>
                <a:solidFill>
                  <a:srgbClr val="BB6688"/>
                </a:solidFill>
                <a:latin typeface="Courier"/>
              </a:rPr>
              <a:t>f"missing columns: </a:t>
            </a:r>
            <a:r>
              <a:rPr>
                <a:solidFill>
                  <a:srgbClr val="4070A0"/>
                </a:solidFill>
                <a:latin typeface="Courier"/>
              </a:rPr>
              <a:t>{</a:t>
            </a:r>
            <a:r>
              <a:rPr>
                <a:solidFill>
                  <a:srgbClr val="008000"/>
                </a:solidFill>
                <a:latin typeface="Courier"/>
              </a:rPr>
              <a:t>sorted</a:t>
            </a:r>
            <a:r>
              <a:rPr>
                <a:latin typeface="Courier"/>
              </a:rPr>
              <a:t>(missing)</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findings                      </a:t>
            </a:r>
            <a:r>
              <a:rPr i="1">
                <a:solidFill>
                  <a:srgbClr val="60A0B0"/>
                </a:solidFill>
                <a:latin typeface="Courier"/>
              </a:rPr>
              <a:t># nothing else is meaningful</a:t>
            </a:r>
            <a:br/>
            <a:br/>
            <a:r>
              <a:rPr>
                <a:latin typeface="Courier"/>
              </a:rPr>
              <a:t>    low, high </a:t>
            </a:r>
            <a:r>
              <a:rPr>
                <a:solidFill>
                  <a:srgbClr val="666666"/>
                </a:solidFill>
                <a:latin typeface="Courier"/>
              </a:rPr>
              <a:t>=</a:t>
            </a:r>
            <a:r>
              <a:rPr>
                <a:latin typeface="Courier"/>
              </a:rPr>
              <a:t> contract[</a:t>
            </a:r>
            <a:r>
              <a:rPr>
                <a:solidFill>
                  <a:srgbClr val="4070A0"/>
                </a:solidFill>
                <a:latin typeface="Courier"/>
              </a:rPr>
              <a:t>"expected_rows"</a:t>
            </a:r>
            <a:r>
              <a:rPr>
                <a:latin typeface="Courier"/>
              </a:rPr>
              <a:t>]</a:t>
            </a:r>
            <a:br/>
            <a:r>
              <a:rPr>
                <a:latin typeface="Courier"/>
              </a:rPr>
              <a:t>    </a:t>
            </a:r>
            <a:r>
              <a:rPr b="1">
                <a:solidFill>
                  <a:srgbClr val="007020"/>
                </a:solidFill>
                <a:latin typeface="Courier"/>
              </a:rPr>
              <a:t>if</a:t>
            </a:r>
            <a:r>
              <a:rPr>
                <a:latin typeface="Courier"/>
              </a:rPr>
              <a:t> </a:t>
            </a:r>
            <a:r>
              <a:rPr b="1">
                <a:solidFill>
                  <a:srgbClr val="007020"/>
                </a:solidFill>
                <a:latin typeface="Courier"/>
              </a:rPr>
              <a:t>not</a:t>
            </a:r>
            <a:r>
              <a:rPr>
                <a:latin typeface="Courier"/>
              </a:rPr>
              <a:t> low </a:t>
            </a:r>
            <a:r>
              <a:rPr>
                <a:solidFill>
                  <a:srgbClr val="666666"/>
                </a:solidFill>
                <a:latin typeface="Courier"/>
              </a:rPr>
              <a:t>&lt;=</a:t>
            </a:r>
            <a:r>
              <a:rPr>
                <a:latin typeface="Courier"/>
              </a:rPr>
              <a:t> </a:t>
            </a:r>
            <a:r>
              <a:rPr>
                <a:solidFill>
                  <a:srgbClr val="008000"/>
                </a:solidFill>
                <a:latin typeface="Courier"/>
              </a:rPr>
              <a:t>len</a:t>
            </a:r>
            <a:r>
              <a:rPr>
                <a:latin typeface="Courier"/>
              </a:rPr>
              <a:t>(df) </a:t>
            </a:r>
            <a:r>
              <a:rPr>
                <a:solidFill>
                  <a:srgbClr val="666666"/>
                </a:solidFill>
                <a:latin typeface="Courier"/>
              </a:rPr>
              <a:t>&lt;=</a:t>
            </a:r>
            <a:r>
              <a:rPr>
                <a:latin typeface="Courier"/>
              </a:rPr>
              <a:t> high:</a:t>
            </a:r>
            <a:br/>
            <a:r>
              <a:rPr>
                <a:latin typeface="Courier"/>
              </a:rPr>
              <a:t>        findings.append(Finding(</a:t>
            </a:r>
            <a:r>
              <a:rPr>
                <a:solidFill>
                  <a:srgbClr val="4070A0"/>
                </a:solidFill>
                <a:latin typeface="Courier"/>
              </a:rPr>
              <a:t>"row-count"</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(df),</a:t>
            </a:r>
            <a:br/>
            <a:r>
              <a:rPr>
                <a:latin typeface="Courier"/>
              </a:rPr>
              <a:t>                                </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(df)</a:t>
            </a:r>
            <a:r>
              <a:rPr>
                <a:solidFill>
                  <a:srgbClr val="4070A0"/>
                </a:solidFill>
                <a:latin typeface="Courier"/>
              </a:rPr>
              <a:t>}</a:t>
            </a:r>
            <a:r>
              <a:rPr>
                <a:solidFill>
                  <a:srgbClr val="BB6688"/>
                </a:solidFill>
                <a:latin typeface="Courier"/>
              </a:rPr>
              <a:t> rows, expected </a:t>
            </a:r>
            <a:r>
              <a:rPr>
                <a:solidFill>
                  <a:srgbClr val="4070A0"/>
                </a:solidFill>
                <a:latin typeface="Courier"/>
              </a:rPr>
              <a:t>{</a:t>
            </a:r>
            <a:r>
              <a:rPr>
                <a:latin typeface="Courier"/>
              </a:rPr>
              <a:t>low</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high</a:t>
            </a:r>
            <a:r>
              <a:rPr>
                <a:solidFill>
                  <a:srgbClr val="4070A0"/>
                </a:solidFill>
                <a:latin typeface="Courier"/>
              </a:rPr>
              <a:t>}</a:t>
            </a:r>
            <a:r>
              <a:rPr>
                <a:solidFill>
                  <a:srgbClr val="BB6688"/>
                </a:solidFill>
                <a:latin typeface="Courier"/>
              </a:rPr>
              <a:t>"</a:t>
            </a:r>
            <a:r>
              <a:rPr>
                <a:latin typeface="Courier"/>
              </a:rPr>
              <a:t>))</a:t>
            </a:r>
            <a:br/>
            <a:br/>
            <a:r>
              <a:rPr>
                <a:latin typeface="Courier"/>
              </a:rPr>
              <a:t>    duplicated </a:t>
            </a:r>
            <a:r>
              <a:rPr>
                <a:solidFill>
                  <a:srgbClr val="666666"/>
                </a:solidFill>
                <a:latin typeface="Courier"/>
              </a:rPr>
              <a:t>=</a:t>
            </a:r>
            <a:r>
              <a:rPr>
                <a:latin typeface="Courier"/>
              </a:rPr>
              <a:t> df.duplicated(subset</a:t>
            </a:r>
            <a:r>
              <a:rPr>
                <a:solidFill>
                  <a:srgbClr val="666666"/>
                </a:solidFill>
                <a:latin typeface="Courier"/>
              </a:rPr>
              <a:t>=</a:t>
            </a:r>
            <a:r>
              <a:rPr>
                <a:latin typeface="Courier"/>
              </a:rPr>
              <a:t>contract[</a:t>
            </a:r>
            <a:r>
              <a:rPr>
                <a:solidFill>
                  <a:srgbClr val="4070A0"/>
                </a:solidFill>
                <a:latin typeface="Courier"/>
              </a:rPr>
              <a:t>"key"</a:t>
            </a:r>
            <a:r>
              <a:rPr>
                <a:latin typeface="Courier"/>
              </a:rPr>
              <a:t>], keep</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b="1">
                <a:solidFill>
                  <a:srgbClr val="007020"/>
                </a:solidFill>
                <a:latin typeface="Courier"/>
              </a:rPr>
              <a:t>if</a:t>
            </a:r>
            <a:r>
              <a:rPr>
                <a:latin typeface="Courier"/>
              </a:rPr>
              <a:t> duplicated.</a:t>
            </a:r>
            <a:r>
              <a:rPr>
                <a:solidFill>
                  <a:srgbClr val="008000"/>
                </a:solidFill>
                <a:latin typeface="Courier"/>
              </a:rPr>
              <a:t>any</a:t>
            </a:r>
            <a:r>
              <a:rPr>
                <a:latin typeface="Courier"/>
              </a:rPr>
              <a:t>():</a:t>
            </a:r>
            <a:br/>
            <a:r>
              <a:rPr>
                <a:latin typeface="Courier"/>
              </a:rPr>
              <a:t>        findings.append(Finding(</a:t>
            </a:r>
            <a:r>
              <a:rPr>
                <a:solidFill>
                  <a:srgbClr val="4070A0"/>
                </a:solidFill>
                <a:latin typeface="Courier"/>
              </a:rPr>
              <a:t>"key-unique"</a:t>
            </a:r>
            <a:r>
              <a:rPr>
                <a:latin typeface="Courier"/>
              </a:rPr>
              <a:t>, </a:t>
            </a:r>
            <a:r>
              <a:rPr>
                <a:solidFill>
                  <a:srgbClr val="4070A0"/>
                </a:solidFill>
                <a:latin typeface="Courier"/>
              </a:rPr>
              <a:t>"error"</a:t>
            </a:r>
            <a:r>
              <a:rPr>
                <a:latin typeface="Courier"/>
              </a:rPr>
              <a:t>, </a:t>
            </a:r>
            <a:r>
              <a:rPr>
                <a:solidFill>
                  <a:srgbClr val="008000"/>
                </a:solidFill>
                <a:latin typeface="Courier"/>
              </a:rPr>
              <a:t>int</a:t>
            </a:r>
            <a:r>
              <a:rPr>
                <a:latin typeface="Courier"/>
              </a:rPr>
              <a:t>(duplicated.</a:t>
            </a:r>
            <a:r>
              <a:rPr>
                <a:solidFill>
                  <a:srgbClr val="008000"/>
                </a:solidFill>
                <a:latin typeface="Courier"/>
              </a:rPr>
              <a:t>sum</a:t>
            </a:r>
            <a:r>
              <a:rPr>
                <a:latin typeface="Courier"/>
              </a:rPr>
              <a:t>()),</a:t>
            </a:r>
            <a:br/>
            <a:r>
              <a:rPr>
                <a:latin typeface="Courier"/>
              </a:rPr>
              <a:t>                                </a:t>
            </a:r>
            <a:r>
              <a:rPr>
                <a:solidFill>
                  <a:srgbClr val="BB6688"/>
                </a:solidFill>
                <a:latin typeface="Courier"/>
              </a:rPr>
              <a:t>f"rows sharing a </a:t>
            </a:r>
            <a:r>
              <a:rPr>
                <a:solidFill>
                  <a:srgbClr val="4070A0"/>
                </a:solidFill>
                <a:latin typeface="Courier"/>
              </a:rPr>
              <a:t>{</a:t>
            </a:r>
            <a:r>
              <a:rPr>
                <a:latin typeface="Courier"/>
              </a:rPr>
              <a:t>contract[</a:t>
            </a:r>
            <a:r>
              <a:rPr>
                <a:solidFill>
                  <a:srgbClr val="4070A0"/>
                </a:solidFill>
                <a:latin typeface="Courier"/>
              </a:rPr>
              <a:t>'key'</a:t>
            </a:r>
            <a:r>
              <a:rPr>
                <a:latin typeface="Courier"/>
              </a:rPr>
              <a:t>]</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for</a:t>
            </a:r>
            <a:r>
              <a:rPr>
                <a:latin typeface="Courier"/>
              </a:rPr>
              <a:t> column, spec </a:t>
            </a:r>
            <a:r>
              <a:rPr b="1">
                <a:solidFill>
                  <a:srgbClr val="007020"/>
                </a:solidFill>
                <a:latin typeface="Courier"/>
              </a:rPr>
              <a:t>in</a:t>
            </a:r>
            <a:r>
              <a:rPr>
                <a:latin typeface="Courier"/>
              </a:rPr>
              <a:t> contract[</a:t>
            </a:r>
            <a:r>
              <a:rPr>
                <a:solidFill>
                  <a:srgbClr val="4070A0"/>
                </a:solidFill>
                <a:latin typeface="Courier"/>
              </a:rPr>
              <a:t>"columns"</a:t>
            </a:r>
            <a:r>
              <a:rPr>
                <a:latin typeface="Courier"/>
              </a:rPr>
              <a:t>].items():</a:t>
            </a:r>
            <a:br/>
            <a:r>
              <a:rPr>
                <a:latin typeface="Courier"/>
              </a:rPr>
              <a:t>        values </a:t>
            </a:r>
            <a:r>
              <a:rPr>
                <a:solidFill>
                  <a:srgbClr val="666666"/>
                </a:solidFill>
                <a:latin typeface="Courier"/>
              </a:rPr>
              <a:t>=</a:t>
            </a:r>
            <a:r>
              <a:rPr>
                <a:latin typeface="Courier"/>
              </a:rPr>
              <a:t> df[column]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Python (suite)</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if</a:t>
            </a:r>
            <a:r>
              <a:rPr>
                <a:latin typeface="Courier"/>
              </a:rPr>
              <a:t> spec.get(</a:t>
            </a:r>
            <a:r>
              <a:rPr>
                <a:solidFill>
                  <a:srgbClr val="4070A0"/>
                </a:solidFill>
                <a:latin typeface="Courier"/>
              </a:rPr>
              <a:t>"required"</a:t>
            </a:r>
            <a:r>
              <a:rPr>
                <a:latin typeface="Courier"/>
              </a:rPr>
              <a:t>) </a:t>
            </a:r>
            <a:r>
              <a:rPr b="1">
                <a:solidFill>
                  <a:srgbClr val="007020"/>
                </a:solidFill>
                <a:latin typeface="Courier"/>
              </a:rPr>
              <a:t>and</a:t>
            </a:r>
            <a:r>
              <a:rPr>
                <a:latin typeface="Courier"/>
              </a:rPr>
              <a:t> values.isna().</a:t>
            </a:r>
            <a:r>
              <a:rPr>
                <a:solidFill>
                  <a:srgbClr val="008000"/>
                </a:solidFill>
                <a:latin typeface="Courier"/>
              </a:rPr>
              <a:t>any</a:t>
            </a:r>
            <a:r>
              <a:rPr>
                <a:latin typeface="Courier"/>
              </a:rPr>
              <a: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-required"</a:t>
            </a:r>
            <a:r>
              <a:rPr>
                <a:latin typeface="Courier"/>
              </a:rPr>
              <a:t>, </a:t>
            </a:r>
            <a:r>
              <a:rPr>
                <a:solidFill>
                  <a:srgbClr val="4070A0"/>
                </a:solidFill>
                <a:latin typeface="Courier"/>
              </a:rPr>
              <a:t>"error"</a:t>
            </a:r>
            <a:r>
              <a:rPr>
                <a:latin typeface="Courier"/>
              </a:rPr>
              <a:t>,</a:t>
            </a:r>
            <a:br/>
            <a:r>
              <a:rPr>
                <a:latin typeface="Courier"/>
              </a:rPr>
              <a:t>                                    </a:t>
            </a:r>
            <a:r>
              <a:rPr>
                <a:solidFill>
                  <a:srgbClr val="008000"/>
                </a:solidFill>
                <a:latin typeface="Courier"/>
              </a:rPr>
              <a:t>int</a:t>
            </a:r>
            <a:r>
              <a:rPr>
                <a:latin typeface="Courier"/>
              </a:rPr>
              <a:t>(values.isna().</a:t>
            </a:r>
            <a:r>
              <a:rPr>
                <a:solidFill>
                  <a:srgbClr val="008000"/>
                </a:solidFill>
                <a:latin typeface="Courier"/>
              </a:rPr>
              <a:t>sum</a:t>
            </a:r>
            <a:r>
              <a:rPr>
                <a:latin typeface="Courier"/>
              </a:rPr>
              <a:t>()), </a:t>
            </a:r>
            <a:r>
              <a:rPr>
                <a:solidFill>
                  <a:srgbClr val="4070A0"/>
                </a:solidFill>
                <a:latin typeface="Courier"/>
              </a:rPr>
              <a:t>"required column has blanks"</a:t>
            </a:r>
            <a:r>
              <a:rPr>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"allowed"</a:t>
            </a:r>
            <a:r>
              <a:rPr>
                <a:latin typeface="Courier"/>
              </a:rPr>
              <a:t> </a:t>
            </a:r>
            <a:r>
              <a:rPr b="1">
                <a:solidFill>
                  <a:srgbClr val="007020"/>
                </a:solidFill>
                <a:latin typeface="Courier"/>
              </a:rPr>
              <a:t>in</a:t>
            </a:r>
            <a:r>
              <a:rPr>
                <a:latin typeface="Courier"/>
              </a:rPr>
              <a:t> spec:</a:t>
            </a:r>
            <a:br/>
            <a:r>
              <a:rPr>
                <a:latin typeface="Courier"/>
              </a:rPr>
              <a:t>            unexpected </a:t>
            </a:r>
            <a:r>
              <a:rPr>
                <a:solidFill>
                  <a:srgbClr val="666666"/>
                </a:solidFill>
                <a:latin typeface="Courier"/>
              </a:rPr>
              <a:t>=</a:t>
            </a:r>
            <a:r>
              <a:rPr>
                <a:latin typeface="Courier"/>
              </a:rPr>
              <a:t> </a:t>
            </a:r>
            <a:r>
              <a:rPr>
                <a:solidFill>
                  <a:srgbClr val="008000"/>
                </a:solidFill>
                <a:latin typeface="Courier"/>
              </a:rPr>
              <a:t>set</a:t>
            </a:r>
            <a:r>
              <a:rPr>
                <a:latin typeface="Courier"/>
              </a:rPr>
              <a:t>(values.dropna().unique()) </a:t>
            </a:r>
            <a:r>
              <a:rPr>
                <a:solidFill>
                  <a:srgbClr val="666666"/>
                </a:solidFill>
                <a:latin typeface="Courier"/>
              </a:rPr>
              <a:t>-</a:t>
            </a:r>
            <a:r>
              <a:rPr>
                <a:latin typeface="Courier"/>
              </a:rPr>
              <a:t> </a:t>
            </a:r>
            <a:r>
              <a:rPr>
                <a:solidFill>
                  <a:srgbClr val="008000"/>
                </a:solidFill>
                <a:latin typeface="Courier"/>
              </a:rPr>
              <a:t>set</a:t>
            </a:r>
            <a:r>
              <a:rPr>
                <a:latin typeface="Courier"/>
              </a:rPr>
              <a:t>(spec[</a:t>
            </a:r>
            <a:r>
              <a:rPr>
                <a:solidFill>
                  <a:srgbClr val="4070A0"/>
                </a:solidFill>
                <a:latin typeface="Courier"/>
              </a:rPr>
              <a:t>"allowed"</a:t>
            </a:r>
            <a:r>
              <a:rPr>
                <a:latin typeface="Courier"/>
              </a:rPr>
              <a:t>])</a:t>
            </a:r>
            <a:br/>
            <a:r>
              <a:rPr>
                <a:latin typeface="Courier"/>
              </a:rPr>
              <a:t>            </a:t>
            </a:r>
            <a:r>
              <a:rPr b="1">
                <a:solidFill>
                  <a:srgbClr val="007020"/>
                </a:solidFill>
                <a:latin typeface="Courier"/>
              </a:rPr>
              <a:t>if</a:t>
            </a:r>
            <a:r>
              <a:rPr>
                <a:latin typeface="Courier"/>
              </a:rPr>
              <a:t> unexpected:</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-allowed"</a:t>
            </a:r>
            <a:r>
              <a:rPr>
                <a:latin typeface="Courier"/>
              </a:rPr>
              <a:t>, </a:t>
            </a:r>
            <a:r>
              <a:rPr>
                <a:solidFill>
                  <a:srgbClr val="4070A0"/>
                </a:solidFill>
                <a:latin typeface="Courier"/>
              </a:rPr>
              <a:t>"error"</a:t>
            </a:r>
            <a:r>
              <a:rPr>
                <a:latin typeface="Courier"/>
              </a:rPr>
              <a:t>, </a:t>
            </a:r>
            <a:r>
              <a:rPr>
                <a:solidFill>
                  <a:srgbClr val="008000"/>
                </a:solidFill>
                <a:latin typeface="Courier"/>
              </a:rPr>
              <a:t>len</a:t>
            </a:r>
            <a:r>
              <a:rPr>
                <a:latin typeface="Courier"/>
              </a:rPr>
              <a:t>(unexpected),</a:t>
            </a:r>
            <a:br/>
            <a:r>
              <a:rPr>
                <a:latin typeface="Courier"/>
              </a:rPr>
              <a:t>                                        </a:t>
            </a:r>
            <a:r>
              <a:rPr>
                <a:solidFill>
                  <a:srgbClr val="BB6688"/>
                </a:solidFill>
                <a:latin typeface="Courier"/>
              </a:rPr>
              <a:t>f"unexpected values: </a:t>
            </a:r>
            <a:r>
              <a:rPr>
                <a:solidFill>
                  <a:srgbClr val="4070A0"/>
                </a:solidFill>
                <a:latin typeface="Courier"/>
              </a:rPr>
              <a:t>{</a:t>
            </a:r>
            <a:r>
              <a:rPr>
                <a:solidFill>
                  <a:srgbClr val="008000"/>
                </a:solidFill>
                <a:latin typeface="Courier"/>
              </a:rPr>
              <a:t>sorted</a:t>
            </a:r>
            <a:r>
              <a:rPr>
                <a:latin typeface="Courier"/>
              </a:rPr>
              <a:t>(unexpected)</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"min"</a:t>
            </a:r>
            <a:r>
              <a:rPr>
                <a:latin typeface="Courier"/>
              </a:rPr>
              <a:t> </a:t>
            </a:r>
            <a:r>
              <a:rPr b="1">
                <a:solidFill>
                  <a:srgbClr val="007020"/>
                </a:solidFill>
                <a:latin typeface="Courier"/>
              </a:rPr>
              <a:t>in</a:t>
            </a:r>
            <a:r>
              <a:rPr>
                <a:latin typeface="Courier"/>
              </a:rPr>
              <a:t> spec:</a:t>
            </a:r>
            <a:br/>
            <a:r>
              <a:rPr>
                <a:latin typeface="Courier"/>
              </a:rPr>
              <a:t>            out </a:t>
            </a:r>
            <a:r>
              <a:rPr>
                <a:solidFill>
                  <a:srgbClr val="666666"/>
                </a:solidFill>
                <a:latin typeface="Courier"/>
              </a:rPr>
              <a:t>=</a:t>
            </a:r>
            <a:r>
              <a:rPr>
                <a:latin typeface="Courier"/>
              </a:rPr>
              <a:t> (values </a:t>
            </a:r>
            <a:r>
              <a:rPr>
                <a:solidFill>
                  <a:srgbClr val="666666"/>
                </a:solidFill>
                <a:latin typeface="Courier"/>
              </a:rPr>
              <a:t>&lt;</a:t>
            </a:r>
            <a:r>
              <a:rPr>
                <a:latin typeface="Courier"/>
              </a:rPr>
              <a:t> spec[</a:t>
            </a:r>
            <a:r>
              <a:rPr>
                <a:solidFill>
                  <a:srgbClr val="4070A0"/>
                </a:solidFill>
                <a:latin typeface="Courier"/>
              </a:rPr>
              <a:t>"min"</a:t>
            </a:r>
            <a:r>
              <a:rPr>
                <a:latin typeface="Courier"/>
              </a:rPr>
              <a:t>]) </a:t>
            </a:r>
            <a:r>
              <a:rPr>
                <a:solidFill>
                  <a:srgbClr val="666666"/>
                </a:solidFill>
                <a:latin typeface="Courier"/>
              </a:rPr>
              <a:t>|</a:t>
            </a:r>
            <a:r>
              <a:rPr>
                <a:latin typeface="Courier"/>
              </a:rPr>
              <a:t> (values </a:t>
            </a:r>
            <a:r>
              <a:rPr>
                <a:solidFill>
                  <a:srgbClr val="666666"/>
                </a:solidFill>
                <a:latin typeface="Courier"/>
              </a:rPr>
              <a:t>&gt;</a:t>
            </a:r>
            <a:r>
              <a:rPr>
                <a:latin typeface="Courier"/>
              </a:rPr>
              <a:t> spec[</a:t>
            </a:r>
            <a:r>
              <a:rPr>
                <a:solidFill>
                  <a:srgbClr val="4070A0"/>
                </a:solidFill>
                <a:latin typeface="Courier"/>
              </a:rPr>
              <a:t>"max"</a:t>
            </a:r>
            <a:r>
              <a:rPr>
                <a:latin typeface="Courier"/>
              </a:rPr>
              <a:t>])</a:t>
            </a:r>
            <a:br/>
            <a:r>
              <a:rPr>
                <a:latin typeface="Courier"/>
              </a:rPr>
              <a:t>            </a:t>
            </a:r>
            <a:r>
              <a:rPr b="1">
                <a:solidFill>
                  <a:srgbClr val="007020"/>
                </a:solidFill>
                <a:latin typeface="Courier"/>
              </a:rPr>
              <a:t>if</a:t>
            </a:r>
            <a:r>
              <a:rPr>
                <a:latin typeface="Courier"/>
              </a:rPr>
              <a:t> out.</a:t>
            </a:r>
            <a:r>
              <a:rPr>
                <a:solidFill>
                  <a:srgbClr val="008000"/>
                </a:solidFill>
                <a:latin typeface="Courier"/>
              </a:rPr>
              <a:t>any</a:t>
            </a:r>
            <a:r>
              <a:rPr>
                <a:latin typeface="Courier"/>
              </a:rPr>
              <a: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-range"</a:t>
            </a:r>
            <a:r>
              <a:rPr>
                <a:latin typeface="Courier"/>
              </a:rPr>
              <a:t>, </a:t>
            </a:r>
            <a:r>
              <a:rPr>
                <a:solidFill>
                  <a:srgbClr val="4070A0"/>
                </a:solidFill>
                <a:latin typeface="Courier"/>
              </a:rPr>
              <a:t>"warning"</a:t>
            </a:r>
            <a:r>
              <a:rPr>
                <a:latin typeface="Courier"/>
              </a:rPr>
              <a:t>, </a:t>
            </a:r>
            <a:r>
              <a:rPr>
                <a:solidFill>
                  <a:srgbClr val="008000"/>
                </a:solidFill>
                <a:latin typeface="Courier"/>
              </a:rPr>
              <a:t>int</a:t>
            </a:r>
            <a:r>
              <a:rPr>
                <a:latin typeface="Courier"/>
              </a:rPr>
              <a:t>(out.</a:t>
            </a:r>
            <a:r>
              <a:rPr>
                <a:solidFill>
                  <a:srgbClr val="008000"/>
                </a:solidFill>
                <a:latin typeface="Courier"/>
              </a:rPr>
              <a:t>sum</a:t>
            </a:r>
            <a:r>
              <a:rPr>
                <a:latin typeface="Courier"/>
              </a:rPr>
              <a:t>()),</a:t>
            </a:r>
            <a:br/>
            <a:r>
              <a:rPr>
                <a:latin typeface="Courier"/>
              </a:rPr>
              <a:t>                                        </a:t>
            </a:r>
            <a:r>
              <a:rPr>
                <a:solidFill>
                  <a:srgbClr val="BB6688"/>
                </a:solidFill>
                <a:latin typeface="Courier"/>
              </a:rPr>
              <a:t>f"outside </a:t>
            </a:r>
            <a:r>
              <a:rPr>
                <a:solidFill>
                  <a:srgbClr val="4070A0"/>
                </a:solidFill>
                <a:latin typeface="Courier"/>
              </a:rPr>
              <a:t>{</a:t>
            </a:r>
            <a:r>
              <a:rPr>
                <a:latin typeface="Courier"/>
              </a:rPr>
              <a:t>spec[</a:t>
            </a:r>
            <a:r>
              <a:rPr>
                <a:solidFill>
                  <a:srgbClr val="4070A0"/>
                </a:solidFill>
                <a:latin typeface="Courier"/>
              </a:rPr>
              <a:t>'min'</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spec[</a:t>
            </a:r>
            <a:r>
              <a:rPr>
                <a:solidFill>
                  <a:srgbClr val="4070A0"/>
                </a:solidFill>
                <a:latin typeface="Courier"/>
              </a:rPr>
              <a:t>'max'</a:t>
            </a:r>
            <a:r>
              <a:rPr>
                <a:latin typeface="Courier"/>
              </a:rPr>
              <a:t>]</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for</a:t>
            </a:r>
            <a:r>
              <a:rPr>
                <a:latin typeface="Courier"/>
              </a:rPr>
              <a:t> column, limit </a:t>
            </a:r>
            <a:r>
              <a:rPr b="1">
                <a:solidFill>
                  <a:srgbClr val="007020"/>
                </a:solidFill>
                <a:latin typeface="Courier"/>
              </a:rPr>
              <a:t>in</a:t>
            </a:r>
            <a:r>
              <a:rPr>
                <a:latin typeface="Courier"/>
              </a:rPr>
              <a:t> contract[</a:t>
            </a:r>
            <a:r>
              <a:rPr>
                <a:solidFill>
                  <a:srgbClr val="4070A0"/>
                </a:solidFill>
                <a:latin typeface="Courier"/>
              </a:rPr>
              <a:t>"max_missing"</a:t>
            </a:r>
            <a:r>
              <a:rPr>
                <a:latin typeface="Courier"/>
              </a:rPr>
              <a:t>].items():</a:t>
            </a:r>
            <a:br/>
            <a:r>
              <a:rPr>
                <a:latin typeface="Courier"/>
              </a:rPr>
              <a:t>        share </a:t>
            </a:r>
            <a:r>
              <a:rPr>
                <a:solidFill>
                  <a:srgbClr val="666666"/>
                </a:solidFill>
                <a:latin typeface="Courier"/>
              </a:rPr>
              <a:t>=</a:t>
            </a:r>
            <a:r>
              <a:rPr>
                <a:latin typeface="Courier"/>
              </a:rPr>
              <a:t> df[column].isna().mean()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Python (suite)</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if</a:t>
            </a:r>
            <a:r>
              <a:rPr>
                <a:latin typeface="Courier"/>
              </a:rPr>
              <a:t> share </a:t>
            </a:r>
            <a:r>
              <a:rPr>
                <a:solidFill>
                  <a:srgbClr val="666666"/>
                </a:solidFill>
                <a:latin typeface="Courier"/>
              </a:rPr>
              <a:t>&gt;</a:t>
            </a:r>
            <a:r>
              <a:rPr>
                <a:latin typeface="Courier"/>
              </a:rPr>
              <a:t> limit:</a:t>
            </a:r>
            <a:br/>
            <a:r>
              <a:rPr>
                <a:latin typeface="Courier"/>
              </a:rPr>
              <a:t>            findings.append(Finding(</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solidFill>
                  <a:srgbClr val="BB6688"/>
                </a:solidFill>
                <a:latin typeface="Courier"/>
              </a:rPr>
              <a:t>-missing"</a:t>
            </a:r>
            <a:r>
              <a:rPr>
                <a:latin typeface="Courier"/>
              </a:rPr>
              <a:t>, </a:t>
            </a:r>
            <a:r>
              <a:rPr>
                <a:solidFill>
                  <a:srgbClr val="4070A0"/>
                </a:solidFill>
                <a:latin typeface="Courier"/>
              </a:rPr>
              <a:t>"error"</a:t>
            </a:r>
            <a:r>
              <a:rPr>
                <a:latin typeface="Courier"/>
              </a:rPr>
              <a:t>, </a:t>
            </a:r>
            <a:r>
              <a:rPr>
                <a:solidFill>
                  <a:srgbClr val="008000"/>
                </a:solidFill>
                <a:latin typeface="Courier"/>
              </a:rPr>
              <a:t>int</a:t>
            </a:r>
            <a:r>
              <a:rPr>
                <a:latin typeface="Courier"/>
              </a:rPr>
              <a:t>(df[column].isna().</a:t>
            </a:r>
            <a:r>
              <a:rPr>
                <a:solidFill>
                  <a:srgbClr val="008000"/>
                </a:solidFill>
                <a:latin typeface="Courier"/>
              </a:rPr>
              <a:t>sum</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share</a:t>
            </a:r>
            <a:r>
              <a:rPr>
                <a:solidFill>
                  <a:srgbClr val="4070A0"/>
                </a:solidFill>
                <a:latin typeface="Courier"/>
              </a:rPr>
              <a:t>:.1%}</a:t>
            </a:r>
            <a:r>
              <a:rPr>
                <a:solidFill>
                  <a:srgbClr val="BB6688"/>
                </a:solidFill>
                <a:latin typeface="Courier"/>
              </a:rPr>
              <a:t> missing, limit </a:t>
            </a:r>
            <a:r>
              <a:rPr>
                <a:solidFill>
                  <a:srgbClr val="4070A0"/>
                </a:solidFill>
                <a:latin typeface="Courier"/>
              </a:rPr>
              <a:t>{</a:t>
            </a:r>
            <a:r>
              <a:rPr>
                <a:latin typeface="Courier"/>
              </a:rPr>
              <a:t>limit</a:t>
            </a:r>
            <a:r>
              <a:rPr>
                <a:solidFill>
                  <a:srgbClr val="4070A0"/>
                </a:solidFill>
                <a:latin typeface="Courier"/>
              </a:rPr>
              <a:t>:.0%}</a:t>
            </a:r>
            <a:r>
              <a:rPr>
                <a:solidFill>
                  <a:srgbClr val="BB6688"/>
                </a:solidFill>
                <a:latin typeface="Courier"/>
              </a:rPr>
              <a:t>"</a:t>
            </a:r>
            <a:r>
              <a:rPr>
                <a:latin typeface="Courier"/>
              </a:rPr>
              <a:t>))</a:t>
            </a:r>
            <a:br/>
            <a:br/>
            <a:r>
              <a:rPr>
                <a:latin typeface="Courier"/>
              </a:rPr>
              <a:t>    </a:t>
            </a:r>
            <a:r>
              <a:rPr b="1">
                <a:solidFill>
                  <a:srgbClr val="007020"/>
                </a:solidFill>
                <a:latin typeface="Courier"/>
              </a:rPr>
              <a:t>return</a:t>
            </a:r>
            <a:r>
              <a:rPr>
                <a:latin typeface="Courier"/>
              </a:rPr>
              <a:t> findings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R (suite)</a:t>
            </a:r>
          </a:p>
        </p:txBody>
      </p:sp>
      <p:sp>
        <p:nvSpPr>
          <p:cNvPr id="3" name="Content Placeholder 2"/>
          <p:cNvSpPr>
            <a:spLocks noGrp="1"/>
          </p:cNvSpPr>
          <p:nvPr>
            <p:ph idx="1"/>
          </p:nvPr>
        </p:nvSpPr>
        <p:spPr/>
        <p:txBody>
          <a:bodyPr/>
          <a:lstStyle/>
          <a:p>
            <a:pPr lvl="0" indent="0">
              <a:buNone/>
            </a:pPr>
            <a:r>
              <a:rPr>
                <a:latin typeface="Courier"/>
              </a:rPr>
              <a:t>validate </a:t>
            </a:r>
            <a:r>
              <a:rPr>
                <a:solidFill>
                  <a:srgbClr val="007020"/>
                </a:solidFill>
                <a:latin typeface="Courier"/>
              </a:rPr>
              <a:t>&lt;-</a:t>
            </a:r>
            <a:r>
              <a:rPr>
                <a:latin typeface="Courier"/>
              </a:rPr>
              <a:t> </a:t>
            </a:r>
            <a:r>
              <a:rPr b="1">
                <a:solidFill>
                  <a:srgbClr val="007020"/>
                </a:solidFill>
                <a:latin typeface="Courier"/>
              </a:rPr>
              <a:t>function</a:t>
            </a:r>
            <a:r>
              <a:rPr>
                <a:latin typeface="Courier"/>
              </a:rPr>
              <a:t>(df, contract) {</a:t>
            </a:r>
            <a:br/>
            <a:r>
              <a:rPr>
                <a:latin typeface="Courier"/>
              </a:rPr>
              <a:t>  findings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add </a:t>
            </a:r>
            <a:r>
              <a:rPr>
                <a:solidFill>
                  <a:srgbClr val="007020"/>
                </a:solidFill>
                <a:latin typeface="Courier"/>
              </a:rPr>
              <a:t>&lt;-</a:t>
            </a:r>
            <a:r>
              <a:rPr>
                <a:latin typeface="Courier"/>
              </a:rPr>
              <a:t> </a:t>
            </a:r>
            <a:r>
              <a:rPr b="1">
                <a:solidFill>
                  <a:srgbClr val="007020"/>
                </a:solidFill>
                <a:latin typeface="Courier"/>
              </a:rPr>
              <a:t>function</a:t>
            </a:r>
            <a:r>
              <a:rPr>
                <a:latin typeface="Courier"/>
              </a:rPr>
              <a:t>(check, severity, count, detail) {</a:t>
            </a:r>
            <a:br/>
            <a:r>
              <a:rPr>
                <a:latin typeface="Courier"/>
              </a:rPr>
              <a:t>    findings[[</a:t>
            </a:r>
            <a:r>
              <a:rPr>
                <a:solidFill>
                  <a:srgbClr val="06287E"/>
                </a:solidFill>
                <a:latin typeface="Courier"/>
              </a:rPr>
              <a:t>length</a:t>
            </a:r>
            <a:r>
              <a:rPr>
                <a:latin typeface="Courier"/>
              </a:rPr>
              <a:t>(findings)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007020"/>
                </a:solidFill>
                <a:latin typeface="Courier"/>
              </a:rPr>
              <a:t>&lt;&lt;-</a:t>
            </a:r>
            <a:br/>
            <a:r>
              <a:rPr>
                <a:latin typeface="Courier"/>
              </a:rPr>
              <a:t>      tibble</a:t>
            </a:r>
            <a:r>
              <a:rPr>
                <a:solidFill>
                  <a:srgbClr val="4070A0"/>
                </a:solidFill>
                <a:latin typeface="Courier"/>
              </a:rPr>
              <a:t>::</a:t>
            </a:r>
            <a:r>
              <a:rPr>
                <a:solidFill>
                  <a:srgbClr val="06287E"/>
                </a:solidFill>
                <a:latin typeface="Courier"/>
              </a:rPr>
              <a:t>tibble</a:t>
            </a:r>
            <a:r>
              <a:rPr>
                <a:latin typeface="Courier"/>
              </a:rPr>
              <a:t>(</a:t>
            </a:r>
            <a:r>
              <a:rPr>
                <a:solidFill>
                  <a:srgbClr val="7D9029"/>
                </a:solidFill>
                <a:latin typeface="Courier"/>
              </a:rPr>
              <a:t>check =</a:t>
            </a:r>
            <a:r>
              <a:rPr>
                <a:latin typeface="Courier"/>
              </a:rPr>
              <a:t> check, </a:t>
            </a:r>
            <a:r>
              <a:rPr>
                <a:solidFill>
                  <a:srgbClr val="7D9029"/>
                </a:solidFill>
                <a:latin typeface="Courier"/>
              </a:rPr>
              <a:t>severity =</a:t>
            </a:r>
            <a:r>
              <a:rPr>
                <a:latin typeface="Courier"/>
              </a:rPr>
              <a:t> severity, </a:t>
            </a:r>
            <a:r>
              <a:rPr>
                <a:solidFill>
                  <a:srgbClr val="7D9029"/>
                </a:solidFill>
                <a:latin typeface="Courier"/>
              </a:rPr>
              <a:t>count =</a:t>
            </a:r>
            <a:r>
              <a:rPr>
                <a:latin typeface="Courier"/>
              </a:rPr>
              <a:t> count, </a:t>
            </a:r>
            <a:r>
              <a:rPr>
                <a:solidFill>
                  <a:srgbClr val="7D9029"/>
                </a:solidFill>
                <a:latin typeface="Courier"/>
              </a:rPr>
              <a:t>detail =</a:t>
            </a:r>
            <a:r>
              <a:rPr>
                <a:latin typeface="Courier"/>
              </a:rPr>
              <a:t> detail)</a:t>
            </a:r>
            <a:br/>
            <a:r>
              <a:rPr>
                <a:latin typeface="Courier"/>
              </a:rPr>
              <a:t>  }</a:t>
            </a:r>
            <a:br/>
            <a:br/>
            <a:r>
              <a:rPr>
                <a:latin typeface="Courier"/>
              </a:rPr>
              <a:t>  missing </a:t>
            </a:r>
            <a:r>
              <a:rPr>
                <a:solidFill>
                  <a:srgbClr val="007020"/>
                </a:solidFill>
                <a:latin typeface="Courier"/>
              </a:rPr>
              <a:t>&lt;-</a:t>
            </a:r>
            <a:r>
              <a:rPr>
                <a:latin typeface="Courier"/>
              </a:rPr>
              <a:t> </a:t>
            </a:r>
            <a:r>
              <a:rPr>
                <a:solidFill>
                  <a:srgbClr val="06287E"/>
                </a:solidFill>
                <a:latin typeface="Courier"/>
              </a:rPr>
              <a:t>setdiff</a:t>
            </a:r>
            <a:r>
              <a:rPr>
                <a:latin typeface="Courier"/>
              </a:rPr>
              <a:t>(</a:t>
            </a:r>
            <a:r>
              <a:rPr>
                <a:solidFill>
                  <a:srgbClr val="06287E"/>
                </a:solidFill>
                <a:latin typeface="Courier"/>
              </a:rPr>
              <a:t>names</a:t>
            </a:r>
            <a:r>
              <a:rPr>
                <a:latin typeface="Courier"/>
              </a:rPr>
              <a:t>(contract</a:t>
            </a:r>
            <a:r>
              <a:rPr>
                <a:solidFill>
                  <a:srgbClr val="4070A0"/>
                </a:solidFill>
                <a:latin typeface="Courier"/>
              </a:rPr>
              <a:t>$</a:t>
            </a:r>
            <a:r>
              <a:rPr>
                <a:latin typeface="Courier"/>
              </a:rPr>
              <a:t>columns), </a:t>
            </a:r>
            <a:r>
              <a:rPr>
                <a:solidFill>
                  <a:srgbClr val="06287E"/>
                </a:solidFill>
                <a:latin typeface="Courier"/>
              </a:rPr>
              <a:t>names</a:t>
            </a:r>
            <a:r>
              <a:rPr>
                <a:latin typeface="Courier"/>
              </a:rPr>
              <a:t>(df))</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(missing)) {</a:t>
            </a:r>
            <a:br/>
            <a:r>
              <a:rPr>
                <a:latin typeface="Courier"/>
              </a:rPr>
              <a:t>    </a:t>
            </a:r>
            <a:r>
              <a:rPr>
                <a:solidFill>
                  <a:srgbClr val="06287E"/>
                </a:solidFill>
                <a:latin typeface="Courier"/>
              </a:rPr>
              <a:t>add</a:t>
            </a:r>
            <a:r>
              <a:rPr>
                <a:latin typeface="Courier"/>
              </a:rPr>
              <a:t>(</a:t>
            </a:r>
            <a:r>
              <a:rPr>
                <a:solidFill>
                  <a:srgbClr val="4070A0"/>
                </a:solidFill>
                <a:latin typeface="Courier"/>
              </a:rPr>
              <a:t>"columns-present"</a:t>
            </a:r>
            <a:r>
              <a:rPr>
                <a:latin typeface="Courier"/>
              </a:rPr>
              <a:t>, </a:t>
            </a:r>
            <a:r>
              <a:rPr>
                <a:solidFill>
                  <a:srgbClr val="4070A0"/>
                </a:solidFill>
                <a:latin typeface="Courier"/>
              </a:rPr>
              <a:t>"error"</a:t>
            </a:r>
            <a:r>
              <a:rPr>
                <a:latin typeface="Courier"/>
              </a:rPr>
              <a:t>, </a:t>
            </a:r>
            <a:r>
              <a:rPr>
                <a:solidFill>
                  <a:srgbClr val="06287E"/>
                </a:solidFill>
                <a:latin typeface="Courier"/>
              </a:rPr>
              <a:t>length</a:t>
            </a:r>
            <a:r>
              <a:rPr>
                <a:latin typeface="Courier"/>
              </a:rPr>
              <a:t>(missing),</a:t>
            </a:r>
            <a:br/>
            <a:r>
              <a:rPr>
                <a:latin typeface="Courier"/>
              </a:rPr>
              <a:t>        </a:t>
            </a:r>
            <a:r>
              <a:rPr>
                <a:solidFill>
                  <a:srgbClr val="06287E"/>
                </a:solidFill>
                <a:latin typeface="Courier"/>
              </a:rPr>
              <a:t>paste</a:t>
            </a:r>
            <a:r>
              <a:rPr>
                <a:latin typeface="Courier"/>
              </a:rPr>
              <a:t>(</a:t>
            </a:r>
            <a:r>
              <a:rPr>
                <a:solidFill>
                  <a:srgbClr val="4070A0"/>
                </a:solidFill>
                <a:latin typeface="Courier"/>
              </a:rPr>
              <a:t>"missing columns:"</a:t>
            </a:r>
            <a:r>
              <a:rPr>
                <a:latin typeface="Courier"/>
              </a:rPr>
              <a:t>, </a:t>
            </a:r>
            <a:r>
              <a:rPr>
                <a:solidFill>
                  <a:srgbClr val="06287E"/>
                </a:solidFill>
                <a:latin typeface="Courier"/>
              </a:rPr>
              <a:t>paste</a:t>
            </a:r>
            <a:r>
              <a:rPr>
                <a:latin typeface="Courier"/>
              </a:rPr>
              <a:t>(missing,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    </a:t>
            </a:r>
            <a:r>
              <a:rPr>
                <a:solidFill>
                  <a:srgbClr val="06287E"/>
                </a:solidFill>
                <a:latin typeface="Courier"/>
              </a:rPr>
              <a:t>return</a:t>
            </a:r>
            <a:r>
              <a:rPr>
                <a:latin typeface="Courier"/>
              </a:rPr>
              <a:t>(dplyr</a:t>
            </a:r>
            <a:r>
              <a:rPr>
                <a:solidFill>
                  <a:srgbClr val="4070A0"/>
                </a:solidFill>
                <a:latin typeface="Courier"/>
              </a:rPr>
              <a:t>::</a:t>
            </a:r>
            <a:r>
              <a:rPr>
                <a:solidFill>
                  <a:srgbClr val="06287E"/>
                </a:solidFill>
                <a:latin typeface="Courier"/>
              </a:rPr>
              <a:t>bind_rows</a:t>
            </a:r>
            <a:r>
              <a:rPr>
                <a:latin typeface="Courier"/>
              </a:rPr>
              <a:t>(findings))</a:t>
            </a:r>
            <a:br/>
            <a:r>
              <a:rPr>
                <a:latin typeface="Courier"/>
              </a:rPr>
              <a:t>  }</a:t>
            </a:r>
            <a:b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latin typeface="Courier"/>
              </a:rPr>
              <a:t>dplyr</a:t>
            </a:r>
            <a:r>
              <a:rPr>
                <a:solidFill>
                  <a:srgbClr val="4070A0"/>
                </a:solidFill>
                <a:latin typeface="Courier"/>
              </a:rPr>
              <a:t>::</a:t>
            </a:r>
            <a:r>
              <a:rPr>
                <a:solidFill>
                  <a:srgbClr val="06287E"/>
                </a:solidFill>
                <a:latin typeface="Courier"/>
              </a:rPr>
              <a:t>between</a:t>
            </a:r>
            <a:r>
              <a:rPr>
                <a:latin typeface="Courier"/>
              </a:rPr>
              <a:t>(</a:t>
            </a:r>
            <a:r>
              <a:rPr>
                <a:solidFill>
                  <a:srgbClr val="06287E"/>
                </a:solidFill>
                <a:latin typeface="Courier"/>
              </a:rPr>
              <a:t>nrow</a:t>
            </a:r>
            <a:r>
              <a:rPr>
                <a:latin typeface="Courier"/>
              </a:rPr>
              <a:t>(df), contract</a:t>
            </a:r>
            <a:r>
              <a:rPr>
                <a:solidFill>
                  <a:srgbClr val="4070A0"/>
                </a:solidFill>
                <a:latin typeface="Courier"/>
              </a:rPr>
              <a:t>$</a:t>
            </a:r>
            <a:r>
              <a:rPr>
                <a:latin typeface="Courier"/>
              </a:rPr>
              <a:t>expected_rows[</a:t>
            </a:r>
            <a:r>
              <a:rPr>
                <a:solidFill>
                  <a:srgbClr val="40A070"/>
                </a:solidFill>
                <a:latin typeface="Courier"/>
              </a:rPr>
              <a:t>1</a:t>
            </a:r>
            <a:r>
              <a:rPr>
                <a:latin typeface="Courier"/>
              </a:rPr>
              <a:t>], contract</a:t>
            </a:r>
            <a:r>
              <a:rPr>
                <a:solidFill>
                  <a:srgbClr val="4070A0"/>
                </a:solidFill>
                <a:latin typeface="Courier"/>
              </a:rPr>
              <a:t>$</a:t>
            </a:r>
            <a:r>
              <a:rPr>
                <a:latin typeface="Courier"/>
              </a:rPr>
              <a:t>expected_rows[</a:t>
            </a:r>
            <a:r>
              <a:rPr>
                <a:solidFill>
                  <a:srgbClr val="40A070"/>
                </a:solidFill>
                <a:latin typeface="Courier"/>
              </a:rPr>
              <a:t>2</a:t>
            </a:r>
            <a:r>
              <a:rPr>
                <a:latin typeface="Courier"/>
              </a:rPr>
              <a:t>])) {</a:t>
            </a:r>
            <a:br/>
            <a:r>
              <a:rPr>
                <a:latin typeface="Courier"/>
              </a:rPr>
              <a:t>    </a:t>
            </a:r>
            <a:r>
              <a:rPr>
                <a:solidFill>
                  <a:srgbClr val="06287E"/>
                </a:solidFill>
                <a:latin typeface="Courier"/>
              </a:rPr>
              <a:t>add</a:t>
            </a:r>
            <a:r>
              <a:rPr>
                <a:latin typeface="Courier"/>
              </a:rPr>
              <a:t>(</a:t>
            </a:r>
            <a:r>
              <a:rPr>
                <a:solidFill>
                  <a:srgbClr val="4070A0"/>
                </a:solidFill>
                <a:latin typeface="Courier"/>
              </a:rPr>
              <a:t>"row-count"</a:t>
            </a:r>
            <a:r>
              <a:rPr>
                <a:latin typeface="Courier"/>
              </a:rPr>
              <a:t>, </a:t>
            </a:r>
            <a:r>
              <a:rPr>
                <a:solidFill>
                  <a:srgbClr val="4070A0"/>
                </a:solidFill>
                <a:latin typeface="Courier"/>
              </a:rPr>
              <a:t>"error"</a:t>
            </a:r>
            <a:r>
              <a:rPr>
                <a:latin typeface="Courier"/>
              </a:rPr>
              <a:t>, </a:t>
            </a:r>
            <a:r>
              <a:rPr>
                <a:solidFill>
                  <a:srgbClr val="06287E"/>
                </a:solidFill>
                <a:latin typeface="Courier"/>
              </a:rPr>
              <a:t>nrow</a:t>
            </a:r>
            <a:r>
              <a:rPr>
                <a:latin typeface="Courier"/>
              </a:rPr>
              <a:t>(df), </a:t>
            </a:r>
            <a:r>
              <a:rPr>
                <a:solidFill>
                  <a:srgbClr val="06287E"/>
                </a:solidFill>
                <a:latin typeface="Courier"/>
              </a:rPr>
              <a:t>sprintf</a:t>
            </a:r>
            <a:r>
              <a:rPr>
                <a:latin typeface="Courier"/>
              </a:rPr>
              <a:t>(</a:t>
            </a:r>
            <a:r>
              <a:rPr>
                <a:solidFill>
                  <a:srgbClr val="4070A0"/>
                </a:solidFill>
                <a:latin typeface="Courier"/>
              </a:rPr>
              <a:t>"%d rows, expected %d-%d"</a:t>
            </a:r>
            <a:r>
              <a:rPr>
                <a:latin typeface="Courier"/>
              </a:rPr>
              <a:t>, </a:t>
            </a:r>
            <a:r>
              <a:rPr>
                <a:solidFill>
                  <a:srgbClr val="06287E"/>
                </a:solidFill>
                <a:latin typeface="Courier"/>
              </a:rPr>
              <a:t>nrow</a:t>
            </a:r>
            <a:r>
              <a:rPr>
                <a:latin typeface="Courier"/>
              </a:rPr>
              <a:t>(df),</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R (suite)</a:t>
            </a:r>
          </a:p>
        </p:txBody>
      </p:sp>
      <p:sp>
        <p:nvSpPr>
          <p:cNvPr id="3" name="Content Placeholder 2"/>
          <p:cNvSpPr>
            <a:spLocks noGrp="1"/>
          </p:cNvSpPr>
          <p:nvPr>
            <p:ph idx="1"/>
          </p:nvPr>
        </p:nvSpPr>
        <p:spPr/>
        <p:txBody>
          <a:bodyPr/>
          <a:lstStyle/>
          <a:p>
            <a:pPr lvl="0" indent="0">
              <a:buNone/>
            </a:pPr>
            <a:r>
              <a:rPr>
                <a:latin typeface="Courier"/>
              </a:rPr>
              <a:t>        contract</a:t>
            </a:r>
            <a:r>
              <a:rPr>
                <a:solidFill>
                  <a:srgbClr val="4070A0"/>
                </a:solidFill>
                <a:latin typeface="Courier"/>
              </a:rPr>
              <a:t>$</a:t>
            </a:r>
            <a:r>
              <a:rPr>
                <a:latin typeface="Courier"/>
              </a:rPr>
              <a:t>expected_rows[</a:t>
            </a:r>
            <a:r>
              <a:rPr>
                <a:solidFill>
                  <a:srgbClr val="40A070"/>
                </a:solidFill>
                <a:latin typeface="Courier"/>
              </a:rPr>
              <a:t>1</a:t>
            </a:r>
            <a:r>
              <a:rPr>
                <a:latin typeface="Courier"/>
              </a:rPr>
              <a:t>], contract</a:t>
            </a:r>
            <a:r>
              <a:rPr>
                <a:solidFill>
                  <a:srgbClr val="4070A0"/>
                </a:solidFill>
                <a:latin typeface="Courier"/>
              </a:rPr>
              <a:t>$</a:t>
            </a:r>
            <a:r>
              <a:rPr>
                <a:latin typeface="Courier"/>
              </a:rPr>
              <a:t>expected_rows[</a:t>
            </a:r>
            <a:r>
              <a:rPr>
                <a:solidFill>
                  <a:srgbClr val="40A070"/>
                </a:solidFill>
                <a:latin typeface="Courier"/>
              </a:rPr>
              <a:t>2</a:t>
            </a:r>
            <a:r>
              <a:rPr>
                <a:latin typeface="Courier"/>
              </a:rPr>
              <a:t>]</a:t>
            </a:r>
            <a:r>
              <a:rPr b="1">
                <a:solidFill>
                  <a:srgbClr val="FF0000"/>
                </a:solidFill>
                <a:latin typeface="Courier"/>
              </a:rPr>
              <a:t>))</a:t>
            </a:r>
            <a:br/>
            <a:r>
              <a:rPr>
                <a:latin typeface="Courier"/>
              </a:rPr>
              <a:t>  </a:t>
            </a:r>
            <a:r>
              <a:rPr b="1">
                <a:solidFill>
                  <a:srgbClr val="FF0000"/>
                </a:solidFill>
                <a:latin typeface="Courier"/>
              </a:rPr>
              <a:t>}</a:t>
            </a:r>
            <a:br/>
            <a:br/>
            <a:r>
              <a:rPr>
                <a:latin typeface="Courier"/>
              </a:rPr>
              <a:t>  dup </a:t>
            </a:r>
            <a:r>
              <a:rPr>
                <a:solidFill>
                  <a:srgbClr val="007020"/>
                </a:solidFill>
                <a:latin typeface="Courier"/>
              </a:rPr>
              <a:t>&lt;-</a:t>
            </a:r>
            <a:r>
              <a:rPr>
                <a:latin typeface="Courier"/>
              </a:rPr>
              <a:t> </a:t>
            </a:r>
            <a:r>
              <a:rPr>
                <a:solidFill>
                  <a:srgbClr val="06287E"/>
                </a:solidFill>
                <a:latin typeface="Courier"/>
              </a:rPr>
              <a:t>duplicated</a:t>
            </a:r>
            <a:r>
              <a:rPr>
                <a:latin typeface="Courier"/>
              </a:rPr>
              <a:t>(df[contract</a:t>
            </a:r>
            <a:r>
              <a:rPr>
                <a:solidFill>
                  <a:srgbClr val="4070A0"/>
                </a:solidFill>
                <a:latin typeface="Courier"/>
              </a:rPr>
              <a:t>$</a:t>
            </a:r>
            <a:r>
              <a:rPr>
                <a:latin typeface="Courier"/>
              </a:rPr>
              <a:t>key]) </a:t>
            </a:r>
            <a:r>
              <a:rPr>
                <a:solidFill>
                  <a:srgbClr val="4070A0"/>
                </a:solidFill>
                <a:latin typeface="Courier"/>
              </a:rPr>
              <a:t>|</a:t>
            </a:r>
            <a:r>
              <a:rPr>
                <a:latin typeface="Courier"/>
              </a:rPr>
              <a:t> </a:t>
            </a:r>
            <a:r>
              <a:rPr>
                <a:solidFill>
                  <a:srgbClr val="06287E"/>
                </a:solidFill>
                <a:latin typeface="Courier"/>
              </a:rPr>
              <a:t>duplicated</a:t>
            </a:r>
            <a:r>
              <a:rPr>
                <a:latin typeface="Courier"/>
              </a:rPr>
              <a:t>(df[contract</a:t>
            </a:r>
            <a:r>
              <a:rPr>
                <a:solidFill>
                  <a:srgbClr val="4070A0"/>
                </a:solidFill>
                <a:latin typeface="Courier"/>
              </a:rPr>
              <a:t>$</a:t>
            </a:r>
            <a:r>
              <a:rPr>
                <a:latin typeface="Courier"/>
              </a:rPr>
              <a:t>key],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(dup)) </a:t>
            </a:r>
            <a:r>
              <a:rPr>
                <a:solidFill>
                  <a:srgbClr val="06287E"/>
                </a:solidFill>
                <a:latin typeface="Courier"/>
              </a:rPr>
              <a:t>add</a:t>
            </a:r>
            <a:r>
              <a:rPr>
                <a:latin typeface="Courier"/>
              </a:rPr>
              <a:t>(</a:t>
            </a:r>
            <a:r>
              <a:rPr>
                <a:solidFill>
                  <a:srgbClr val="4070A0"/>
                </a:solidFill>
                <a:latin typeface="Courier"/>
              </a:rPr>
              <a:t>"key-unique"</a:t>
            </a:r>
            <a:r>
              <a:rPr>
                <a:latin typeface="Courier"/>
              </a:rPr>
              <a:t>, </a:t>
            </a:r>
            <a:r>
              <a:rPr>
                <a:solidFill>
                  <a:srgbClr val="4070A0"/>
                </a:solidFill>
                <a:latin typeface="Courier"/>
              </a:rPr>
              <a:t>"error"</a:t>
            </a:r>
            <a:r>
              <a:rPr>
                <a:latin typeface="Courier"/>
              </a:rPr>
              <a:t>, </a:t>
            </a:r>
            <a:r>
              <a:rPr>
                <a:solidFill>
                  <a:srgbClr val="06287E"/>
                </a:solidFill>
                <a:latin typeface="Courier"/>
              </a:rPr>
              <a:t>sum</a:t>
            </a:r>
            <a:r>
              <a:rPr>
                <a:latin typeface="Courier"/>
              </a:rPr>
              <a:t>(dup), </a:t>
            </a:r>
            <a:r>
              <a:rPr>
                <a:solidFill>
                  <a:srgbClr val="4070A0"/>
                </a:solidFill>
                <a:latin typeface="Courier"/>
              </a:rPr>
              <a:t>"rows sharing a key"</a:t>
            </a:r>
            <a:r>
              <a:rPr>
                <a:latin typeface="Courier"/>
              </a:rPr>
              <a:t>)</a:t>
            </a:r>
            <a:br/>
            <a:br/>
            <a:r>
              <a:rPr>
                <a:latin typeface="Courier"/>
              </a:rPr>
              <a:t>  </a:t>
            </a: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06287E"/>
                </a:solidFill>
                <a:latin typeface="Courier"/>
              </a:rPr>
              <a:t>names</a:t>
            </a:r>
            <a:r>
              <a:rPr>
                <a:latin typeface="Courier"/>
              </a:rPr>
              <a:t>(contract</a:t>
            </a:r>
            <a:r>
              <a:rPr>
                <a:solidFill>
                  <a:srgbClr val="4070A0"/>
                </a:solidFill>
                <a:latin typeface="Courier"/>
              </a:rPr>
              <a:t>$</a:t>
            </a:r>
            <a:r>
              <a:rPr>
                <a:latin typeface="Courier"/>
              </a:rPr>
              <a:t>columns)) {</a:t>
            </a:r>
            <a:br/>
            <a:r>
              <a:rPr>
                <a:latin typeface="Courier"/>
              </a:rPr>
              <a:t>    spec </a:t>
            </a:r>
            <a:r>
              <a:rPr>
                <a:solidFill>
                  <a:srgbClr val="007020"/>
                </a:solidFill>
                <a:latin typeface="Courier"/>
              </a:rPr>
              <a:t>&lt;-</a:t>
            </a:r>
            <a:r>
              <a:rPr>
                <a:latin typeface="Courier"/>
              </a:rPr>
              <a:t> contract</a:t>
            </a:r>
            <a:r>
              <a:rPr>
                <a:solidFill>
                  <a:srgbClr val="4070A0"/>
                </a:solidFill>
                <a:latin typeface="Courier"/>
              </a:rPr>
              <a:t>$</a:t>
            </a:r>
            <a:r>
              <a:rPr>
                <a:latin typeface="Courier"/>
              </a:rPr>
              <a:t>columns[[column]]</a:t>
            </a:r>
            <a:br/>
            <a:r>
              <a:rPr>
                <a:latin typeface="Courier"/>
              </a:rPr>
              <a:t>    values </a:t>
            </a:r>
            <a:r>
              <a:rPr>
                <a:solidFill>
                  <a:srgbClr val="007020"/>
                </a:solidFill>
                <a:latin typeface="Courier"/>
              </a:rPr>
              <a:t>&lt;-</a:t>
            </a:r>
            <a:r>
              <a:rPr>
                <a:latin typeface="Courier"/>
              </a:rPr>
              <a:t> df[[column]]</a:t>
            </a:r>
            <a:br/>
            <a:r>
              <a:rPr>
                <a:latin typeface="Courier"/>
              </a:rPr>
              <a:t>    </a:t>
            </a:r>
            <a:r>
              <a:rPr b="1">
                <a:solidFill>
                  <a:srgbClr val="007020"/>
                </a:solidFill>
                <a:latin typeface="Courier"/>
              </a:rPr>
              <a:t>if</a:t>
            </a:r>
            <a:r>
              <a:rPr>
                <a:latin typeface="Courier"/>
              </a:rPr>
              <a:t> (</a:t>
            </a:r>
            <a:r>
              <a:rPr>
                <a:solidFill>
                  <a:srgbClr val="06287E"/>
                </a:solidFill>
                <a:latin typeface="Courier"/>
              </a:rPr>
              <a:t>isTRUE</a:t>
            </a:r>
            <a:r>
              <a:rPr>
                <a:latin typeface="Courier"/>
              </a:rPr>
              <a:t>(spec</a:t>
            </a:r>
            <a:r>
              <a:rPr>
                <a:solidFill>
                  <a:srgbClr val="4070A0"/>
                </a:solidFill>
                <a:latin typeface="Courier"/>
              </a:rPr>
              <a:t>$</a:t>
            </a:r>
            <a:r>
              <a:rPr>
                <a:latin typeface="Courier"/>
              </a:rPr>
              <a:t>required) </a:t>
            </a:r>
            <a:r>
              <a:rPr>
                <a:solidFill>
                  <a:srgbClr val="4070A0"/>
                </a:solidFill>
                <a:latin typeface="Courier"/>
              </a:rPr>
              <a:t>&amp;&amp;</a:t>
            </a:r>
            <a:r>
              <a:rPr>
                <a:latin typeface="Courier"/>
              </a:rPr>
              <a:t> </a:t>
            </a:r>
            <a:r>
              <a:rPr>
                <a:solidFill>
                  <a:srgbClr val="06287E"/>
                </a:solidFill>
                <a:latin typeface="Courier"/>
              </a:rPr>
              <a:t>any</a:t>
            </a:r>
            <a:r>
              <a:rPr>
                <a:latin typeface="Courier"/>
              </a:rPr>
              <a:t>(</a:t>
            </a:r>
            <a:r>
              <a:rPr>
                <a:solidFill>
                  <a:srgbClr val="06287E"/>
                </a:solidFill>
                <a:latin typeface="Courier"/>
              </a:rPr>
              <a:t>is.na</a:t>
            </a:r>
            <a:r>
              <a:rPr>
                <a:latin typeface="Courier"/>
              </a:rPr>
              <a:t>(values)))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"-required"</a:t>
            </a:r>
            <a:r>
              <a:rPr>
                <a:latin typeface="Courier"/>
              </a:rPr>
              <a:t>), </a:t>
            </a:r>
            <a:r>
              <a:rPr>
                <a:solidFill>
                  <a:srgbClr val="4070A0"/>
                </a:solidFill>
                <a:latin typeface="Courier"/>
              </a:rPr>
              <a:t>"error"</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(values)), </a:t>
            </a:r>
            <a:r>
              <a:rPr>
                <a:solidFill>
                  <a:srgbClr val="4070A0"/>
                </a:solidFill>
                <a:latin typeface="Courier"/>
              </a:rPr>
              <a:t>"required column has blanks"</a:t>
            </a:r>
            <a:r>
              <a:rPr>
                <a:latin typeface="Courier"/>
              </a:rPr>
              <a:t>)</a:t>
            </a:r>
            <a:br/>
            <a:r>
              <a:rPr>
                <a:latin typeface="Courier"/>
              </a:rPr>
              <a:t>    }</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(spec</a:t>
            </a:r>
            <a:r>
              <a:rPr>
                <a:solidFill>
                  <a:srgbClr val="4070A0"/>
                </a:solidFill>
                <a:latin typeface="Courier"/>
              </a:rPr>
              <a:t>$</a:t>
            </a:r>
            <a:r>
              <a:rPr>
                <a:latin typeface="Courier"/>
              </a:rPr>
              <a:t>allowed)) {</a:t>
            </a:r>
            <a:br/>
            <a:r>
              <a:rPr>
                <a:latin typeface="Courier"/>
              </a:rPr>
              <a:t>      unexpected </a:t>
            </a:r>
            <a:r>
              <a:rPr>
                <a:solidFill>
                  <a:srgbClr val="007020"/>
                </a:solidFill>
                <a:latin typeface="Courier"/>
              </a:rPr>
              <a:t>&lt;-</a:t>
            </a:r>
            <a:r>
              <a:rPr>
                <a:latin typeface="Courier"/>
              </a:rPr>
              <a:t> </a:t>
            </a:r>
            <a:r>
              <a:rPr>
                <a:solidFill>
                  <a:srgbClr val="06287E"/>
                </a:solidFill>
                <a:latin typeface="Courier"/>
              </a:rPr>
              <a:t>setdiff</a:t>
            </a:r>
            <a:r>
              <a:rPr>
                <a:latin typeface="Courier"/>
              </a:rPr>
              <a:t>(</a:t>
            </a:r>
            <a:r>
              <a:rPr>
                <a:solidFill>
                  <a:srgbClr val="06287E"/>
                </a:solidFill>
                <a:latin typeface="Courier"/>
              </a:rPr>
              <a:t>unique</a:t>
            </a:r>
            <a:r>
              <a:rPr>
                <a:latin typeface="Courier"/>
              </a:rPr>
              <a:t>(stats</a:t>
            </a:r>
            <a:r>
              <a:rPr>
                <a:solidFill>
                  <a:srgbClr val="4070A0"/>
                </a:solidFill>
                <a:latin typeface="Courier"/>
              </a:rPr>
              <a:t>::</a:t>
            </a:r>
            <a:r>
              <a:rPr>
                <a:solidFill>
                  <a:srgbClr val="06287E"/>
                </a:solidFill>
                <a:latin typeface="Courier"/>
              </a:rPr>
              <a:t>na.omit</a:t>
            </a:r>
            <a:r>
              <a:rPr>
                <a:latin typeface="Courier"/>
              </a:rPr>
              <a:t>(values)), spec</a:t>
            </a:r>
            <a:r>
              <a:rPr>
                <a:solidFill>
                  <a:srgbClr val="4070A0"/>
                </a:solidFill>
                <a:latin typeface="Courier"/>
              </a:rPr>
              <a:t>$</a:t>
            </a:r>
            <a:r>
              <a:rPr>
                <a:latin typeface="Courier"/>
              </a:rPr>
              <a:t>allowed)</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(unexpected))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"-allowed"</a:t>
            </a:r>
            <a:r>
              <a:rPr>
                <a:latin typeface="Courier"/>
              </a:rPr>
              <a:t>), </a:t>
            </a:r>
            <a:r>
              <a:rPr>
                <a:solidFill>
                  <a:srgbClr val="4070A0"/>
                </a:solidFill>
                <a:latin typeface="Courier"/>
              </a:rPr>
              <a:t>"error"</a:t>
            </a:r>
            <a:r>
              <a:rPr>
                <a:latin typeface="Courier"/>
              </a:rPr>
              <a:t>, </a:t>
            </a:r>
            <a:r>
              <a:rPr>
                <a:solidFill>
                  <a:srgbClr val="06287E"/>
                </a:solidFill>
                <a:latin typeface="Courier"/>
              </a:rPr>
              <a:t>length</a:t>
            </a:r>
            <a:r>
              <a:rPr>
                <a:latin typeface="Courier"/>
              </a:rPr>
              <a:t>(unexpected),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validateur — En R (suite)</a:t>
            </a:r>
          </a:p>
        </p:txBody>
      </p:sp>
      <p:sp>
        <p:nvSpPr>
          <p:cNvPr id="3" name="Content Placeholder 2"/>
          <p:cNvSpPr>
            <a:spLocks noGrp="1"/>
          </p:cNvSpPr>
          <p:nvPr>
            <p:ph idx="1"/>
          </p:nvPr>
        </p:nvSpPr>
        <p:spPr/>
        <p:txBody>
          <a:bodyPr/>
          <a:lstStyle/>
          <a:p>
            <a:pPr lvl="0" indent="0">
              <a:buNone/>
            </a:pPr>
            <a:r>
              <a:rPr>
                <a:latin typeface="Courier"/>
              </a:rPr>
              <a:t>            </a:t>
            </a:r>
            <a:r>
              <a:rPr>
                <a:solidFill>
                  <a:srgbClr val="06287E"/>
                </a:solidFill>
                <a:latin typeface="Courier"/>
              </a:rPr>
              <a:t>paste</a:t>
            </a:r>
            <a:r>
              <a:rPr>
                <a:latin typeface="Courier"/>
              </a:rPr>
              <a:t>(</a:t>
            </a:r>
            <a:r>
              <a:rPr>
                <a:solidFill>
                  <a:srgbClr val="4070A0"/>
                </a:solidFill>
                <a:latin typeface="Courier"/>
              </a:rPr>
              <a:t>"unexpected values:"</a:t>
            </a:r>
            <a:r>
              <a:rPr>
                <a:latin typeface="Courier"/>
              </a:rPr>
              <a:t>, </a:t>
            </a:r>
            <a:r>
              <a:rPr>
                <a:solidFill>
                  <a:srgbClr val="06287E"/>
                </a:solidFill>
                <a:latin typeface="Courier"/>
              </a:rPr>
              <a:t>paste</a:t>
            </a:r>
            <a:r>
              <a:rPr>
                <a:latin typeface="Courier"/>
              </a:rPr>
              <a:t>(unexpected, </a:t>
            </a:r>
            <a:r>
              <a:rPr>
                <a:solidFill>
                  <a:srgbClr val="7D9029"/>
                </a:solidFill>
                <a:latin typeface="Courier"/>
              </a:rPr>
              <a:t>collapse =</a:t>
            </a:r>
            <a:r>
              <a:rPr>
                <a:latin typeface="Courier"/>
              </a:rPr>
              <a:t> </a:t>
            </a:r>
            <a:r>
              <a:rPr>
                <a:solidFill>
                  <a:srgbClr val="4070A0"/>
                </a:solidFill>
                <a:latin typeface="Courier"/>
              </a:rPr>
              <a:t>", "</a:t>
            </a:r>
            <a:r>
              <a:rPr>
                <a:latin typeface="Courier"/>
              </a:rPr>
              <a:t>))</a:t>
            </a:r>
            <a:r>
              <a:rPr b="1">
                <a:solidFill>
                  <a:srgbClr val="FF0000"/>
                </a:solidFill>
                <a:latin typeface="Courier"/>
              </a:rPr>
              <a:t>)</a:t>
            </a:r>
            <a:br/>
            <a:r>
              <a:rPr>
                <a:latin typeface="Courier"/>
              </a:rPr>
              <a:t>      </a:t>
            </a:r>
            <a:r>
              <a:rPr b="1">
                <a:solidFill>
                  <a:srgbClr val="FF0000"/>
                </a:solidFill>
                <a:latin typeface="Courier"/>
              </a:rPr>
              <a:t>}</a:t>
            </a:r>
            <a:br/>
            <a:r>
              <a:rPr>
                <a:latin typeface="Courier"/>
              </a:rPr>
              <a:t>    </a:t>
            </a:r>
            <a:r>
              <a:rPr b="1">
                <a:solidFill>
                  <a:srgbClr val="FF0000"/>
                </a:solidFill>
                <a:latin typeface="Courier"/>
              </a:rPr>
              <a:t>}</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(spec</a:t>
            </a:r>
            <a:r>
              <a:rPr>
                <a:solidFill>
                  <a:srgbClr val="4070A0"/>
                </a:solidFill>
                <a:latin typeface="Courier"/>
              </a:rPr>
              <a:t>$</a:t>
            </a:r>
            <a:r>
              <a:rPr>
                <a:latin typeface="Courier"/>
              </a:rPr>
              <a:t>min)) {</a:t>
            </a:r>
            <a:br/>
            <a:r>
              <a:rPr>
                <a:latin typeface="Courier"/>
              </a:rPr>
              <a:t>      out </a:t>
            </a:r>
            <a:r>
              <a:rPr>
                <a:solidFill>
                  <a:srgbClr val="007020"/>
                </a:solidFill>
                <a:latin typeface="Courier"/>
              </a:rPr>
              <a:t>&lt;-</a:t>
            </a:r>
            <a:r>
              <a:rPr>
                <a:latin typeface="Courier"/>
              </a:rPr>
              <a:t> values </a:t>
            </a:r>
            <a:r>
              <a:rPr>
                <a:solidFill>
                  <a:srgbClr val="4070A0"/>
                </a:solidFill>
                <a:latin typeface="Courier"/>
              </a:rPr>
              <a:t>&lt;</a:t>
            </a:r>
            <a:r>
              <a:rPr>
                <a:latin typeface="Courier"/>
              </a:rPr>
              <a:t> spec</a:t>
            </a:r>
            <a:r>
              <a:rPr>
                <a:solidFill>
                  <a:srgbClr val="4070A0"/>
                </a:solidFill>
                <a:latin typeface="Courier"/>
              </a:rPr>
              <a:t>$</a:t>
            </a:r>
            <a:r>
              <a:rPr>
                <a:latin typeface="Courier"/>
              </a:rPr>
              <a:t>min </a:t>
            </a:r>
            <a:r>
              <a:rPr>
                <a:solidFill>
                  <a:srgbClr val="4070A0"/>
                </a:solidFill>
                <a:latin typeface="Courier"/>
              </a:rPr>
              <a:t>|</a:t>
            </a:r>
            <a:r>
              <a:rPr>
                <a:latin typeface="Courier"/>
              </a:rPr>
              <a:t> values </a:t>
            </a:r>
            <a:r>
              <a:rPr>
                <a:solidFill>
                  <a:srgbClr val="4070A0"/>
                </a:solidFill>
                <a:latin typeface="Courier"/>
              </a:rPr>
              <a:t>&gt;</a:t>
            </a:r>
            <a:r>
              <a:rPr>
                <a:latin typeface="Courier"/>
              </a:rPr>
              <a:t> spec</a:t>
            </a:r>
            <a:r>
              <a:rPr>
                <a:solidFill>
                  <a:srgbClr val="4070A0"/>
                </a:solidFill>
                <a:latin typeface="Courier"/>
              </a:rPr>
              <a:t>$</a:t>
            </a:r>
            <a:r>
              <a:rPr>
                <a:latin typeface="Courier"/>
              </a:rPr>
              <a:t>max</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(out, </a:t>
            </a:r>
            <a:r>
              <a:rPr>
                <a:solidFill>
                  <a:srgbClr val="7D9029"/>
                </a:solidFill>
                <a:latin typeface="Courier"/>
              </a:rPr>
              <a:t>na.rm =</a:t>
            </a:r>
            <a:r>
              <a:rPr>
                <a:latin typeface="Courier"/>
              </a:rPr>
              <a:t> </a:t>
            </a:r>
            <a:r>
              <a:rPr>
                <a:solidFill>
                  <a:srgbClr val="880000"/>
                </a:solidFill>
                <a:latin typeface="Courier"/>
              </a:rPr>
              <a:t>TRUE</a:t>
            </a:r>
            <a:r>
              <a:rPr>
                <a:latin typeface="Courier"/>
              </a:rPr>
              <a:t>)) {</a:t>
            </a:r>
            <a:br/>
            <a:r>
              <a:rPr>
                <a:latin typeface="Courier"/>
              </a:rPr>
              <a:t>        </a:t>
            </a:r>
            <a:r>
              <a:rPr>
                <a:solidFill>
                  <a:srgbClr val="06287E"/>
                </a:solidFill>
                <a:latin typeface="Courier"/>
              </a:rPr>
              <a:t>add</a:t>
            </a:r>
            <a:r>
              <a:rPr>
                <a:latin typeface="Courier"/>
              </a:rPr>
              <a:t>(</a:t>
            </a:r>
            <a:r>
              <a:rPr>
                <a:solidFill>
                  <a:srgbClr val="06287E"/>
                </a:solidFill>
                <a:latin typeface="Courier"/>
              </a:rPr>
              <a:t>paste0</a:t>
            </a:r>
            <a:r>
              <a:rPr>
                <a:latin typeface="Courier"/>
              </a:rPr>
              <a:t>(column, </a:t>
            </a:r>
            <a:r>
              <a:rPr>
                <a:solidFill>
                  <a:srgbClr val="4070A0"/>
                </a:solidFill>
                <a:latin typeface="Courier"/>
              </a:rPr>
              <a:t>"-range"</a:t>
            </a:r>
            <a:r>
              <a:rPr>
                <a:latin typeface="Courier"/>
              </a:rPr>
              <a:t>), </a:t>
            </a:r>
            <a:r>
              <a:rPr>
                <a:solidFill>
                  <a:srgbClr val="4070A0"/>
                </a:solidFill>
                <a:latin typeface="Courier"/>
              </a:rPr>
              <a:t>"warning"</a:t>
            </a:r>
            <a:r>
              <a:rPr>
                <a:latin typeface="Courier"/>
              </a:rPr>
              <a:t>, </a:t>
            </a:r>
            <a:r>
              <a:rPr>
                <a:solidFill>
                  <a:srgbClr val="06287E"/>
                </a:solidFill>
                <a:latin typeface="Courier"/>
              </a:rPr>
              <a:t>sum</a:t>
            </a:r>
            <a:r>
              <a:rPr>
                <a:latin typeface="Courier"/>
              </a:rPr>
              <a:t>(out,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06287E"/>
                </a:solidFill>
                <a:latin typeface="Courier"/>
              </a:rPr>
              <a:t>sprintf</a:t>
            </a:r>
            <a:r>
              <a:rPr>
                <a:latin typeface="Courier"/>
              </a:rPr>
              <a:t>(</a:t>
            </a:r>
            <a:r>
              <a:rPr>
                <a:solidFill>
                  <a:srgbClr val="4070A0"/>
                </a:solidFill>
                <a:latin typeface="Courier"/>
              </a:rPr>
              <a:t>"outside %s-%s"</a:t>
            </a:r>
            <a:r>
              <a:rPr>
                <a:latin typeface="Courier"/>
              </a:rPr>
              <a:t>, spec</a:t>
            </a:r>
            <a:r>
              <a:rPr>
                <a:solidFill>
                  <a:srgbClr val="4070A0"/>
                </a:solidFill>
                <a:latin typeface="Courier"/>
              </a:rPr>
              <a:t>$</a:t>
            </a:r>
            <a:r>
              <a:rPr>
                <a:latin typeface="Courier"/>
              </a:rPr>
              <a:t>min, spec</a:t>
            </a:r>
            <a:r>
              <a:rPr>
                <a:solidFill>
                  <a:srgbClr val="4070A0"/>
                </a:solidFill>
                <a:latin typeface="Courier"/>
              </a:rPr>
              <a:t>$</a:t>
            </a:r>
            <a:r>
              <a:rPr>
                <a:latin typeface="Courier"/>
              </a:rPr>
              <a:t>max))</a:t>
            </a:r>
            <a:br/>
            <a:r>
              <a:rPr>
                <a:latin typeface="Courier"/>
              </a:rPr>
              <a:t>      }</a:t>
            </a:r>
            <a:br/>
            <a:r>
              <a:rPr>
                <a:latin typeface="Courier"/>
              </a:rPr>
              <a:t>    }</a:t>
            </a:r>
            <a:br/>
            <a:r>
              <a:rPr>
                <a:latin typeface="Courier"/>
              </a:rPr>
              <a:t>  </a:t>
            </a:r>
            <a:r>
              <a:rPr b="1">
                <a:solidFill>
                  <a:srgbClr val="FF0000"/>
                </a:solidFill>
                <a:latin typeface="Courier"/>
              </a:rPr>
              <a:t>}</a:t>
            </a:r>
            <a:br/>
            <a:br/>
            <a:r>
              <a:rPr>
                <a:latin typeface="Courier"/>
              </a:rPr>
              <a:t>  dplyr</a:t>
            </a:r>
            <a:r>
              <a:rPr>
                <a:solidFill>
                  <a:srgbClr val="4070A0"/>
                </a:solidFill>
                <a:latin typeface="Courier"/>
              </a:rPr>
              <a:t>::</a:t>
            </a:r>
            <a:r>
              <a:rPr>
                <a:solidFill>
                  <a:srgbClr val="06287E"/>
                </a:solidFill>
                <a:latin typeface="Courier"/>
              </a:rPr>
              <a:t>bind_rows</a:t>
            </a:r>
            <a:r>
              <a:rPr>
                <a:latin typeface="Courier"/>
              </a:rPr>
              <a:t>(findings)</a:t>
            </a:r>
            <a:br/>
            <a:r>
              <a:rPr b="1">
                <a:solidFill>
                  <a:srgbClr val="FF0000"/>
                </a:solidFill>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Branchez-le sur la lecture, pas sur une cellule de notebook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load_screening(path, contract</a:t>
            </a:r>
            <a:r>
              <a:rPr>
                <a:solidFill>
                  <a:srgbClr val="666666"/>
                </a:solidFill>
                <a:latin typeface="Courier"/>
              </a:rPr>
              <a:t>=</a:t>
            </a:r>
            <a:r>
              <a:rPr>
                <a:latin typeface="Courier"/>
              </a:rPr>
              <a:t>CONTRACT):</a:t>
            </a:r>
            <a:br/>
            <a:r>
              <a:rPr>
                <a:latin typeface="Courier"/>
              </a:rPr>
              <a:t>    df </a:t>
            </a:r>
            <a:r>
              <a:rPr>
                <a:solidFill>
                  <a:srgbClr val="666666"/>
                </a:solidFill>
                <a:latin typeface="Courier"/>
              </a:rPr>
              <a:t>=</a:t>
            </a:r>
            <a:r>
              <a:rPr>
                <a:latin typeface="Courier"/>
              </a:rPr>
              <a:t> read_typed(path, contract)</a:t>
            </a:r>
            <a:br/>
            <a:r>
              <a:rPr>
                <a:latin typeface="Courier"/>
              </a:rPr>
              <a:t>    findings </a:t>
            </a:r>
            <a:r>
              <a:rPr>
                <a:solidFill>
                  <a:srgbClr val="666666"/>
                </a:solidFill>
                <a:latin typeface="Courier"/>
              </a:rPr>
              <a:t>=</a:t>
            </a:r>
            <a:r>
              <a:rPr>
                <a:latin typeface="Courier"/>
              </a:rPr>
              <a:t> validate(df, contract)</a:t>
            </a:r>
            <a:br/>
            <a:br/>
            <a:r>
              <a:rPr>
                <a:latin typeface="Courier"/>
              </a:rPr>
              <a:t>    errors </a:t>
            </a:r>
            <a:r>
              <a:rPr>
                <a:solidFill>
                  <a:srgbClr val="666666"/>
                </a:solidFill>
                <a:latin typeface="Courier"/>
              </a:rPr>
              <a:t>=</a:t>
            </a:r>
            <a:r>
              <a:rPr>
                <a:latin typeface="Courier"/>
              </a:rPr>
              <a:t> [f </a:t>
            </a:r>
            <a:r>
              <a:rPr b="1">
                <a:solidFill>
                  <a:srgbClr val="007020"/>
                </a:solidFill>
                <a:latin typeface="Courier"/>
              </a:rPr>
              <a:t>for</a:t>
            </a:r>
            <a:r>
              <a:rPr>
                <a:latin typeface="Courier"/>
              </a:rPr>
              <a:t> f </a:t>
            </a:r>
            <a:r>
              <a:rPr b="1">
                <a:solidFill>
                  <a:srgbClr val="007020"/>
                </a:solidFill>
                <a:latin typeface="Courier"/>
              </a:rPr>
              <a:t>in</a:t>
            </a:r>
            <a:r>
              <a:rPr>
                <a:latin typeface="Courier"/>
              </a:rPr>
              <a:t> findings </a:t>
            </a:r>
            <a:r>
              <a:rPr b="1">
                <a:solidFill>
                  <a:srgbClr val="007020"/>
                </a:solidFill>
                <a:latin typeface="Courier"/>
              </a:rPr>
              <a:t>if</a:t>
            </a:r>
            <a:r>
              <a:rPr>
                <a:latin typeface="Courier"/>
              </a:rPr>
              <a:t> f.severity </a:t>
            </a:r>
            <a:r>
              <a:rPr>
                <a:solidFill>
                  <a:srgbClr val="666666"/>
                </a:solidFill>
                <a:latin typeface="Courier"/>
              </a:rPr>
              <a:t>==</a:t>
            </a:r>
            <a:r>
              <a:rPr>
                <a:latin typeface="Courier"/>
              </a:rPr>
              <a:t> </a:t>
            </a:r>
            <a:r>
              <a:rPr>
                <a:solidFill>
                  <a:srgbClr val="4070A0"/>
                </a:solidFill>
                <a:latin typeface="Courier"/>
              </a:rPr>
              <a:t>"error"</a:t>
            </a:r>
            <a:r>
              <a:rPr>
                <a:latin typeface="Courier"/>
              </a:rPr>
              <a:t>]</a:t>
            </a:r>
            <a:br/>
            <a:r>
              <a:rPr>
                <a:latin typeface="Courier"/>
              </a:rPr>
              <a:t>    </a:t>
            </a:r>
            <a:r>
              <a:rPr b="1">
                <a:solidFill>
                  <a:srgbClr val="007020"/>
                </a:solidFill>
                <a:latin typeface="Courier"/>
              </a:rPr>
              <a:t>for</a:t>
            </a:r>
            <a:r>
              <a:rPr>
                <a:latin typeface="Courier"/>
              </a:rPr>
              <a:t> finding </a:t>
            </a:r>
            <a:r>
              <a:rPr b="1">
                <a:solidFill>
                  <a:srgbClr val="007020"/>
                </a:solidFill>
                <a:latin typeface="Courier"/>
              </a:rPr>
              <a:t>in</a:t>
            </a:r>
            <a:r>
              <a:rPr>
                <a:latin typeface="Courier"/>
              </a:rPr>
              <a:t> findings: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finding</a:t>
            </a:r>
            <a:r>
              <a:rPr>
                <a:solidFill>
                  <a:srgbClr val="4070A0"/>
                </a:solidFill>
                <a:latin typeface="Courier"/>
              </a:rPr>
              <a:t>.</a:t>
            </a:r>
            <a:r>
              <a:rPr>
                <a:latin typeface="Courier"/>
              </a:rPr>
              <a:t>severity</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finding</a:t>
            </a:r>
            <a:r>
              <a:rPr>
                <a:solidFill>
                  <a:srgbClr val="4070A0"/>
                </a:solidFill>
                <a:latin typeface="Courier"/>
              </a:rPr>
              <a:t>.</a:t>
            </a:r>
            <a:r>
              <a:rPr>
                <a:latin typeface="Courier"/>
              </a:rPr>
              <a:t>check</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finding</a:t>
            </a:r>
            <a:r>
              <a:rPr>
                <a:solidFill>
                  <a:srgbClr val="4070A0"/>
                </a:solidFill>
                <a:latin typeface="Courier"/>
              </a:rPr>
              <a:t>.</a:t>
            </a:r>
            <a:r>
              <a:rPr>
                <a:latin typeface="Courier"/>
              </a:rPr>
              <a:t>count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finding</a:t>
            </a:r>
            <a:r>
              <a:rPr>
                <a:solidFill>
                  <a:srgbClr val="4070A0"/>
                </a:solidFill>
                <a:latin typeface="Courier"/>
              </a:rPr>
              <a:t>.</a:t>
            </a:r>
            <a:r>
              <a:rPr>
                <a:latin typeface="Courier"/>
              </a:rPr>
              <a:t>detail</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if</a:t>
            </a:r>
            <a:r>
              <a:rPr>
                <a:latin typeface="Courier"/>
              </a:rPr>
              <a:t> errors: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(errors)</a:t>
            </a:r>
            <a:r>
              <a:rPr>
                <a:solidFill>
                  <a:srgbClr val="4070A0"/>
                </a:solidFill>
                <a:latin typeface="Courier"/>
              </a:rPr>
              <a:t>}</a:t>
            </a:r>
            <a:r>
              <a:rPr>
                <a:solidFill>
                  <a:srgbClr val="BB6688"/>
                </a:solidFill>
                <a:latin typeface="Courier"/>
              </a:rPr>
              <a:t> validation errors in </a:t>
            </a:r>
            <a:r>
              <a:rPr>
                <a:solidFill>
                  <a:srgbClr val="4070A0"/>
                </a:solidFill>
                <a:latin typeface="Courier"/>
              </a:rPr>
              <a:t>{</a:t>
            </a:r>
            <a:r>
              <a:rPr>
                <a:latin typeface="Courier"/>
              </a:rPr>
              <a:t>path</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df, findings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Branchez-le sur la lecture, pas sur une cellule de notebook — En R</a:t>
            </a:r>
          </a:p>
        </p:txBody>
      </p:sp>
      <p:sp>
        <p:nvSpPr>
          <p:cNvPr id="3" name="Content Placeholder 2"/>
          <p:cNvSpPr>
            <a:spLocks noGrp="1"/>
          </p:cNvSpPr>
          <p:nvPr>
            <p:ph idx="1"/>
          </p:nvPr>
        </p:nvSpPr>
        <p:spPr/>
        <p:txBody>
          <a:bodyPr/>
          <a:lstStyle/>
          <a:p>
            <a:pPr lvl="0" indent="0">
              <a:buNone/>
            </a:pPr>
            <a:r>
              <a:rPr>
                <a:latin typeface="Courier"/>
              </a:rPr>
              <a:t>load_screening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r>
              <a:rPr>
                <a:solidFill>
                  <a:srgbClr val="7D9029"/>
                </a:solidFill>
                <a:latin typeface="Courier"/>
              </a:rPr>
              <a:t>contract =</a:t>
            </a:r>
            <a:r>
              <a:rPr>
                <a:latin typeface="Courier"/>
              </a:rPr>
              <a:t> CONTRACT) {</a:t>
            </a:r>
            <a:br/>
            <a:r>
              <a:rPr>
                <a:latin typeface="Courier"/>
              </a:rPr>
              <a:t>  df </a:t>
            </a:r>
            <a:r>
              <a:rPr>
                <a:solidFill>
                  <a:srgbClr val="007020"/>
                </a:solidFill>
                <a:latin typeface="Courier"/>
              </a:rPr>
              <a:t>&lt;-</a:t>
            </a:r>
            <a:r>
              <a:rPr>
                <a:latin typeface="Courier"/>
              </a:rPr>
              <a:t> </a:t>
            </a:r>
            <a:r>
              <a:rPr>
                <a:solidFill>
                  <a:srgbClr val="06287E"/>
                </a:solidFill>
                <a:latin typeface="Courier"/>
              </a:rPr>
              <a:t>read_typed</a:t>
            </a:r>
            <a:r>
              <a:rPr>
                <a:latin typeface="Courier"/>
              </a:rPr>
              <a:t>(path, contract)</a:t>
            </a:r>
            <a:br/>
            <a:r>
              <a:rPr>
                <a:latin typeface="Courier"/>
              </a:rPr>
              <a:t>  findings </a:t>
            </a:r>
            <a:r>
              <a:rPr>
                <a:solidFill>
                  <a:srgbClr val="007020"/>
                </a:solidFill>
                <a:latin typeface="Courier"/>
              </a:rPr>
              <a:t>&lt;-</a:t>
            </a:r>
            <a:r>
              <a:rPr>
                <a:latin typeface="Courier"/>
              </a:rPr>
              <a:t> </a:t>
            </a:r>
            <a:r>
              <a:rPr>
                <a:solidFill>
                  <a:srgbClr val="06287E"/>
                </a:solidFill>
                <a:latin typeface="Courier"/>
              </a:rPr>
              <a:t>validate</a:t>
            </a:r>
            <a:r>
              <a:rPr>
                <a:latin typeface="Courier"/>
              </a:rPr>
              <a:t>(df, contract)</a:t>
            </a:r>
            <a:b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(findings)) </a:t>
            </a:r>
            <a:r>
              <a:rPr>
                <a:solidFill>
                  <a:srgbClr val="06287E"/>
                </a:solidFill>
                <a:latin typeface="Courier"/>
              </a:rPr>
              <a:t>print</a:t>
            </a:r>
            <a:r>
              <a:rPr>
                <a:latin typeface="Courier"/>
              </a:rPr>
              <a:t>(findings, </a:t>
            </a:r>
            <a:r>
              <a:rPr>
                <a:solidFill>
                  <a:srgbClr val="7D9029"/>
                </a:solidFill>
                <a:latin typeface="Courier"/>
              </a:rPr>
              <a:t>n =</a:t>
            </a:r>
            <a:r>
              <a:rPr>
                <a:latin typeface="Courier"/>
              </a:rPr>
              <a:t> </a:t>
            </a:r>
            <a:r>
              <a:rPr>
                <a:solidFill>
                  <a:srgbClr val="880000"/>
                </a:solidFill>
                <a:latin typeface="Courier"/>
              </a:rPr>
              <a:t>Inf</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(findings</a:t>
            </a:r>
            <a:r>
              <a:rPr>
                <a:solidFill>
                  <a:srgbClr val="4070A0"/>
                </a:solidFill>
                <a:latin typeface="Courier"/>
              </a:rPr>
              <a:t>$</a:t>
            </a:r>
            <a:r>
              <a:rPr>
                <a:latin typeface="Courier"/>
              </a:rPr>
              <a:t>severity </a:t>
            </a:r>
            <a:r>
              <a:rPr>
                <a:solidFill>
                  <a:srgbClr val="4070A0"/>
                </a:solidFill>
                <a:latin typeface="Courier"/>
              </a:rPr>
              <a:t>==</a:t>
            </a:r>
            <a:r>
              <a:rPr>
                <a:latin typeface="Courier"/>
              </a:rPr>
              <a:t> </a:t>
            </a:r>
            <a:r>
              <a:rPr>
                <a:solidFill>
                  <a:srgbClr val="4070A0"/>
                </a:solidFill>
                <a:latin typeface="Courier"/>
              </a:rPr>
              <a:t>"error"</a:t>
            </a:r>
            <a:r>
              <a:rPr>
                <a:latin typeface="Courier"/>
              </a:rPr>
              <a:t>))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"%d validation errors in %s"</a:t>
            </a:r>
            <a:r>
              <a:rPr>
                <a:latin typeface="Courier"/>
              </a:rPr>
              <a:t>, </a:t>
            </a:r>
            <a:r>
              <a:rPr>
                <a:solidFill>
                  <a:srgbClr val="06287E"/>
                </a:solidFill>
                <a:latin typeface="Courier"/>
              </a:rPr>
              <a:t>sum</a:t>
            </a:r>
            <a:r>
              <a:rPr>
                <a:latin typeface="Courier"/>
              </a:rPr>
              <a:t>(findings</a:t>
            </a:r>
            <a:r>
              <a:rPr>
                <a:solidFill>
                  <a:srgbClr val="4070A0"/>
                </a:solidFill>
                <a:latin typeface="Courier"/>
              </a:rPr>
              <a:t>$</a:t>
            </a:r>
            <a:r>
              <a:rPr>
                <a:latin typeface="Courier"/>
              </a:rPr>
              <a:t>severity </a:t>
            </a:r>
            <a:r>
              <a:rPr>
                <a:solidFill>
                  <a:srgbClr val="4070A0"/>
                </a:solidFill>
                <a:latin typeface="Courier"/>
              </a:rPr>
              <a:t>==</a:t>
            </a:r>
            <a:r>
              <a:rPr>
                <a:latin typeface="Courier"/>
              </a:rPr>
              <a:t> </a:t>
            </a:r>
            <a:r>
              <a:rPr>
                <a:solidFill>
                  <a:srgbClr val="4070A0"/>
                </a:solidFill>
                <a:latin typeface="Courier"/>
              </a:rPr>
              <a:t>"error"</a:t>
            </a:r>
            <a:r>
              <a:rPr>
                <a:latin typeface="Courier"/>
              </a:rPr>
              <a:t>), path))</a:t>
            </a:r>
            <a:br/>
            <a:r>
              <a:rPr>
                <a:latin typeface="Courier"/>
              </a:rPr>
              <a:t>  }</a:t>
            </a:r>
            <a:br/>
            <a:r>
              <a:rPr>
                <a:latin typeface="Courier"/>
              </a:rPr>
              <a:t>  </a:t>
            </a:r>
            <a:r>
              <a:rPr>
                <a:solidFill>
                  <a:srgbClr val="06287E"/>
                </a:solidFill>
                <a:latin typeface="Courier"/>
              </a:rPr>
              <a:t>list</a:t>
            </a:r>
            <a:r>
              <a:rPr>
                <a:latin typeface="Courier"/>
              </a:rPr>
              <a:t>(</a:t>
            </a:r>
            <a:r>
              <a:rPr>
                <a:solidFill>
                  <a:srgbClr val="7D9029"/>
                </a:solidFill>
                <a:latin typeface="Courier"/>
              </a:rPr>
              <a:t>data =</a:t>
            </a:r>
            <a:r>
              <a:rPr>
                <a:latin typeface="Courier"/>
              </a:rPr>
              <a:t> df, </a:t>
            </a:r>
            <a:r>
              <a:rPr>
                <a:solidFill>
                  <a:srgbClr val="7D9029"/>
                </a:solidFill>
                <a:latin typeface="Courier"/>
              </a:rPr>
              <a:t>findings =</a:t>
            </a:r>
            <a:r>
              <a:rPr>
                <a:latin typeface="Courier"/>
              </a:rPr>
              <a:t> findings)</a:t>
            </a:r>
            <a:b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Branchez-le sur la lecture, pas sur une cellule de notebook</a:t>
            </a:r>
          </a:p>
        </p:txBody>
      </p:sp>
      <p:sp>
        <p:nvSpPr>
          <p:cNvPr id="3" name="Content Placeholder 2"/>
          <p:cNvSpPr>
            <a:spLocks noGrp="1"/>
          </p:cNvSpPr>
          <p:nvPr>
            <p:ph idx="1"/>
          </p:nvPr>
        </p:nvSpPr>
        <p:spPr/>
        <p:txBody>
          <a:bodyPr/>
          <a:lstStyle/>
          <a:p>
            <a:pPr lvl="0"/>
            <a:r>
              <a:rPr/>
              <a:t>Il n’existe désormais aucun moyen de lire ce fichier sans le valider — C’est tout le mécanisme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constats sont un artefact, comme le profil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Path(</a:t>
            </a:r>
            <a:r>
              <a:rPr>
                <a:solidFill>
                  <a:srgbClr val="4070A0"/>
                </a:solidFill>
                <a:latin typeface="Courier"/>
              </a:rPr>
              <a:t>"outputs/validation"</a:t>
            </a:r>
            <a:r>
              <a:rPr>
                <a:latin typeface="Courier"/>
              </a:rPr>
              <a: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Path(</a:t>
            </a:r>
            <a:r>
              <a:rPr>
                <a:solidFill>
                  <a:srgbClr val="4070A0"/>
                </a:solidFill>
                <a:latin typeface="Courier"/>
              </a:rPr>
              <a:t>"outputs/validation/muac-2024-q4.json"</a:t>
            </a:r>
            <a:r>
              <a:rPr>
                <a:latin typeface="Courier"/>
              </a:rPr>
              <a:t>).write_text(</a:t>
            </a:r>
            <a:br/>
            <a:r>
              <a:rPr>
                <a:latin typeface="Courier"/>
              </a:rPr>
              <a:t>    json.dumps([f.__dict__ </a:t>
            </a:r>
            <a:r>
              <a:rPr b="1">
                <a:solidFill>
                  <a:srgbClr val="007020"/>
                </a:solidFill>
                <a:latin typeface="Courier"/>
              </a:rPr>
              <a:t>for</a:t>
            </a:r>
            <a:r>
              <a:rPr>
                <a:latin typeface="Courier"/>
              </a:rPr>
              <a:t> f </a:t>
            </a:r>
            <a:r>
              <a:rPr b="1">
                <a:solidFill>
                  <a:srgbClr val="007020"/>
                </a:solidFill>
                <a:latin typeface="Courier"/>
              </a:rPr>
              <a:t>in</a:t>
            </a:r>
            <a:r>
              <a:rPr>
                <a:latin typeface="Courier"/>
              </a:rPr>
              <a:t> findings], indent</a:t>
            </a:r>
            <a:r>
              <a:rPr>
                <a:solidFill>
                  <a:srgbClr val="666666"/>
                </a:solidFill>
                <a:latin typeface="Courier"/>
              </a:rPr>
              <a:t>=</a:t>
            </a:r>
            <a:r>
              <a:rPr>
                <a:solidFill>
                  <a:srgbClr val="40A070"/>
                </a:solidFill>
                <a:latin typeface="Courier"/>
              </a:rPr>
              <a:t>2</a:t>
            </a:r>
            <a:r>
              <a:rPr>
                <a:latin typeface="Courier"/>
              </a:rPr>
              <a:t>)</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constats sont un artefact, comme le profil — En R</a:t>
            </a:r>
          </a:p>
        </p:txBody>
      </p:sp>
      <p:sp>
        <p:nvSpPr>
          <p:cNvPr id="3" name="Content Placeholder 2"/>
          <p:cNvSpPr>
            <a:spLocks noGrp="1"/>
          </p:cNvSpPr>
          <p:nvPr>
            <p:ph idx="1"/>
          </p:nvPr>
        </p:nvSpPr>
        <p:spPr/>
        <p:txBody>
          <a:bodyPr/>
          <a:lstStyle/>
          <a:p>
            <a:pPr lvl="0" indent="0">
              <a:buNone/>
            </a:pPr>
            <a:r>
              <a:rPr>
                <a:latin typeface="Courier"/>
              </a:rPr>
              <a:t>jsonlite</a:t>
            </a:r>
            <a:r>
              <a:rPr>
                <a:solidFill>
                  <a:srgbClr val="4070A0"/>
                </a:solidFill>
                <a:latin typeface="Courier"/>
              </a:rPr>
              <a:t>::</a:t>
            </a:r>
            <a:r>
              <a:rPr>
                <a:solidFill>
                  <a:srgbClr val="06287E"/>
                </a:solidFill>
                <a:latin typeface="Courier"/>
              </a:rPr>
              <a:t>write_json</a:t>
            </a:r>
            <a:r>
              <a:rPr>
                <a:latin typeface="Courier"/>
              </a:rPr>
              <a:t>(findings,</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"validation"</a:t>
            </a:r>
            <a:r>
              <a:rPr>
                <a:latin typeface="Courier"/>
              </a:rPr>
              <a:t>, </a:t>
            </a:r>
            <a:r>
              <a:rPr>
                <a:solidFill>
                  <a:srgbClr val="4070A0"/>
                </a:solidFill>
                <a:latin typeface="Courier"/>
              </a:rPr>
              <a:t>"muac-2024-q4.json"</a:t>
            </a:r>
            <a:r>
              <a:rPr>
                <a:latin typeface="Courier"/>
              </a:rPr>
              <a:t>),</a:t>
            </a:r>
            <a:br/>
            <a:r>
              <a:rPr>
                <a:latin typeface="Courier"/>
              </a:rPr>
              <a:t>  </a:t>
            </a:r>
            <a:r>
              <a:rPr>
                <a:solidFill>
                  <a:srgbClr val="7D9029"/>
                </a:solidFill>
                <a:latin typeface="Courier"/>
              </a:rPr>
              <a:t>pretty =</a:t>
            </a:r>
            <a:r>
              <a:rPr>
                <a:latin typeface="Courier"/>
              </a:rPr>
              <a:t> </a:t>
            </a:r>
            <a:r>
              <a:rPr>
                <a:solidFill>
                  <a:srgbClr val="880000"/>
                </a:solidFill>
                <a:latin typeface="Courier"/>
              </a:rPr>
              <a:t>TRUE</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constats sont un artefact, comme le profil — En Python</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666666"/>
                </a:solidFill>
                <a:latin typeface="Courier"/>
              </a:rPr>
              <a:t>=</a:t>
            </a:r>
            <a:r>
              <a:rPr>
                <a:latin typeface="Courier"/>
              </a:rPr>
              <a:t> pd.concat([</a:t>
            </a:r>
            <a:br/>
            <a:r>
              <a:rPr>
                <a:latin typeface="Courier"/>
              </a:rPr>
              <a:t>    pd.read_json(p).assign(quarter</a:t>
            </a:r>
            <a:r>
              <a:rPr>
                <a:solidFill>
                  <a:srgbClr val="666666"/>
                </a:solidFill>
                <a:latin typeface="Courier"/>
              </a:rPr>
              <a:t>=</a:t>
            </a:r>
            <a:r>
              <a:rPr>
                <a:latin typeface="Courier"/>
              </a:rPr>
              <a:t>p.stem)</a:t>
            </a:r>
            <a:br/>
            <a:r>
              <a:rPr>
                <a:latin typeface="Courier"/>
              </a:rPr>
              <a:t>    </a:t>
            </a:r>
            <a:r>
              <a:rPr b="1">
                <a:solidFill>
                  <a:srgbClr val="007020"/>
                </a:solidFill>
                <a:latin typeface="Courier"/>
              </a:rPr>
              <a:t>for</a:t>
            </a:r>
            <a:r>
              <a:rPr>
                <a:latin typeface="Courier"/>
              </a:rPr>
              <a:t> p </a:t>
            </a:r>
            <a:r>
              <a:rPr b="1">
                <a:solidFill>
                  <a:srgbClr val="007020"/>
                </a:solidFill>
                <a:latin typeface="Courier"/>
              </a:rPr>
              <a:t>in</a:t>
            </a:r>
            <a:r>
              <a:rPr>
                <a:latin typeface="Courier"/>
              </a:rPr>
              <a:t> </a:t>
            </a:r>
            <a:r>
              <a:rPr>
                <a:solidFill>
                  <a:srgbClr val="008000"/>
                </a:solidFill>
                <a:latin typeface="Courier"/>
              </a:rPr>
              <a:t>sorted</a:t>
            </a:r>
            <a:r>
              <a:rPr>
                <a:latin typeface="Courier"/>
              </a:rPr>
              <a:t>(Path(</a:t>
            </a:r>
            <a:r>
              <a:rPr>
                <a:solidFill>
                  <a:srgbClr val="4070A0"/>
                </a:solidFill>
                <a:latin typeface="Courier"/>
              </a:rPr>
              <a:t>"outputs/validation"</a:t>
            </a:r>
            <a:r>
              <a:rPr>
                <a:latin typeface="Courier"/>
              </a:rPr>
              <a:t>).glob(</a:t>
            </a:r>
            <a:r>
              <a:rPr>
                <a:solidFill>
                  <a:srgbClr val="4070A0"/>
                </a:solidFill>
                <a:latin typeface="Courier"/>
              </a:rPr>
              <a:t>"*.json"</a:t>
            </a:r>
            <a:r>
              <a:rPr>
                <a:latin typeface="Courier"/>
              </a:rPr>
              <a:t>))</a:t>
            </a:r>
            <a:br/>
            <a:r>
              <a:rPr>
                <a:latin typeface="Courier"/>
              </a:rPr>
              <a:t>])</a:t>
            </a:r>
            <a:br/>
            <a:r>
              <a:rPr>
                <a:solidFill>
                  <a:srgbClr val="008000"/>
                </a:solidFill>
                <a:latin typeface="Courier"/>
              </a:rPr>
              <a:t>print</a:t>
            </a:r>
            <a:r>
              <a:rPr>
                <a:latin typeface="Courier"/>
              </a:rPr>
              <a:t>(history.pivot_table(index</a:t>
            </a:r>
            <a:r>
              <a:rPr>
                <a:solidFill>
                  <a:srgbClr val="666666"/>
                </a:solidFill>
                <a:latin typeface="Courier"/>
              </a:rPr>
              <a:t>=</a:t>
            </a:r>
            <a:r>
              <a:rPr>
                <a:solidFill>
                  <a:srgbClr val="4070A0"/>
                </a:solidFill>
                <a:latin typeface="Courier"/>
              </a:rPr>
              <a:t>"check"</a:t>
            </a:r>
            <a:r>
              <a:rPr>
                <a:latin typeface="Courier"/>
              </a:rPr>
              <a:t>, columns</a:t>
            </a:r>
            <a:r>
              <a:rPr>
                <a:solidFill>
                  <a:srgbClr val="666666"/>
                </a:solidFill>
                <a:latin typeface="Courier"/>
              </a:rPr>
              <a:t>=</a:t>
            </a:r>
            <a:r>
              <a:rPr>
                <a:solidFill>
                  <a:srgbClr val="4070A0"/>
                </a:solidFill>
                <a:latin typeface="Courier"/>
              </a:rPr>
              <a:t>"quarter"</a:t>
            </a:r>
            <a:r>
              <a:rPr>
                <a:latin typeface="Courier"/>
              </a:rPr>
              <a:t>, values</a:t>
            </a:r>
            <a:r>
              <a:rPr>
                <a:solidFill>
                  <a:srgbClr val="666666"/>
                </a:solidFill>
                <a:latin typeface="Courier"/>
              </a:rPr>
              <a:t>=</a:t>
            </a:r>
            <a:r>
              <a:rPr>
                <a:solidFill>
                  <a:srgbClr val="4070A0"/>
                </a:solidFill>
                <a:latin typeface="Courier"/>
              </a:rPr>
              <a:t>"count"</a:t>
            </a:r>
            <a:r>
              <a:rPr>
                <a:latin typeface="Courier"/>
              </a:rPr>
              <a:t>, fill_value</a:t>
            </a:r>
            <a:r>
              <a:rPr>
                <a:solidFill>
                  <a:srgbClr val="666666"/>
                </a:solidFill>
                <a:latin typeface="Courier"/>
              </a:rPr>
              <a:t>=</a:t>
            </a:r>
            <a:r>
              <a:rPr>
                <a:solidFill>
                  <a:srgbClr val="40A070"/>
                </a:solidFill>
                <a:latin typeface="Courier"/>
              </a:rPr>
              <a:t>0</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constats sont un artefact, comme le profil — En R</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007020"/>
                </a:solidFill>
                <a:latin typeface="Courier"/>
              </a:rPr>
              <a:t>&lt;-</a:t>
            </a:r>
            <a:r>
              <a:rPr>
                <a:latin typeface="Courier"/>
              </a:rPr>
              <a:t> purrr</a:t>
            </a:r>
            <a:r>
              <a:rPr>
                <a:solidFill>
                  <a:srgbClr val="4070A0"/>
                </a:solidFill>
                <a:latin typeface="Courier"/>
              </a:rPr>
              <a:t>::</a:t>
            </a:r>
            <a:r>
              <a:rPr>
                <a:solidFill>
                  <a:srgbClr val="06287E"/>
                </a:solidFill>
                <a:latin typeface="Courier"/>
              </a:rPr>
              <a:t>map_dfr</a:t>
            </a:r>
            <a:r>
              <a:rPr>
                <a:latin typeface="Courier"/>
              </a:rPr>
              <a:t>(</a:t>
            </a:r>
            <a:br/>
            <a:r>
              <a:rPr>
                <a:latin typeface="Courier"/>
              </a:rPr>
              <a:t>  </a:t>
            </a:r>
            <a:r>
              <a:rPr>
                <a:solidFill>
                  <a:srgbClr val="06287E"/>
                </a:solidFill>
                <a:latin typeface="Courier"/>
              </a:rPr>
              <a:t>list.files</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"validation"</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a:t>
            </a:r>
            <a:r>
              <a:rPr>
                <a:latin typeface="Courier"/>
              </a:rPr>
              <a:t> jsonlite</a:t>
            </a:r>
            <a:r>
              <a:rPr>
                <a:solidFill>
                  <a:srgbClr val="4070A0"/>
                </a:solidFill>
                <a:latin typeface="Courier"/>
              </a:rPr>
              <a:t>::</a:t>
            </a:r>
            <a:r>
              <a:rPr>
                <a:solidFill>
                  <a:srgbClr val="06287E"/>
                </a:solidFill>
                <a:latin typeface="Courier"/>
              </a:rPr>
              <a:t>read_json</a:t>
            </a:r>
            <a:r>
              <a:rPr>
                <a:latin typeface="Courier"/>
              </a:rPr>
              <a:t>(.x, </a:t>
            </a:r>
            <a:r>
              <a:rPr>
                <a:solidFill>
                  <a:srgbClr val="7D9029"/>
                </a:solidFill>
                <a:latin typeface="Courier"/>
              </a:rPr>
              <a:t>simplifyVector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quarter =</a:t>
            </a:r>
            <a:r>
              <a:rPr>
                <a:latin typeface="Courier"/>
              </a:rPr>
              <a:t> tools</a:t>
            </a:r>
            <a:r>
              <a:rPr>
                <a:solidFill>
                  <a:srgbClr val="4070A0"/>
                </a:solidFill>
                <a:latin typeface="Courier"/>
              </a:rPr>
              <a:t>::</a:t>
            </a:r>
            <a:r>
              <a:rPr>
                <a:solidFill>
                  <a:srgbClr val="06287E"/>
                </a:solidFill>
                <a:latin typeface="Courier"/>
              </a:rPr>
              <a:t>file_path_sans_ext</a:t>
            </a:r>
            <a:r>
              <a:rPr>
                <a:latin typeface="Courier"/>
              </a:rPr>
              <a:t>(</a:t>
            </a:r>
            <a:r>
              <a:rPr>
                <a:solidFill>
                  <a:srgbClr val="06287E"/>
                </a:solidFill>
                <a:latin typeface="Courier"/>
              </a:rPr>
              <a:t>basename</a:t>
            </a:r>
            <a:r>
              <a:rPr>
                <a:latin typeface="Courier"/>
              </a:rPr>
              <a:t>(.x)))</a:t>
            </a:r>
            <a:br/>
            <a:r>
              <a:rPr>
                <a:latin typeface="Courier"/>
              </a:rPr>
              <a:t>)</a:t>
            </a:r>
            <a:br/>
            <a:br/>
            <a:r>
              <a:rPr>
                <a:latin typeface="Courier"/>
              </a:rPr>
              <a:t>tidyr</a:t>
            </a:r>
            <a:r>
              <a:rPr>
                <a:solidFill>
                  <a:srgbClr val="4070A0"/>
                </a:solidFill>
                <a:latin typeface="Courier"/>
              </a:rPr>
              <a:t>::</a:t>
            </a:r>
            <a:r>
              <a:rPr>
                <a:solidFill>
                  <a:srgbClr val="06287E"/>
                </a:solidFill>
                <a:latin typeface="Courier"/>
              </a:rPr>
              <a:t>pivot_wider</a:t>
            </a:r>
            <a:r>
              <a:rPr>
                <a:latin typeface="Courier"/>
              </a:rPr>
              <a:t>(history, </a:t>
            </a:r>
            <a:r>
              <a:rPr>
                <a:solidFill>
                  <a:srgbClr val="7D9029"/>
                </a:solidFill>
                <a:latin typeface="Courier"/>
              </a:rPr>
              <a:t>id_cols =</a:t>
            </a:r>
            <a:r>
              <a:rPr>
                <a:latin typeface="Courier"/>
              </a:rPr>
              <a:t> check, </a:t>
            </a:r>
            <a:r>
              <a:rPr>
                <a:solidFill>
                  <a:srgbClr val="7D9029"/>
                </a:solidFill>
                <a:latin typeface="Courier"/>
              </a:rPr>
              <a:t>names_from =</a:t>
            </a:r>
            <a:r>
              <a:rPr>
                <a:latin typeface="Courier"/>
              </a:rPr>
              <a:t> quarter, </a:t>
            </a:r>
            <a:r>
              <a:rPr>
                <a:solidFill>
                  <a:srgbClr val="7D9029"/>
                </a:solidFill>
                <a:latin typeface="Courier"/>
              </a:rPr>
              <a:t>values_from =</a:t>
            </a:r>
            <a:r>
              <a:rPr>
                <a:latin typeface="Courier"/>
              </a:rPr>
              <a:t> count)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l’échec bruyant, et pourquoi il reste juste — Exemple</a:t>
            </a:r>
          </a:p>
        </p:txBody>
      </p:sp>
      <p:sp>
        <p:nvSpPr>
          <p:cNvPr id="3" name="Content Placeholder 2"/>
          <p:cNvSpPr>
            <a:spLocks noGrp="1"/>
          </p:cNvSpPr>
          <p:nvPr>
            <p:ph idx="1"/>
          </p:nvPr>
        </p:nvSpPr>
        <p:spPr/>
        <p:txBody>
          <a:bodyPr/>
          <a:lstStyle/>
          <a:p>
            <a:pPr lvl="0" indent="0">
              <a:buNone/>
            </a:pPr>
            <a:r>
              <a:rPr>
                <a:latin typeface="Courier"/>
              </a:rPr>
              <a:t>[error] commune-allowed: 1 - unexpected values: ['Petite-Riviere']
[error] age_months-missing: 226 - 5.4% missing, limit 5%
ValueError: 2 validation errors in muac-screening-2024-q4.csv</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suite trouve désormais tout et ne change rien — à dessein, puisque chaque modification jusqu’ici a été un signalement.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https://data-analysis.cassion.dev/fr/cours/data-cleaning-and-validation/cleaning-07-validation-that-runs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validation qui tourne sans vous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Transformer les contrôles en une suite qui s’exécute à chaque lecture — un contrat de schéma, trois gravités, un artefact de rapport, et la décision de savoir quels échecs ont le droit d’arrêter la chaîne.</vt:lpwstr>
  </property>
</Properties>
</file>