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row per rule applied — what it was, how many rows it touched, what changed, who approved it. Generated from the code rather than written afterwards, and shipped as the annex that ends the argument.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arrives in one of three forms and it always arrives. Every one of them is answerable in thirty seconds with a cleaning log and not at all without one. This lesson is the log.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instinct is to write a paragraph in the methodology section. A paragraph cannot be counted, cannot be diffed against last quarter, and cannot be checked. One row per rule applied. Every row carries a count.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down the </a:t>
            </a:r>
            <a:r>
              <a:rPr>
                <a:latin typeface="Courier"/>
              </a:rPr>
              <a:t>rows</a:t>
            </a:r>
            <a:r>
              <a:rPr/>
              <a:t> column and you have the whole story of what happened to this file. Read down </a:t>
            </a:r>
            <a:r>
              <a:rPr>
                <a:latin typeface="Courier"/>
              </a:rPr>
              <a:t>effect on the indicator</a:t>
            </a:r>
            <a:r>
              <a:rPr/>
              <a:t> and you have the answer to the donor’s question, in advance.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log written afterwards from memory is fiction, and it is always shorter than the truth. Make each cleaning step return its own log row.</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this arrangement guarantees that discipline alone does not. A step cannot happen without being logged, because logging is what the function does. The tempting one-line </a:t>
            </a:r>
            <a:r>
              <a:rPr>
                <a:latin typeface="Courier"/>
              </a:rPr>
              <a:t>df = df[df.muac_mm \&gt; 80]</a:t>
            </a:r>
            <a:r>
              <a:rPr/>
              <a:t> inserted at 6 p.m. on a deadline is exactly the change that never reaches a written log; here there is no shorter way to do it than the logged way. The effect is measured, not estimated. </a:t>
            </a:r>
            <a:r>
              <a:rPr>
                <a:latin typeface="Courier"/>
              </a:rPr>
              <a:t>before</a:t>
            </a:r>
            <a:r>
              <a:rPr/>
              <a:t> and </a:t>
            </a:r>
            <a:r>
              <a:rPr>
                <a:latin typeface="Courier"/>
              </a:rPr>
              <a:t>after</a:t>
            </a:r>
            <a:r>
              <a:rPr/>
              <a:t> come from the same </a:t>
            </a:r>
            <a:r>
              <a:rPr>
                <a:latin typeface="Courier"/>
              </a:rPr>
              <a:t>indicator()</a:t>
            </a:r>
            <a:r>
              <a:rPr/>
              <a:t> function, evaluated on the same data a moment apart. Nobody has to remember what the number was.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Aggregate the log into three lines and it becomes something a non-technical reader can act 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raw and cleaned figures are close, say so — it is the strongest sentence available to you, because it means the finding does not depend on your judgement. If they are far apart, say that too, and expect the conversation. A cleaning process that moves an indicator by three points is not a defect in the analysis; it is a finding about data collection, and hiding it is the only version of this that is misconduct.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log is an annex. It gets emailed, attached to reports and forwarded, which means it travels further than the dataset does. The habit is worth learning on nutrition data, where it costs nothing, so that it is automatic on the day you are handed a protection caseload — where the principles are not advice.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Beside the output, not in a document. Those six files are a complete account of one quarter. Someone with the raw export and this folder can reconstruct everything you did and check every number, and that is a much stronger claim than “the analysis was careful”. Note what is not there: the cleaned dataset is not the deliverable. The raw file stays read-only and the cleaned file is regenerated by running the script. A cleaned CSV emailed around detaches from its log within a week and then nobody can tell which version anyone is holding.</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short sections, and they belong in every analysis this sector produces. Data source and completeness. Where the file came from, how many records, what share of expected reporting units it covers, over what period. Cleaning and exclusions. The log table, or a summary of it with the full table attached. Every exclusion with its count. Limitations. What the cleaning could not fix. The missing-not-at-random you suspect but cannot demonstrate. The six merged records a supervisor confirmed and the two they were unsure about. The district whose rate rests on thirty-three households.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take a raw programme export, describe honestly what arrived, find what is wrong with it in four different ways, decide what to do about each fault against a published standard, make those decisions run again next quarter without you, and hand the whole thing to an auditor with the working attached. The next course in this module, </a:t>
            </a:r>
            <a:r>
              <a:rPr i="1"/>
              <a:t>Joining and Reshaping Programme Data</a:t>
            </a:r>
            <a:r>
              <a:rPr/>
              <a:t>, takes the clean table and puts it together with the others — household to member, register to population denominator, facility register to DHIS2 aggregate — where the failure mode is not a wrong value but a row count that doubled while you were looking at it.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cleaning-and-validation/cleaning-08-the-cleaning-lo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log that answers the question before it is asked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One row per rule applied — what it was, how many rows it touched, what changed, who approved it. Generated from the code rather than written afterwards, and shipped as the annex that ends the argument.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question you will be asked</a:t>
            </a:r>
          </a:p>
          <a:p>
            <a:pPr lvl="0"/>
            <a:r>
              <a:rPr/>
              <a:t>A log is a table, not a narrative</a:t>
            </a:r>
          </a:p>
          <a:p>
            <a:pPr lvl="0"/>
            <a:r>
              <a:rPr/>
              <a:t>The seven columns, and why each earns its place</a:t>
            </a:r>
          </a:p>
          <a:p>
            <a:pPr lvl="0"/>
            <a:r>
              <a:rPr/>
              <a:t>Generate it from the code</a:t>
            </a:r>
          </a:p>
          <a:p>
            <a:pPr lvl="0"/>
            <a:r>
              <a:rPr/>
              <a:t>The before-and-after table is the deliverable</a:t>
            </a:r>
          </a:p>
          <a:p>
            <a:pPr lvl="0"/>
            <a:r>
              <a:rPr/>
              <a:t>What must not be in the log</a:t>
            </a:r>
          </a:p>
          <a:p>
            <a:pPr lvl="0"/>
            <a:r>
              <a:rPr/>
              <a:t>Where the log lives</a:t>
            </a:r>
          </a:p>
          <a:p>
            <a:pPr lvl="0"/>
            <a:r>
              <a:rPr/>
              <a:t>The annex the report needs</a:t>
            </a:r>
          </a:p>
          <a:p>
            <a:pPr lvl="0"/>
            <a:r>
              <a:rPr/>
              <a:t>Where this course leaves you</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 you will be asked</a:t>
            </a:r>
          </a:p>
        </p:txBody>
      </p:sp>
      <p:sp>
        <p:nvSpPr>
          <p:cNvPr id="3" name="Content Placeholder 2"/>
          <p:cNvSpPr>
            <a:spLocks noGrp="1"/>
          </p:cNvSpPr>
          <p:nvPr>
            <p:ph idx="1"/>
          </p:nvPr>
        </p:nvSpPr>
        <p:spPr/>
        <p:txBody>
          <a:bodyPr/>
          <a:lstStyle/>
          <a:p>
            <a:pPr lvl="0"/>
            <a:r>
              <a:rPr/>
              <a:t>A donor’s monitoring visit: </a:t>
            </a:r>
            <a:r>
              <a:rPr i="1"/>
              <a:t>“Your caseload fell 4% from the draft to the final report. What changed?”</a:t>
            </a:r>
          </a:p>
          <a:p>
            <a:pPr lvl="0"/>
            <a:r>
              <a:rPr/>
              <a:t>The programme manager: </a:t>
            </a:r>
            <a:r>
              <a:rPr i="1"/>
              <a:t>“Last quarter Gros-Morne was second worst. Now it is fourth. Did something improve?”</a:t>
            </a:r>
          </a:p>
          <a:p>
            <a:pPr lvl="0"/>
            <a:r>
              <a:rPr/>
              <a:t>Your successor, in an email: </a:t>
            </a:r>
            <a:r>
              <a:rPr i="1"/>
              <a:t>“There is a script here that drops rows. Do you know why?”</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log is a table, not a narrative</a:t>
            </a:r>
          </a:p>
        </p:txBody>
      </p:sp>
      <p:sp>
        <p:nvSpPr>
          <p:cNvPr id="3" name="Content Placeholder 2"/>
          <p:cNvSpPr>
            <a:spLocks noGrp="1"/>
          </p:cNvSpPr>
          <p:nvPr>
            <p:ph idx="1"/>
          </p:nvPr>
        </p:nvSpPr>
        <p:spPr/>
        <p:txBody>
          <a:bodyPr/>
          <a:lstStyle/>
          <a:p>
            <a:pPr lvl="0"/>
            <a:r>
              <a:rPr/>
              <a:t>One row per rule applied. Every row carries a count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log is a table, not a narrative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181100"/>
                <a:gridCol w="1181100"/>
                <a:gridCol w="1181100"/>
                <a:gridCol w="1181100"/>
                <a:gridCol w="1181100"/>
                <a:gridCol w="1181100"/>
                <a:gridCol w="1181100"/>
              </a:tblGrid>
              <a:tr h="0">
                <a:tc>
                  <a:txBody>
                    <a:bodyPr/>
                    <a:lstStyle/>
                    <a:p>
                      <a:pPr lvl="0" indent="0" marL="0">
                        <a:buNone/>
                      </a:pPr>
                      <a:r>
                        <a:rPr/>
                        <a:t>rule</a:t>
                      </a:r>
                    </a:p>
                  </a:txBody>
                  <a:tcPr/>
                </a:tc>
                <a:tc>
                  <a:txBody>
                    <a:bodyPr/>
                    <a:lstStyle/>
                    <a:p>
                      <a:pPr lvl="0" indent="0" marL="0">
                        <a:buNone/>
                      </a:pPr>
                      <a:r>
                        <a:rPr/>
                        <a:t>severity</a:t>
                      </a:r>
                    </a:p>
                  </a:txBody>
                  <a:tcPr/>
                </a:tc>
                <a:tc>
                  <a:txBody>
                    <a:bodyPr/>
                    <a:lstStyle/>
                    <a:p>
                      <a:pPr lvl="0" indent="0" marL="0">
                        <a:buNone/>
                      </a:pPr>
                      <a:r>
                        <a:rPr/>
                        <a:t>rows</a:t>
                      </a:r>
                    </a:p>
                  </a:txBody>
                  <a:tcPr/>
                </a:tc>
                <a:tc>
                  <a:txBody>
                    <a:bodyPr/>
                    <a:lstStyle/>
                    <a:p>
                      <a:pPr lvl="0" indent="0" marL="0">
                        <a:buNone/>
                      </a:pPr>
                      <a:r>
                        <a:rPr/>
                        <a:t>action</a:t>
                      </a:r>
                    </a:p>
                  </a:txBody>
                  <a:tcPr/>
                </a:tc>
                <a:tc>
                  <a:txBody>
                    <a:bodyPr/>
                    <a:lstStyle/>
                    <a:p>
                      <a:pPr lvl="0" indent="0" marL="0">
                        <a:buNone/>
                      </a:pPr>
                      <a:r>
                        <a:rPr/>
                        <a:t>effect on the indicator</a:t>
                      </a:r>
                    </a:p>
                  </a:txBody>
                  <a:tcPr/>
                </a:tc>
                <a:tc>
                  <a:txBody>
                    <a:bodyPr/>
                    <a:lstStyle/>
                    <a:p>
                      <a:pPr lvl="0" indent="0" marL="0">
                        <a:buNone/>
                      </a:pPr>
                      <a:r>
                        <a:rPr/>
                        <a:t>decided by</a:t>
                      </a:r>
                    </a:p>
                  </a:txBody>
                  <a:tcPr/>
                </a:tc>
                <a:tc>
                  <a:txBody>
                    <a:bodyPr/>
                    <a:lstStyle/>
                    <a:p>
                      <a:pPr lvl="0" indent="0" marL="0">
                        <a:buNone/>
                      </a:pPr>
                      <a:r>
                        <a:rPr/>
                        <a:t>date</a:t>
                      </a:r>
                    </a:p>
                  </a:txBody>
                  <a:tcPr/>
                </a:tc>
              </a:tr>
              <a:tr h="0">
                <a:tc>
                  <a:txBody>
                    <a:bodyPr/>
                    <a:lstStyle/>
                    <a:p>
                      <a:pPr lvl="0" indent="0" marL="0">
                        <a:buNone/>
                      </a:pPr>
                      <a:r>
                        <a:rPr/>
                        <a:t>muac-range</a:t>
                      </a:r>
                    </a:p>
                  </a:txBody>
                </a:tc>
                <a:tc>
                  <a:txBody>
                    <a:bodyPr/>
                    <a:lstStyle/>
                    <a:p>
                      <a:pPr lvl="0" indent="0" marL="0">
                        <a:buNone/>
                      </a:pPr>
                      <a:r>
                        <a:rPr/>
                        <a:t>error</a:t>
                      </a:r>
                    </a:p>
                  </a:txBody>
                </a:tc>
                <a:tc>
                  <a:txBody>
                    <a:bodyPr/>
                    <a:lstStyle/>
                    <a:p>
                      <a:pPr lvl="0" indent="0" marL="0">
                        <a:buNone/>
                      </a:pPr>
                      <a:r>
                        <a:rPr/>
                        <a:t>7</a:t>
                      </a:r>
                    </a:p>
                  </a:txBody>
                </a:tc>
                <a:tc>
                  <a:txBody>
                    <a:bodyPr/>
                    <a:lstStyle/>
                    <a:p>
                      <a:pPr lvl="0" indent="0" marL="0">
                        <a:buNone/>
                      </a:pPr>
                      <a:r>
                        <a:rPr/>
                        <a:t>excluded</a:t>
                      </a:r>
                    </a:p>
                  </a:txBody>
                </a:tc>
                <a:tc>
                  <a:txBody>
                    <a:bodyPr/>
                    <a:lstStyle/>
                    <a:p>
                      <a:pPr lvl="0" indent="0" marL="0">
                        <a:buNone/>
                      </a:pPr>
                      <a:r>
                        <a:rPr/>
                        <a:t>GAM 8.62% to 8.63%</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exact-duplicate</a:t>
                      </a:r>
                    </a:p>
                  </a:txBody>
                </a:tc>
                <a:tc>
                  <a:txBody>
                    <a:bodyPr/>
                    <a:lstStyle/>
                    <a:p>
                      <a:pPr lvl="0" indent="0" marL="0">
                        <a:buNone/>
                      </a:pPr>
                      <a:r>
                        <a:rPr/>
                        <a:t>error</a:t>
                      </a:r>
                    </a:p>
                  </a:txBody>
                </a:tc>
                <a:tc>
                  <a:txBody>
                    <a:bodyPr/>
                    <a:lstStyle/>
                    <a:p>
                      <a:pPr lvl="0" indent="0" marL="0">
                        <a:buNone/>
                      </a:pPr>
                      <a:r>
                        <a:rPr/>
                        <a:t>12</a:t>
                      </a:r>
                    </a:p>
                  </a:txBody>
                </a:tc>
                <a:tc>
                  <a:txBody>
                    <a:bodyPr/>
                    <a:lstStyle/>
                    <a:p>
                      <a:pPr lvl="0" indent="0" marL="0">
                        <a:buNone/>
                      </a:pPr>
                      <a:r>
                        <a:rPr/>
                        <a:t>one copy kept</a:t>
                      </a:r>
                    </a:p>
                  </a:txBody>
                </a:tc>
                <a:tc>
                  <a:txBody>
                    <a:bodyPr/>
                    <a:lstStyle/>
                    <a:p>
                      <a:pPr lvl="0" indent="0" marL="0">
                        <a:buNone/>
                      </a:pPr>
                      <a:r>
                        <a:rPr/>
                        <a:t>caseload 366 to 360</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re-registration</a:t>
                      </a:r>
                    </a:p>
                  </a:txBody>
                </a:tc>
                <a:tc>
                  <a:txBody>
                    <a:bodyPr/>
                    <a:lstStyle/>
                    <a:p>
                      <a:pPr lvl="0" indent="0" marL="0">
                        <a:buNone/>
                      </a:pPr>
                      <a:r>
                        <a:rPr/>
                        <a:t>warning</a:t>
                      </a:r>
                    </a:p>
                  </a:txBody>
                </a:tc>
                <a:tc>
                  <a:txBody>
                    <a:bodyPr/>
                    <a:lstStyle/>
                    <a:p>
                      <a:pPr lvl="0" indent="0" marL="0">
                        <a:buNone/>
                      </a:pPr>
                      <a:r>
                        <a:rPr/>
                        <a:t>6</a:t>
                      </a:r>
                    </a:p>
                  </a:txBody>
                </a:tc>
                <a:tc>
                  <a:txBody>
                    <a:bodyPr/>
                    <a:lstStyle/>
                    <a:p>
                      <a:pPr lvl="0" indent="0" marL="0">
                        <a:buNone/>
                      </a:pPr>
                      <a:r>
                        <a:rPr/>
                        <a:t>merged after review</a:t>
                      </a:r>
                    </a:p>
                  </a:txBody>
                </a:tc>
                <a:tc>
                  <a:txBody>
                    <a:bodyPr/>
                    <a:lstStyle/>
                    <a:p>
                      <a:pPr lvl="0" indent="0" marL="0">
                        <a:buNone/>
                      </a:pPr>
                      <a:r>
                        <a:rPr/>
                        <a:t>caseload 360 to 354</a:t>
                      </a:r>
                    </a:p>
                  </a:txBody>
                </a:tc>
                <a:tc>
                  <a:txBody>
                    <a:bodyPr/>
                    <a:lstStyle/>
                    <a:p>
                      <a:pPr lvl="0" indent="0" marL="0">
                        <a:buNone/>
                      </a:pPr>
                      <a:r>
                        <a:rPr/>
                        <a:t>M. Joseph, supervisor</a:t>
                      </a:r>
                    </a:p>
                  </a:txBody>
                </a:tc>
                <a:tc>
                  <a:txBody>
                    <a:bodyPr/>
                    <a:lstStyle/>
                    <a:p>
                      <a:pPr lvl="0" indent="0" marL="0">
                        <a:buNone/>
                      </a:pPr>
                      <a:r>
                        <a:rPr/>
                        <a:t>2026-07-16</a:t>
                      </a:r>
                    </a:p>
                  </a:txBody>
                </a:tc>
              </a:tr>
              <a:tr h="0">
                <a:tc>
                  <a:txBody>
                    <a:bodyPr/>
                    <a:lstStyle/>
                    <a:p>
                      <a:pPr lvl="0" indent="0" marL="0">
                        <a:buNone/>
                      </a:pPr>
                      <a:r>
                        <a:rPr/>
                        <a:t>oedema-yn-coding</a:t>
                      </a:r>
                    </a:p>
                  </a:txBody>
                </a:tc>
                <a:tc>
                  <a:txBody>
                    <a:bodyPr/>
                    <a:lstStyle/>
                    <a:p>
                      <a:pPr lvl="0" indent="0" marL="0">
                        <a:buNone/>
                      </a:pPr>
                      <a:r>
                        <a:rPr/>
                        <a:t>warning</a:t>
                      </a:r>
                    </a:p>
                  </a:txBody>
                </a:tc>
                <a:tc>
                  <a:txBody>
                    <a:bodyPr/>
                    <a:lstStyle/>
                    <a:p>
                      <a:pPr lvl="0" indent="0" marL="0">
                        <a:buNone/>
                      </a:pPr>
                      <a:r>
                        <a:rPr/>
                        <a:t>25</a:t>
                      </a:r>
                    </a:p>
                  </a:txBody>
                </a:tc>
                <a:tc>
                  <a:txBody>
                    <a:bodyPr/>
                    <a:lstStyle/>
                    <a:p>
                      <a:pPr lvl="0" indent="0" marL="0">
                        <a:buNone/>
                      </a:pPr>
                      <a:r>
                        <a:rPr/>
                        <a:t>recoded to false</a:t>
                      </a:r>
                    </a:p>
                  </a:txBody>
                </a:tc>
                <a:tc>
                  <a:txBody>
                    <a:bodyPr/>
                    <a:lstStyle/>
                    <a:p>
                      <a:pPr lvl="0" indent="0" marL="0">
                        <a:buNone/>
                      </a:pPr>
                      <a:r>
                        <a:rPr/>
                        <a:t>GAM unchanged</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age-missing</a:t>
                      </a:r>
                    </a:p>
                  </a:txBody>
                </a:tc>
                <a:tc>
                  <a:txBody>
                    <a:bodyPr/>
                    <a:lstStyle/>
                    <a:p>
                      <a:pPr lvl="0" indent="0" marL="0">
                        <a:buNone/>
                      </a:pPr>
                      <a:r>
                        <a:rPr/>
                        <a:t>note</a:t>
                      </a:r>
                    </a:p>
                  </a:txBody>
                </a:tc>
                <a:tc>
                  <a:txBody>
                    <a:bodyPr/>
                    <a:lstStyle/>
                    <a:p>
                      <a:pPr lvl="0" indent="0" marL="0">
                        <a:buNone/>
                      </a:pPr>
                      <a:r>
                        <a:rPr/>
                        <a:t>226</a:t>
                      </a:r>
                    </a:p>
                  </a:txBody>
                </a:tc>
                <a:tc>
                  <a:txBody>
                    <a:bodyPr/>
                    <a:lstStyle/>
                    <a:p>
                      <a:pPr lvl="0" indent="0" marL="0">
                        <a:buNone/>
                      </a:pPr>
                      <a:r>
                        <a:rPr/>
                        <a:t>kept, flagged</a:t>
                      </a:r>
                    </a:p>
                  </a:txBody>
                </a:tc>
                <a:tc>
                  <a:txBody>
                    <a:bodyPr/>
                    <a:lstStyle/>
                    <a:p>
                      <a:pPr lvl="0" indent="0" marL="0">
                        <a:buNone/>
                      </a:pPr>
                      <a:r>
                        <a:rPr/>
                        <a:t>age-disaggregated table only</a:t>
                      </a:r>
                    </a:p>
                  </a:txBody>
                </a:tc>
                <a:tc>
                  <a:txBody>
                    <a:bodyPr/>
                    <a:lstStyle/>
                    <a:p>
                      <a:pPr lvl="0" indent="0" marL="0">
                        <a:buNone/>
                      </a:pPr>
                      <a:r>
                        <a:rPr/>
                        <a:t>R. Cassion</a:t>
                      </a:r>
                    </a:p>
                  </a:txBody>
                </a:tc>
                <a:tc>
                  <a:txBody>
                    <a:bodyPr/>
                    <a:lstStyle/>
                    <a:p>
                      <a:pPr lvl="0" indent="0" marL="0">
                        <a:buNone/>
                      </a:pPr>
                      <a:r>
                        <a:rPr/>
                        <a:t>2026-07-14</a:t>
                      </a:r>
                    </a:p>
                  </a:txBody>
                </a:tc>
              </a:tr>
              <a:tr h="0">
                <a:tc>
                  <a:txBody>
                    <a:bodyPr/>
                    <a:lstStyle/>
                    <a:p>
                      <a:pPr lvl="0" indent="0" marL="0">
                        <a:buNone/>
                      </a:pPr>
                      <a:r>
                        <a:rPr/>
                        <a:t>district-mapping</a:t>
                      </a:r>
                    </a:p>
                  </a:txBody>
                </a:tc>
                <a:tc>
                  <a:txBody>
                    <a:bodyPr/>
                    <a:lstStyle/>
                    <a:p>
                      <a:pPr lvl="0" indent="0" marL="0">
                        <a:buNone/>
                      </a:pPr>
                      <a:r>
                        <a:rPr/>
                        <a:t>warning</a:t>
                      </a:r>
                    </a:p>
                  </a:txBody>
                </a:tc>
                <a:tc>
                  <a:txBody>
                    <a:bodyPr/>
                    <a:lstStyle/>
                    <a:p>
                      <a:pPr lvl="0" indent="0" marL="0">
                        <a:buNone/>
                      </a:pPr>
                      <a:r>
                        <a:rPr/>
                        <a:t>75</a:t>
                      </a:r>
                    </a:p>
                  </a:txBody>
                </a:tc>
                <a:tc>
                  <a:txBody>
                    <a:bodyPr/>
                    <a:lstStyle/>
                    <a:p>
                      <a:pPr lvl="0" indent="0" marL="0">
                        <a:buNone/>
                      </a:pPr>
                      <a:r>
                        <a:rPr/>
                        <a:t>mapped to HT07</a:t>
                      </a:r>
                    </a:p>
                  </a:txBody>
                </a:tc>
                <a:tc>
                  <a:txBody>
                    <a:bodyPr/>
                    <a:lstStyle/>
                    <a:p>
                      <a:pPr lvl="0" indent="0" marL="0">
                        <a:buNone/>
                      </a:pPr>
                      <a:r>
                        <a:rPr/>
                        <a:t>Nord-Ouest 14.7% to 15.0%</a:t>
                      </a:r>
                    </a:p>
                  </a:txBody>
                </a:tc>
                <a:tc>
                  <a:txBody>
                    <a:bodyPr/>
                    <a:lstStyle/>
                    <a:p>
                      <a:pPr lvl="0" indent="0" marL="0">
                        <a:buNone/>
                      </a:pPr>
                      <a:r>
                        <a:rPr/>
                        <a:t>A. Pierre, field office</a:t>
                      </a:r>
                    </a:p>
                  </a:txBody>
                </a:tc>
                <a:tc>
                  <a:txBody>
                    <a:bodyPr/>
                    <a:lstStyle/>
                    <a:p>
                      <a:pPr lvl="0" indent="0" marL="0">
                        <a:buNone/>
                      </a:pPr>
                      <a:r>
                        <a:rPr/>
                        <a:t>2026-07-15</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seven columns, and why each earns its place</a:t>
            </a:r>
          </a:p>
        </p:txBody>
      </p:sp>
      <p:sp>
        <p:nvSpPr>
          <p:cNvPr id="3" name="Content Placeholder 2"/>
          <p:cNvSpPr>
            <a:spLocks noGrp="1"/>
          </p:cNvSpPr>
          <p:nvPr>
            <p:ph idx="1"/>
          </p:nvPr>
        </p:nvSpPr>
        <p:spPr/>
        <p:txBody>
          <a:bodyPr/>
          <a:lstStyle/>
          <a:p>
            <a:pPr lvl="0"/>
            <a:r>
              <a:rPr b="1"/>
              <a:t>rule</a:t>
            </a:r>
            <a:r>
              <a:rPr/>
              <a:t> — the identifier from the rule table in lesson 5, so the log and the code use the same name. If the log says…</a:t>
            </a:r>
          </a:p>
          <a:p>
            <a:pPr lvl="0"/>
            <a:r>
              <a:rPr b="1"/>
              <a:t>severity</a:t>
            </a:r>
            <a:r>
              <a:rPr/>
              <a:t> — what the check meant, so a reader can skim to the errors.</a:t>
            </a:r>
          </a:p>
          <a:p>
            <a:pPr lvl="0"/>
            <a:r>
              <a:rPr b="1"/>
              <a:t>rows</a:t>
            </a:r>
            <a:r>
              <a:rPr/>
              <a:t> — the count. Not “a few”, not “some outliers”. A number.</a:t>
            </a:r>
          </a:p>
          <a:p>
            <a:pPr lvl="0"/>
            <a:r>
              <a:rPr b="1"/>
              <a:t>action</a:t>
            </a:r>
            <a:r>
              <a:rPr/>
              <a:t> — </a:t>
            </a:r>
            <a:r>
              <a:rPr>
                <a:latin typeface="Courier"/>
              </a:rPr>
              <a:t>excluded</a:t>
            </a:r>
            <a:r>
              <a:rPr/>
              <a:t>, </a:t>
            </a:r>
            <a:r>
              <a:rPr>
                <a:latin typeface="Courier"/>
              </a:rPr>
              <a:t>corrected</a:t>
            </a:r>
            <a:r>
              <a:rPr/>
              <a:t>, </a:t>
            </a:r>
            <a:r>
              <a:rPr>
                <a:latin typeface="Courier"/>
              </a:rPr>
              <a:t>recoded</a:t>
            </a:r>
            <a:r>
              <a:rPr/>
              <a:t>, </a:t>
            </a:r>
            <a:r>
              <a:rPr>
                <a:latin typeface="Courier"/>
              </a:rPr>
              <a:t>merged</a:t>
            </a:r>
            <a:r>
              <a:rPr/>
              <a:t>, </a:t>
            </a:r>
            <a:r>
              <a:rPr>
                <a:latin typeface="Courier"/>
              </a:rPr>
              <a:t>kept and flagged</a:t>
            </a:r>
            <a:r>
              <a:rPr/>
              <a:t>. Five verbs cover almost everything, and…</a:t>
            </a:r>
          </a:p>
          <a:p>
            <a:pPr lvl="0"/>
            <a:r>
              <a:rPr b="1"/>
              <a:t>effect on the indicator</a:t>
            </a:r>
            <a:r>
              <a:rPr/>
              <a:t> — the before and after. This is the column people skip and the only one a donor reads.</a:t>
            </a:r>
          </a:p>
          <a:p>
            <a:pPr lvl="0"/>
            <a:r>
              <a:rPr b="1"/>
              <a:t>decided by</a:t>
            </a:r>
            <a:r>
              <a:rPr/>
              <a:t> — a person. Not “the team”. The rule with no name against it is the rule that turns out to be wrong.</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seven columns, and why each earns its place (cont.)</a:t>
            </a:r>
          </a:p>
        </p:txBody>
      </p:sp>
      <p:sp>
        <p:nvSpPr>
          <p:cNvPr id="3" name="Content Placeholder 2"/>
          <p:cNvSpPr>
            <a:spLocks noGrp="1"/>
          </p:cNvSpPr>
          <p:nvPr>
            <p:ph idx="1"/>
          </p:nvPr>
        </p:nvSpPr>
        <p:spPr/>
        <p:txBody>
          <a:bodyPr/>
          <a:lstStyle/>
          <a:p>
            <a:pPr lvl="0"/>
            <a:r>
              <a:rPr b="1"/>
              <a:t>date</a:t>
            </a:r>
            <a:r>
              <a:rPr/>
              <a:t> — when, so the log can be read against the version of the output it produced.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Generate it from the code — In Python (cont.)</a:t>
            </a:r>
          </a:p>
        </p:txBody>
      </p:sp>
      <p:sp>
        <p:nvSpPr>
          <p:cNvPr id="3" name="Content Placeholder 2"/>
          <p:cNvSpPr>
            <a:spLocks noGrp="1"/>
          </p:cNvSpPr>
          <p:nvPr>
            <p:ph idx="1"/>
          </p:nvPr>
        </p:nvSpPr>
        <p:spPr/>
        <p:txBody>
          <a:bodyPr/>
          <a:lstStyle/>
          <a:p>
            <a:pPr lvl="0" indent="0">
              <a:buNone/>
            </a:pPr>
            <a:r>
              <a:rPr>
                <a:latin typeface="Courier"/>
              </a:rPr>
              <a:t>LOG </a:t>
            </a:r>
            <a:r>
              <a:rPr>
                <a:solidFill>
                  <a:srgbClr val="666666"/>
                </a:solidFill>
                <a:latin typeface="Courier"/>
              </a:rPr>
              <a:t>=</a:t>
            </a:r>
            <a:r>
              <a:rPr>
                <a:latin typeface="Courier"/>
              </a:rPr>
              <a:t> []</a:t>
            </a:r>
            <a:br/>
            <a:br/>
            <a:br/>
            <a:r>
              <a:rPr b="1">
                <a:solidFill>
                  <a:srgbClr val="007020"/>
                </a:solidFill>
                <a:latin typeface="Courier"/>
              </a:rPr>
              <a:t>def</a:t>
            </a:r>
            <a:r>
              <a:rPr>
                <a:latin typeface="Courier"/>
              </a:rPr>
              <a:t> apply_step(df, rule, mask, action, note</a:t>
            </a:r>
            <a:r>
              <a:rPr>
                <a:solidFill>
                  <a:srgbClr val="666666"/>
                </a:solidFill>
                <a:latin typeface="Courier"/>
              </a:rPr>
              <a:t>=</a:t>
            </a:r>
            <a:r>
              <a:rPr>
                <a:solidFill>
                  <a:srgbClr val="4070A0"/>
                </a:solidFill>
                <a:latin typeface="Courier"/>
              </a:rPr>
              <a:t>""</a:t>
            </a:r>
            <a:r>
              <a:rPr>
                <a:latin typeface="Courier"/>
              </a:rPr>
              <a:t>):</a:t>
            </a:r>
            <a:br/>
            <a:r>
              <a:rPr>
                <a:latin typeface="Courier"/>
              </a:rPr>
              <a:t>    before </a:t>
            </a:r>
            <a:r>
              <a:rPr>
                <a:solidFill>
                  <a:srgbClr val="666666"/>
                </a:solidFill>
                <a:latin typeface="Courier"/>
              </a:rPr>
              <a:t>=</a:t>
            </a:r>
            <a:r>
              <a:rPr>
                <a:latin typeface="Courier"/>
              </a:rPr>
              <a:t> indicator(df)</a:t>
            </a:r>
            <a:br/>
            <a:r>
              <a:rPr>
                <a:latin typeface="Courier"/>
              </a:rPr>
              <a:t>    </a:t>
            </a:r>
            <a:r>
              <a:rPr b="1">
                <a:solidFill>
                  <a:srgbClr val="007020"/>
                </a:solidFill>
                <a:latin typeface="Courier"/>
              </a:rPr>
              <a:t>if</a:t>
            </a:r>
            <a:r>
              <a:rPr>
                <a:latin typeface="Courier"/>
              </a:rPr>
              <a:t> action </a:t>
            </a:r>
            <a:r>
              <a:rPr>
                <a:solidFill>
                  <a:srgbClr val="666666"/>
                </a:solidFill>
                <a:latin typeface="Courier"/>
              </a:rPr>
              <a:t>==</a:t>
            </a:r>
            <a:r>
              <a:rPr>
                <a:latin typeface="Courier"/>
              </a:rPr>
              <a:t> </a:t>
            </a:r>
            <a:r>
              <a:rPr>
                <a:solidFill>
                  <a:srgbClr val="4070A0"/>
                </a:solidFill>
                <a:latin typeface="Courier"/>
              </a:rPr>
              <a:t>"exclude"</a:t>
            </a:r>
            <a:r>
              <a:rPr>
                <a:latin typeface="Courier"/>
              </a:rPr>
              <a:t>:</a:t>
            </a:r>
            <a:br/>
            <a:r>
              <a:rPr>
                <a:latin typeface="Courier"/>
              </a:rPr>
              <a:t>        out </a:t>
            </a:r>
            <a:r>
              <a:rPr>
                <a:solidFill>
                  <a:srgbClr val="666666"/>
                </a:solidFill>
                <a:latin typeface="Courier"/>
              </a:rPr>
              <a:t>=</a:t>
            </a:r>
            <a:r>
              <a:rPr>
                <a:latin typeface="Courier"/>
              </a:rPr>
              <a:t> df[</a:t>
            </a:r>
            <a:r>
              <a:rPr>
                <a:solidFill>
                  <a:srgbClr val="666666"/>
                </a:solidFill>
                <a:latin typeface="Courier"/>
              </a:rPr>
              <a:t>~</a:t>
            </a:r>
            <a:r>
              <a:rPr>
                <a:latin typeface="Courier"/>
              </a:rPr>
              <a:t>mask]</a:t>
            </a:r>
            <a:br/>
            <a:r>
              <a:rPr>
                <a:latin typeface="Courier"/>
              </a:rPr>
              <a:t>    </a:t>
            </a:r>
            <a:r>
              <a:rPr b="1">
                <a:solidFill>
                  <a:srgbClr val="007020"/>
                </a:solidFill>
                <a:latin typeface="Courier"/>
              </a:rPr>
              <a:t>elif</a:t>
            </a:r>
            <a:r>
              <a:rPr>
                <a:latin typeface="Courier"/>
              </a:rPr>
              <a:t> action </a:t>
            </a:r>
            <a:r>
              <a:rPr>
                <a:solidFill>
                  <a:srgbClr val="666666"/>
                </a:solidFill>
                <a:latin typeface="Courier"/>
              </a:rPr>
              <a:t>==</a:t>
            </a:r>
            <a:r>
              <a:rPr>
                <a:latin typeface="Courier"/>
              </a:rPr>
              <a:t> </a:t>
            </a:r>
            <a:r>
              <a:rPr>
                <a:solidFill>
                  <a:srgbClr val="4070A0"/>
                </a:solidFill>
                <a:latin typeface="Courier"/>
              </a:rPr>
              <a:t>"flag"</a:t>
            </a:r>
            <a:r>
              <a:rPr>
                <a:latin typeface="Courier"/>
              </a:rPr>
              <a:t>:</a:t>
            </a:r>
            <a:br/>
            <a:r>
              <a:rPr>
                <a:latin typeface="Courier"/>
              </a:rPr>
              <a:t>        out </a:t>
            </a:r>
            <a:r>
              <a:rPr>
                <a:solidFill>
                  <a:srgbClr val="666666"/>
                </a:solidFill>
                <a:latin typeface="Courier"/>
              </a:rPr>
              <a:t>=</a:t>
            </a:r>
            <a:r>
              <a:rPr>
                <a:latin typeface="Courier"/>
              </a:rPr>
              <a:t> df.assign(</a:t>
            </a:r>
            <a:r>
              <a:rPr>
                <a:solidFill>
                  <a:srgbClr val="666666"/>
                </a:solidFill>
                <a:latin typeface="Courier"/>
              </a:rPr>
              <a:t>**</a:t>
            </a:r>
            <a:r>
              <a:rPr>
                <a:latin typeface="Courier"/>
              </a:rPr>
              <a:t>{</a:t>
            </a:r>
            <a:r>
              <a:rPr>
                <a:solidFill>
                  <a:srgbClr val="BB6688"/>
                </a:solidFill>
                <a:latin typeface="Courier"/>
              </a:rPr>
              <a:t>f"flag_</a:t>
            </a:r>
            <a:r>
              <a:rPr>
                <a:solidFill>
                  <a:srgbClr val="4070A0"/>
                </a:solidFill>
                <a:latin typeface="Courier"/>
              </a:rPr>
              <a:t>{</a:t>
            </a:r>
            <a:r>
              <a:rPr>
                <a:latin typeface="Courier"/>
              </a:rPr>
              <a:t>rule</a:t>
            </a:r>
            <a:r>
              <a:rPr>
                <a:solidFill>
                  <a:srgbClr val="4070A0"/>
                </a:solidFill>
                <a:latin typeface="Courier"/>
              </a:rPr>
              <a:t>}</a:t>
            </a:r>
            <a:r>
              <a:rPr>
                <a:solidFill>
                  <a:srgbClr val="BB6688"/>
                </a:solidFill>
                <a:latin typeface="Courier"/>
              </a:rPr>
              <a:t>"</a:t>
            </a:r>
            <a:r>
              <a:rPr>
                <a:latin typeface="Courier"/>
              </a:rPr>
              <a:t>: mask})</a:t>
            </a:r>
            <a:br/>
            <a:r>
              <a:rPr>
                <a:latin typeface="Courier"/>
              </a:rPr>
              <a:t>    </a:t>
            </a:r>
            <a:r>
              <a:rPr b="1">
                <a:solidFill>
                  <a:srgbClr val="007020"/>
                </a:solidFill>
                <a:latin typeface="Courier"/>
              </a:rPr>
              <a:t>else</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(action)</a:t>
            </a:r>
            <a:br/>
            <a:r>
              <a:rPr>
                <a:latin typeface="Courier"/>
              </a:rPr>
              <a:t>    after </a:t>
            </a:r>
            <a:r>
              <a:rPr>
                <a:solidFill>
                  <a:srgbClr val="666666"/>
                </a:solidFill>
                <a:latin typeface="Courier"/>
              </a:rPr>
              <a:t>=</a:t>
            </a:r>
            <a:r>
              <a:rPr>
                <a:latin typeface="Courier"/>
              </a:rPr>
              <a:t> indicator(out)</a:t>
            </a:r>
            <a:br/>
            <a:br/>
            <a:r>
              <a:rPr>
                <a:latin typeface="Courier"/>
              </a:rPr>
              <a:t>    LOG.append({</a:t>
            </a:r>
            <a:br/>
            <a:r>
              <a:rPr>
                <a:latin typeface="Courier"/>
              </a:rPr>
              <a:t>        </a:t>
            </a:r>
            <a:r>
              <a:rPr>
                <a:solidFill>
                  <a:srgbClr val="4070A0"/>
                </a:solidFill>
                <a:latin typeface="Courier"/>
              </a:rPr>
              <a:t>"rule"</a:t>
            </a:r>
            <a:r>
              <a:rPr>
                <a:latin typeface="Courier"/>
              </a:rPr>
              <a:t>: rule,</a:t>
            </a:r>
            <a:br/>
            <a:r>
              <a:rPr>
                <a:latin typeface="Courier"/>
              </a:rPr>
              <a:t>        </a:t>
            </a:r>
            <a:r>
              <a:rPr>
                <a:solidFill>
                  <a:srgbClr val="4070A0"/>
                </a:solidFill>
                <a:latin typeface="Courier"/>
              </a:rPr>
              <a:t>"rows"</a:t>
            </a:r>
            <a:r>
              <a:rPr>
                <a:latin typeface="Courier"/>
              </a:rPr>
              <a:t>: </a:t>
            </a:r>
            <a:r>
              <a:rPr>
                <a:solidFill>
                  <a:srgbClr val="008000"/>
                </a:solidFill>
                <a:latin typeface="Courier"/>
              </a:rPr>
              <a:t>int</a:t>
            </a:r>
            <a:r>
              <a:rPr>
                <a:latin typeface="Courier"/>
              </a:rPr>
              <a:t>(mask.</a:t>
            </a:r>
            <a:r>
              <a:rPr>
                <a:solidFill>
                  <a:srgbClr val="008000"/>
                </a:solidFill>
                <a:latin typeface="Courier"/>
              </a:rPr>
              <a:t>sum</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Generate it from the code — In Python (cont.)</a:t>
            </a:r>
          </a:p>
        </p:txBody>
      </p:sp>
      <p:sp>
        <p:nvSpPr>
          <p:cNvPr id="3" name="Content Placeholder 2"/>
          <p:cNvSpPr>
            <a:spLocks noGrp="1"/>
          </p:cNvSpPr>
          <p:nvPr>
            <p:ph idx="1"/>
          </p:nvPr>
        </p:nvSpPr>
        <p:spPr/>
        <p:txBody>
          <a:bodyPr/>
          <a:lstStyle/>
          <a:p>
            <a:pPr lvl="0" indent="0">
              <a:buNone/>
            </a:pPr>
            <a:r>
              <a:rPr>
                <a:latin typeface="Courier"/>
              </a:rPr>
              <a:t>        </a:t>
            </a:r>
            <a:r>
              <a:rPr i="1">
                <a:solidFill>
                  <a:srgbClr val="60A0B0"/>
                </a:solidFill>
                <a:latin typeface="Courier"/>
              </a:rPr>
              <a:t>"action"</a:t>
            </a:r>
            <a:r>
              <a:rPr>
                <a:latin typeface="Courier"/>
              </a:rPr>
              <a:t>: action,</a:t>
            </a:r>
            <a:br/>
            <a:r>
              <a:rPr>
                <a:latin typeface="Courier"/>
              </a:rPr>
              <a:t>        </a:t>
            </a:r>
            <a:r>
              <a:rPr i="1">
                <a:solidFill>
                  <a:srgbClr val="60A0B0"/>
                </a:solidFill>
                <a:latin typeface="Courier"/>
              </a:rPr>
              <a:t>"before"</a:t>
            </a:r>
            <a:r>
              <a:rPr>
                <a:latin typeface="Courier"/>
              </a:rPr>
              <a:t>: before,</a:t>
            </a:r>
            <a:br/>
            <a:r>
              <a:rPr>
                <a:latin typeface="Courier"/>
              </a:rPr>
              <a:t>        </a:t>
            </a:r>
            <a:r>
              <a:rPr i="1">
                <a:solidFill>
                  <a:srgbClr val="60A0B0"/>
                </a:solidFill>
                <a:latin typeface="Courier"/>
              </a:rPr>
              <a:t>"after"</a:t>
            </a:r>
            <a:r>
              <a:rPr>
                <a:latin typeface="Courier"/>
              </a:rPr>
              <a:t>: after,</a:t>
            </a:r>
            <a:br/>
            <a:r>
              <a:rPr>
                <a:latin typeface="Courier"/>
              </a:rPr>
              <a:t>        </a:t>
            </a:r>
            <a:r>
              <a:rPr i="1">
                <a:solidFill>
                  <a:srgbClr val="60A0B0"/>
                </a:solidFill>
                <a:latin typeface="Courier"/>
              </a:rPr>
              <a:t>"effect"</a:t>
            </a:r>
            <a:r>
              <a:rPr>
                <a:latin typeface="Courier"/>
              </a:rPr>
              <a:t>: </a:t>
            </a:r>
            <a:r>
              <a:rPr>
                <a:solidFill>
                  <a:srgbClr val="008000"/>
                </a:solidFill>
                <a:latin typeface="Courier"/>
              </a:rPr>
              <a:t>round</a:t>
            </a:r>
            <a:r>
              <a:rPr>
                <a:latin typeface="Courier"/>
              </a:rPr>
              <a:t>(after </a:t>
            </a:r>
            <a:r>
              <a:rPr>
                <a:solidFill>
                  <a:srgbClr val="666666"/>
                </a:solidFill>
                <a:latin typeface="Courier"/>
              </a:rPr>
              <a:t>-</a:t>
            </a:r>
            <a:r>
              <a:rPr>
                <a:latin typeface="Courier"/>
              </a:rPr>
              <a:t> before, </a:t>
            </a:r>
            <a:r>
              <a:rPr>
                <a:solidFill>
                  <a:srgbClr val="40A070"/>
                </a:solidFill>
                <a:latin typeface="Courier"/>
              </a:rPr>
              <a:t>4</a:t>
            </a:r>
            <a:r>
              <a:rPr>
                <a:latin typeface="Courier"/>
              </a:rPr>
              <a:t>),</a:t>
            </a:r>
            <a:br/>
            <a:r>
              <a:rPr>
                <a:latin typeface="Courier"/>
              </a:rPr>
              <a:t>        </a:t>
            </a:r>
            <a:r>
              <a:rPr i="1">
                <a:solidFill>
                  <a:srgbClr val="60A0B0"/>
                </a:solidFill>
                <a:latin typeface="Courier"/>
              </a:rPr>
              <a:t>"note"</a:t>
            </a:r>
            <a:r>
              <a:rPr>
                <a:latin typeface="Courier"/>
              </a:rPr>
              <a:t>: note,</a:t>
            </a:r>
            <a:br/>
            <a:r>
              <a:rPr>
                <a:latin typeface="Courier"/>
              </a:rPr>
              <a:t>    })</a:t>
            </a:r>
            <a:br/>
            <a:r>
              <a:rPr>
                <a:latin typeface="Courier"/>
              </a:rPr>
              <a:t>    </a:t>
            </a:r>
            <a:r>
              <a:rPr b="1">
                <a:solidFill>
                  <a:srgbClr val="007020"/>
                </a:solidFill>
                <a:latin typeface="Courier"/>
              </a:rPr>
              <a:t>return</a:t>
            </a:r>
            <a:r>
              <a:rPr>
                <a:latin typeface="Courier"/>
              </a:rPr>
              <a:t> out</a:t>
            </a:r>
            <a:br/>
            <a:br/>
            <a:br/>
            <a:r>
              <a:rPr>
                <a:latin typeface="Courier"/>
              </a:rPr>
              <a:t>muac </a:t>
            </a:r>
            <a:r>
              <a:rPr>
                <a:solidFill>
                  <a:srgbClr val="666666"/>
                </a:solidFill>
                <a:latin typeface="Courier"/>
              </a:rPr>
              <a:t>=</a:t>
            </a:r>
            <a:r>
              <a:rPr>
                <a:latin typeface="Courier"/>
              </a:rPr>
              <a:t> apply_step(muac, </a:t>
            </a:r>
            <a:r>
              <a:rPr>
                <a:solidFill>
                  <a:srgbClr val="4070A0"/>
                </a:solidFill>
                <a:latin typeface="Courier"/>
              </a:rPr>
              <a:t>"muac-range"</a:t>
            </a:r>
            <a:r>
              <a:rPr>
                <a:latin typeface="Courier"/>
              </a:rPr>
              <a:t>, </a:t>
            </a:r>
            <a:r>
              <a:rPr>
                <a:solidFill>
                  <a:srgbClr val="666666"/>
                </a:solidFill>
                <a:latin typeface="Courier"/>
              </a:rPr>
              <a:t>~</a:t>
            </a:r>
            <a:r>
              <a:rPr>
                <a:latin typeface="Courier"/>
              </a:rPr>
              <a:t>muac[</a:t>
            </a:r>
            <a:r>
              <a:rPr>
                <a:solidFill>
                  <a:srgbClr val="4070A0"/>
                </a:solidFill>
                <a:latin typeface="Courier"/>
              </a:rPr>
              <a:t>"muac_mm"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4070A0"/>
                </a:solidFill>
                <a:latin typeface="Courier"/>
              </a:rPr>
              <a:t>"exclude"</a:t>
            </a:r>
            <a:r>
              <a:rPr>
                <a:latin typeface="Courier"/>
              </a:rPr>
              <a:t>)</a:t>
            </a:r>
            <a:br/>
            <a:r>
              <a:rPr>
                <a:latin typeface="Courier"/>
              </a:rPr>
              <a:t>muac </a:t>
            </a:r>
            <a:r>
              <a:rPr>
                <a:solidFill>
                  <a:srgbClr val="666666"/>
                </a:solidFill>
                <a:latin typeface="Courier"/>
              </a:rPr>
              <a:t>=</a:t>
            </a:r>
            <a:r>
              <a:rPr>
                <a:latin typeface="Courier"/>
              </a:rPr>
              <a:t> apply_step(muac, </a:t>
            </a:r>
            <a:r>
              <a:rPr>
                <a:solidFill>
                  <a:srgbClr val="4070A0"/>
                </a:solidFill>
                <a:latin typeface="Courier"/>
              </a:rPr>
              <a:t>"age-missing"</a:t>
            </a:r>
            <a:r>
              <a:rPr>
                <a:latin typeface="Courier"/>
              </a:rPr>
              <a:t>, muac[</a:t>
            </a:r>
            <a:r>
              <a:rPr>
                <a:solidFill>
                  <a:srgbClr val="4070A0"/>
                </a:solidFill>
                <a:latin typeface="Courier"/>
              </a:rPr>
              <a:t>"age_months"</a:t>
            </a:r>
            <a:r>
              <a:rPr>
                <a:latin typeface="Courier"/>
              </a:rPr>
              <a:t>].isna(), </a:t>
            </a:r>
            <a:r>
              <a:rPr>
                <a:solidFill>
                  <a:srgbClr val="4070A0"/>
                </a:solidFill>
                <a:latin typeface="Courier"/>
              </a:rPr>
              <a:t>"flag"</a:t>
            </a:r>
            <a:r>
              <a:rPr>
                <a:latin typeface="Courier"/>
              </a:rPr>
              <a:t>,</a:t>
            </a:r>
            <a:br/>
            <a:r>
              <a:rPr>
                <a:latin typeface="Courier"/>
              </a:rPr>
              <a:t>                  </a:t>
            </a:r>
            <a:r>
              <a:rPr>
                <a:solidFill>
                  <a:srgbClr val="4070A0"/>
                </a:solidFill>
                <a:latin typeface="Courier"/>
              </a:rPr>
              <a:t>"kept; age-disaggregated tables only"</a:t>
            </a:r>
            <a:r>
              <a:rPr>
                <a:latin typeface="Courier"/>
              </a:rPr>
              <a:t>)</a:t>
            </a:r>
            <a:br/>
            <a:br/>
            <a:r>
              <a:rPr>
                <a:latin typeface="Courier"/>
              </a:rPr>
              <a:t>log </a:t>
            </a:r>
            <a:r>
              <a:rPr>
                <a:solidFill>
                  <a:srgbClr val="666666"/>
                </a:solidFill>
                <a:latin typeface="Courier"/>
              </a:rPr>
              <a:t>=</a:t>
            </a:r>
            <a:r>
              <a:rPr>
                <a:latin typeface="Courier"/>
              </a:rPr>
              <a:t> pd.DataFrame(LOG)</a:t>
            </a:r>
            <a:br/>
            <a:r>
              <a:rPr>
                <a:latin typeface="Courier"/>
              </a:rPr>
              <a:t>log.to_csv(</a:t>
            </a:r>
            <a:r>
              <a:rPr>
                <a:solidFill>
                  <a:srgbClr val="4070A0"/>
                </a:solidFill>
                <a:latin typeface="Courier"/>
              </a:rPr>
              <a:t>"outputs/cleaning-log.csv"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Generate it from the code — In R (cont.)</a:t>
            </a:r>
          </a:p>
        </p:txBody>
      </p:sp>
      <p:sp>
        <p:nvSpPr>
          <p:cNvPr id="3" name="Content Placeholder 2"/>
          <p:cNvSpPr>
            <a:spLocks noGrp="1"/>
          </p:cNvSpPr>
          <p:nvPr>
            <p:ph idx="1"/>
          </p:nvPr>
        </p:nvSpPr>
        <p:spPr/>
        <p:txBody>
          <a:bodyPr/>
          <a:lstStyle/>
          <a:p>
            <a:pPr lvl="0" indent="0">
              <a:buNone/>
            </a:pPr>
            <a:r>
              <a:rPr>
                <a:latin typeface="Courier"/>
              </a:rPr>
              <a:t>LOG </a:t>
            </a:r>
            <a:r>
              <a:rPr>
                <a:solidFill>
                  <a:srgbClr val="007020"/>
                </a:solidFill>
                <a:latin typeface="Courier"/>
              </a:rPr>
              <a:t>&lt;-</a:t>
            </a:r>
            <a:r>
              <a:rPr>
                <a:latin typeface="Courier"/>
              </a:rPr>
              <a:t> </a:t>
            </a:r>
            <a:r>
              <a:rPr>
                <a:solidFill>
                  <a:srgbClr val="06287E"/>
                </a:solidFill>
                <a:latin typeface="Courier"/>
              </a:rPr>
              <a:t>list</a:t>
            </a:r>
            <a:r>
              <a:rPr>
                <a:latin typeface="Courier"/>
              </a:rPr>
              <a:t>()</a:t>
            </a:r>
            <a:br/>
            <a:br/>
            <a:r>
              <a:rPr>
                <a:latin typeface="Courier"/>
              </a:rPr>
              <a:t>apply_step </a:t>
            </a:r>
            <a:r>
              <a:rPr>
                <a:solidFill>
                  <a:srgbClr val="007020"/>
                </a:solidFill>
                <a:latin typeface="Courier"/>
              </a:rPr>
              <a:t>&lt;-</a:t>
            </a:r>
            <a:r>
              <a:rPr>
                <a:latin typeface="Courier"/>
              </a:rPr>
              <a:t> </a:t>
            </a:r>
            <a:r>
              <a:rPr b="1">
                <a:solidFill>
                  <a:srgbClr val="007020"/>
                </a:solidFill>
                <a:latin typeface="Courier"/>
              </a:rPr>
              <a:t>function</a:t>
            </a:r>
            <a:r>
              <a:rPr>
                <a:latin typeface="Courier"/>
              </a:rPr>
              <a:t>(df, rule, mask, action, </a:t>
            </a:r>
            <a:r>
              <a:rPr>
                <a:solidFill>
                  <a:srgbClr val="7D9029"/>
                </a:solidFill>
                <a:latin typeface="Courier"/>
              </a:rPr>
              <a:t>note =</a:t>
            </a:r>
            <a:r>
              <a:rPr>
                <a:latin typeface="Courier"/>
              </a:rPr>
              <a:t> </a:t>
            </a:r>
            <a:r>
              <a:rPr>
                <a:solidFill>
                  <a:srgbClr val="4070A0"/>
                </a:solidFill>
                <a:latin typeface="Courier"/>
              </a:rPr>
              <a:t>""</a:t>
            </a:r>
            <a:r>
              <a:rPr>
                <a:latin typeface="Courier"/>
              </a:rPr>
              <a:t>) {</a:t>
            </a:r>
            <a:br/>
            <a:r>
              <a:rPr>
                <a:latin typeface="Courier"/>
              </a:rPr>
              <a:t>  before </a:t>
            </a:r>
            <a:r>
              <a:rPr>
                <a:solidFill>
                  <a:srgbClr val="007020"/>
                </a:solidFill>
                <a:latin typeface="Courier"/>
              </a:rPr>
              <a:t>&lt;-</a:t>
            </a:r>
            <a:r>
              <a:rPr>
                <a:latin typeface="Courier"/>
              </a:rPr>
              <a:t> </a:t>
            </a:r>
            <a:r>
              <a:rPr>
                <a:solidFill>
                  <a:srgbClr val="06287E"/>
                </a:solidFill>
                <a:latin typeface="Courier"/>
              </a:rPr>
              <a:t>indicator</a:t>
            </a:r>
            <a:r>
              <a:rPr>
                <a:latin typeface="Courier"/>
              </a:rPr>
              <a:t>(df)</a:t>
            </a:r>
            <a:br/>
            <a:r>
              <a:rPr>
                <a:latin typeface="Courier"/>
              </a:rPr>
              <a:t>  out </a:t>
            </a:r>
            <a:r>
              <a:rPr>
                <a:solidFill>
                  <a:srgbClr val="007020"/>
                </a:solidFill>
                <a:latin typeface="Courier"/>
              </a:rPr>
              <a:t>&lt;-</a:t>
            </a:r>
            <a:r>
              <a:rPr>
                <a:latin typeface="Courier"/>
              </a:rPr>
              <a:t> </a:t>
            </a:r>
            <a:r>
              <a:rPr b="1">
                <a:solidFill>
                  <a:srgbClr val="007020"/>
                </a:solidFill>
                <a:latin typeface="Courier"/>
              </a:rPr>
              <a:t>switch</a:t>
            </a:r>
            <a:r>
              <a:rPr>
                <a:latin typeface="Courier"/>
              </a:rPr>
              <a:t>(action,</a:t>
            </a:r>
            <a:br/>
            <a:r>
              <a:rPr>
                <a:latin typeface="Courier"/>
              </a:rPr>
              <a:t>    </a:t>
            </a:r>
            <a:r>
              <a:rPr>
                <a:solidFill>
                  <a:srgbClr val="7D9029"/>
                </a:solidFill>
                <a:latin typeface="Courier"/>
              </a:rPr>
              <a:t>exclude =</a:t>
            </a:r>
            <a:r>
              <a:rPr>
                <a:latin typeface="Courier"/>
              </a:rPr>
              <a:t> df[</a:t>
            </a:r>
            <a:r>
              <a:rPr>
                <a:solidFill>
                  <a:srgbClr val="4070A0"/>
                </a:solidFill>
                <a:latin typeface="Courier"/>
              </a:rPr>
              <a:t>!</a:t>
            </a:r>
            <a:r>
              <a:rPr>
                <a:latin typeface="Courier"/>
              </a:rPr>
              <a:t>mask, ],</a:t>
            </a:r>
            <a:br/>
            <a:r>
              <a:rPr>
                <a:latin typeface="Courier"/>
              </a:rPr>
              <a:t>    </a:t>
            </a:r>
            <a:r>
              <a:rPr>
                <a:solidFill>
                  <a:srgbClr val="7D9029"/>
                </a:solidFill>
                <a:latin typeface="Courier"/>
              </a:rPr>
              <a:t>flag    =</a:t>
            </a:r>
            <a:r>
              <a:rPr>
                <a:latin typeface="Courier"/>
              </a:rPr>
              <a:t> dplyr</a:t>
            </a:r>
            <a:r>
              <a:rPr>
                <a:solidFill>
                  <a:srgbClr val="4070A0"/>
                </a:solidFill>
                <a:latin typeface="Courier"/>
              </a:rPr>
              <a:t>::</a:t>
            </a:r>
            <a:r>
              <a:rPr>
                <a:solidFill>
                  <a:srgbClr val="06287E"/>
                </a:solidFill>
                <a:latin typeface="Courier"/>
              </a:rPr>
              <a:t>mutate</a:t>
            </a:r>
            <a:r>
              <a:rPr>
                <a:latin typeface="Courier"/>
              </a:rPr>
              <a:t>(df, </a:t>
            </a:r>
            <a:r>
              <a:rPr>
                <a:solidFill>
                  <a:srgbClr val="4070A0"/>
                </a:solidFill>
                <a:latin typeface="Courier"/>
              </a:rPr>
              <a:t>"flag_{rule}"</a:t>
            </a:r>
            <a:r>
              <a:rPr>
                <a:latin typeface="Courier"/>
              </a:rPr>
              <a:t> </a:t>
            </a:r>
            <a:r>
              <a:rPr>
                <a:solidFill>
                  <a:srgbClr val="4070A0"/>
                </a:solidFill>
                <a:latin typeface="Courier"/>
              </a:rPr>
              <a:t>:=</a:t>
            </a:r>
            <a:r>
              <a:rPr>
                <a:latin typeface="Courier"/>
              </a:rPr>
              <a:t> mask),</a:t>
            </a:r>
            <a:br/>
            <a:r>
              <a:rPr>
                <a:latin typeface="Courier"/>
              </a:rPr>
              <a:t>    </a:t>
            </a:r>
            <a:r>
              <a:rPr>
                <a:solidFill>
                  <a:srgbClr val="06287E"/>
                </a:solidFill>
                <a:latin typeface="Courier"/>
              </a:rPr>
              <a:t>stop</a:t>
            </a:r>
            <a:r>
              <a:rPr>
                <a:latin typeface="Courier"/>
              </a:rPr>
              <a:t>(</a:t>
            </a:r>
            <a:r>
              <a:rPr>
                <a:solidFill>
                  <a:srgbClr val="4070A0"/>
                </a:solidFill>
                <a:latin typeface="Courier"/>
              </a:rPr>
              <a:t>"unknown action: "</a:t>
            </a:r>
            <a:r>
              <a:rPr>
                <a:latin typeface="Courier"/>
              </a:rPr>
              <a:t>, action)</a:t>
            </a:r>
            <a:br/>
            <a:r>
              <a:rPr>
                <a:latin typeface="Courier"/>
              </a:rPr>
              <a:t>  )</a:t>
            </a:r>
            <a:br/>
            <a:r>
              <a:rPr>
                <a:latin typeface="Courier"/>
              </a:rPr>
              <a:t>  after </a:t>
            </a:r>
            <a:r>
              <a:rPr>
                <a:solidFill>
                  <a:srgbClr val="007020"/>
                </a:solidFill>
                <a:latin typeface="Courier"/>
              </a:rPr>
              <a:t>&lt;-</a:t>
            </a:r>
            <a:r>
              <a:rPr>
                <a:latin typeface="Courier"/>
              </a:rPr>
              <a:t> </a:t>
            </a:r>
            <a:r>
              <a:rPr>
                <a:solidFill>
                  <a:srgbClr val="06287E"/>
                </a:solidFill>
                <a:latin typeface="Courier"/>
              </a:rPr>
              <a:t>indicator</a:t>
            </a:r>
            <a:r>
              <a:rPr>
                <a:latin typeface="Courier"/>
              </a:rPr>
              <a:t>(out)</a:t>
            </a:r>
            <a:br/>
            <a:br/>
            <a:r>
              <a:rPr>
                <a:latin typeface="Courier"/>
              </a:rPr>
              <a:t>  LOG[[</a:t>
            </a:r>
            <a:r>
              <a:rPr>
                <a:solidFill>
                  <a:srgbClr val="06287E"/>
                </a:solidFill>
                <a:latin typeface="Courier"/>
              </a:rPr>
              <a:t>length</a:t>
            </a:r>
            <a:r>
              <a:rPr>
                <a:latin typeface="Courier"/>
              </a:rPr>
              <a:t>(LOG)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007020"/>
                </a:solidFill>
                <a:latin typeface="Courier"/>
              </a:rPr>
              <a:t>&lt;&lt;-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rule =</a:t>
            </a:r>
            <a:r>
              <a:rPr>
                <a:latin typeface="Courier"/>
              </a:rPr>
              <a:t> rule, </a:t>
            </a:r>
            <a:r>
              <a:rPr>
                <a:solidFill>
                  <a:srgbClr val="7D9029"/>
                </a:solidFill>
                <a:latin typeface="Courier"/>
              </a:rPr>
              <a:t>rows =</a:t>
            </a:r>
            <a:r>
              <a:rPr>
                <a:latin typeface="Courier"/>
              </a:rPr>
              <a:t> </a:t>
            </a:r>
            <a:r>
              <a:rPr>
                <a:solidFill>
                  <a:srgbClr val="06287E"/>
                </a:solidFill>
                <a:latin typeface="Courier"/>
              </a:rPr>
              <a:t>sum</a:t>
            </a:r>
            <a:r>
              <a:rPr>
                <a:latin typeface="Courier"/>
              </a:rPr>
              <a:t>(mask,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7D9029"/>
                </a:solidFill>
                <a:latin typeface="Courier"/>
              </a:rPr>
              <a:t>action =</a:t>
            </a:r>
            <a:r>
              <a:rPr>
                <a:latin typeface="Courier"/>
              </a:rPr>
              <a:t> action,</a:t>
            </a:r>
            <a:br/>
            <a:r>
              <a:rPr>
                <a:latin typeface="Courier"/>
              </a:rPr>
              <a:t>    </a:t>
            </a:r>
            <a:r>
              <a:rPr>
                <a:solidFill>
                  <a:srgbClr val="7D9029"/>
                </a:solidFill>
                <a:latin typeface="Courier"/>
              </a:rPr>
              <a:t>before =</a:t>
            </a:r>
            <a:r>
              <a:rPr>
                <a:latin typeface="Courier"/>
              </a:rPr>
              <a:t> before, </a:t>
            </a:r>
            <a:r>
              <a:rPr>
                <a:solidFill>
                  <a:srgbClr val="7D9029"/>
                </a:solidFill>
                <a:latin typeface="Courier"/>
              </a:rPr>
              <a:t>after =</a:t>
            </a:r>
            <a:r>
              <a:rPr>
                <a:latin typeface="Courier"/>
              </a:rPr>
              <a:t> after, </a:t>
            </a:r>
            <a:r>
              <a:rPr>
                <a:solidFill>
                  <a:srgbClr val="7D9029"/>
                </a:solidFill>
                <a:latin typeface="Courier"/>
              </a:rPr>
              <a:t>effect =</a:t>
            </a:r>
            <a:r>
              <a:rPr>
                <a:latin typeface="Courier"/>
              </a:rPr>
              <a:t> </a:t>
            </a:r>
            <a:r>
              <a:rPr>
                <a:solidFill>
                  <a:srgbClr val="06287E"/>
                </a:solidFill>
                <a:latin typeface="Courier"/>
              </a:rPr>
              <a:t>round</a:t>
            </a:r>
            <a:r>
              <a:rPr>
                <a:latin typeface="Courier"/>
              </a:rPr>
              <a:t>(after </a:t>
            </a:r>
            <a:r>
              <a:rPr>
                <a:solidFill>
                  <a:srgbClr val="4070A0"/>
                </a:solidFill>
                <a:latin typeface="Courier"/>
              </a:rPr>
              <a:t>-</a:t>
            </a:r>
            <a:r>
              <a:rPr>
                <a:latin typeface="Courier"/>
              </a:rPr>
              <a:t> before, </a:t>
            </a:r>
            <a:r>
              <a:rPr>
                <a:solidFill>
                  <a:srgbClr val="40A070"/>
                </a:solidFill>
                <a:latin typeface="Courier"/>
              </a:rPr>
              <a:t>4</a:t>
            </a:r>
            <a:r>
              <a:rPr>
                <a:latin typeface="Courier"/>
              </a:rPr>
              <a:t>), </a:t>
            </a:r>
            <a:r>
              <a:rPr>
                <a:solidFill>
                  <a:srgbClr val="7D9029"/>
                </a:solidFill>
                <a:latin typeface="Courier"/>
              </a:rPr>
              <a:t>note =</a:t>
            </a:r>
            <a:r>
              <a:rPr>
                <a:latin typeface="Courier"/>
              </a:rPr>
              <a:t> note</a:t>
            </a:r>
            <a:br/>
            <a:r>
              <a:rPr>
                <a:latin typeface="Courier"/>
              </a:rPr>
              <a:t>  )</a:t>
            </a:r>
            <a:br/>
            <a:r>
              <a:rPr>
                <a:latin typeface="Courier"/>
              </a:rPr>
              <a:t>  out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Generate it from the code — In R (cont.)</a:t>
            </a:r>
          </a:p>
        </p:txBody>
      </p:sp>
      <p:sp>
        <p:nvSpPr>
          <p:cNvPr id="3" name="Content Placeholder 2"/>
          <p:cNvSpPr>
            <a:spLocks noGrp="1"/>
          </p:cNvSpPr>
          <p:nvPr>
            <p:ph idx="1"/>
          </p:nvPr>
        </p:nvSpPr>
        <p:spPr/>
        <p:txBody>
          <a:bodyPr/>
          <a:lstStyle/>
          <a:p>
            <a:pPr lvl="0" indent="0">
              <a:buNone/>
            </a:pPr>
            <a:r>
              <a:rPr b="1">
                <a:solidFill>
                  <a:srgbClr val="FF0000"/>
                </a:solidFill>
                <a:latin typeface="Courier"/>
              </a:rPr>
              <a:t>}</a:t>
            </a:r>
            <a:br/>
            <a:br/>
            <a:r>
              <a:rPr>
                <a:latin typeface="Courier"/>
              </a:rPr>
              <a:t>muac </a:t>
            </a:r>
            <a:r>
              <a:rPr>
                <a:solidFill>
                  <a:srgbClr val="007020"/>
                </a:solidFill>
                <a:latin typeface="Courier"/>
              </a:rPr>
              <a:t>&lt;-</a:t>
            </a:r>
            <a:r>
              <a:rPr>
                <a:latin typeface="Courier"/>
              </a:rPr>
              <a:t> </a:t>
            </a:r>
            <a:r>
              <a:rPr>
                <a:solidFill>
                  <a:srgbClr val="06287E"/>
                </a:solidFill>
                <a:latin typeface="Courier"/>
              </a:rPr>
              <a:t>apply_step</a:t>
            </a:r>
            <a:r>
              <a:rPr>
                <a:latin typeface="Courier"/>
              </a:rPr>
              <a:t>(muac, </a:t>
            </a:r>
            <a:r>
              <a:rPr>
                <a:solidFill>
                  <a:srgbClr val="4070A0"/>
                </a:solidFill>
                <a:latin typeface="Courier"/>
              </a:rPr>
              <a:t>"muac-range"</a:t>
            </a:r>
            <a:r>
              <a:rPr>
                <a:latin typeface="Courier"/>
              </a:rPr>
              <a:t>, </a:t>
            </a:r>
            <a:r>
              <a:rPr>
                <a:solidFill>
                  <a:srgbClr val="4070A0"/>
                </a:solidFill>
                <a:latin typeface="Courier"/>
              </a:rPr>
              <a:t>!</a:t>
            </a:r>
            <a:r>
              <a:rPr>
                <a:latin typeface="Courier"/>
              </a:rPr>
              <a:t>dplyr</a:t>
            </a:r>
            <a:r>
              <a:rPr>
                <a:solidFill>
                  <a:srgbClr val="4070A0"/>
                </a:solidFill>
                <a:latin typeface="Courier"/>
              </a:rPr>
              <a:t>::</a:t>
            </a:r>
            <a:r>
              <a:rPr>
                <a:solidFill>
                  <a:srgbClr val="06287E"/>
                </a:solidFill>
                <a:latin typeface="Courier"/>
              </a:rPr>
              <a:t>between</a:t>
            </a:r>
            <a:r>
              <a:rPr>
                <a:latin typeface="Courier"/>
              </a:rPr>
              <a:t>(muac</a:t>
            </a:r>
            <a:r>
              <a:rPr>
                <a:solidFill>
                  <a:srgbClr val="4070A0"/>
                </a:solidFill>
                <a:latin typeface="Courier"/>
              </a:rPr>
              <a:t>$</a:t>
            </a:r>
            <a:r>
              <a:rPr>
                <a:latin typeface="Courier"/>
              </a:rPr>
              <a:t>muac_mm, </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4070A0"/>
                </a:solidFill>
                <a:latin typeface="Courier"/>
              </a:rPr>
              <a:t>"exclude"</a:t>
            </a:r>
            <a:r>
              <a:rPr>
                <a:latin typeface="Courier"/>
              </a:rPr>
              <a:t>)</a:t>
            </a:r>
            <a:br/>
            <a:r>
              <a:rPr>
                <a:latin typeface="Courier"/>
              </a:rPr>
              <a:t>muac </a:t>
            </a:r>
            <a:r>
              <a:rPr>
                <a:solidFill>
                  <a:srgbClr val="007020"/>
                </a:solidFill>
                <a:latin typeface="Courier"/>
              </a:rPr>
              <a:t>&lt;-</a:t>
            </a:r>
            <a:r>
              <a:rPr>
                <a:latin typeface="Courier"/>
              </a:rPr>
              <a:t> </a:t>
            </a:r>
            <a:r>
              <a:rPr>
                <a:solidFill>
                  <a:srgbClr val="06287E"/>
                </a:solidFill>
                <a:latin typeface="Courier"/>
              </a:rPr>
              <a:t>apply_step</a:t>
            </a:r>
            <a:r>
              <a:rPr>
                <a:latin typeface="Courier"/>
              </a:rPr>
              <a:t>(muac, </a:t>
            </a:r>
            <a:r>
              <a:rPr>
                <a:solidFill>
                  <a:srgbClr val="4070A0"/>
                </a:solidFill>
                <a:latin typeface="Courier"/>
              </a:rPr>
              <a:t>"age-missing"</a:t>
            </a:r>
            <a:r>
              <a:rPr>
                <a:latin typeface="Courier"/>
              </a:rPr>
              <a:t>, </a:t>
            </a:r>
            <a:r>
              <a:rPr>
                <a:solidFill>
                  <a:srgbClr val="06287E"/>
                </a:solidFill>
                <a:latin typeface="Courier"/>
              </a:rPr>
              <a:t>is.na</a:t>
            </a:r>
            <a:r>
              <a:rPr>
                <a:latin typeface="Courier"/>
              </a:rPr>
              <a:t>(muac</a:t>
            </a:r>
            <a:r>
              <a:rPr>
                <a:solidFill>
                  <a:srgbClr val="4070A0"/>
                </a:solidFill>
                <a:latin typeface="Courier"/>
              </a:rPr>
              <a:t>$</a:t>
            </a:r>
            <a:r>
              <a:rPr>
                <a:latin typeface="Courier"/>
              </a:rPr>
              <a:t>age_months), </a:t>
            </a:r>
            <a:r>
              <a:rPr>
                <a:solidFill>
                  <a:srgbClr val="4070A0"/>
                </a:solidFill>
                <a:latin typeface="Courier"/>
              </a:rPr>
              <a:t>"flag"</a:t>
            </a:r>
            <a:r>
              <a:rPr>
                <a:latin typeface="Courier"/>
              </a:rPr>
              <a:t>,</a:t>
            </a:r>
            <a:br/>
            <a:r>
              <a:rPr>
                <a:latin typeface="Courier"/>
              </a:rPr>
              <a:t>                   </a:t>
            </a:r>
            <a:r>
              <a:rPr>
                <a:solidFill>
                  <a:srgbClr val="4070A0"/>
                </a:solidFill>
                <a:latin typeface="Courier"/>
              </a:rPr>
              <a:t>"kept; age-disaggregated tables only"</a:t>
            </a:r>
            <a:r>
              <a:rPr>
                <a:latin typeface="Courier"/>
              </a:rPr>
              <a:t>)</a:t>
            </a:r>
            <a:br/>
            <a:br/>
            <a:r>
              <a:rPr>
                <a:latin typeface="Courier"/>
              </a:rPr>
              <a:t>readr</a:t>
            </a:r>
            <a:r>
              <a:rPr>
                <a:solidFill>
                  <a:srgbClr val="4070A0"/>
                </a:solidFill>
                <a:latin typeface="Courier"/>
              </a:rPr>
              <a:t>::</a:t>
            </a:r>
            <a:r>
              <a:rPr>
                <a:solidFill>
                  <a:srgbClr val="06287E"/>
                </a:solidFill>
                <a:latin typeface="Courier"/>
              </a:rPr>
              <a:t>write_csv</a:t>
            </a:r>
            <a:r>
              <a:rPr>
                <a:latin typeface="Courier"/>
              </a:rPr>
              <a:t>(dplyr</a:t>
            </a:r>
            <a:r>
              <a:rPr>
                <a:solidFill>
                  <a:srgbClr val="4070A0"/>
                </a:solidFill>
                <a:latin typeface="Courier"/>
              </a:rPr>
              <a:t>::</a:t>
            </a:r>
            <a:r>
              <a:rPr>
                <a:solidFill>
                  <a:srgbClr val="06287E"/>
                </a:solidFill>
                <a:latin typeface="Courier"/>
              </a:rPr>
              <a:t>bind_rows</a:t>
            </a:r>
            <a:r>
              <a:rPr>
                <a:latin typeface="Courier"/>
              </a:rPr>
              <a:t>(LOG),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"cleaning-log.csv"</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Generate it from the code</a:t>
            </a:r>
          </a:p>
        </p:txBody>
      </p:sp>
      <p:sp>
        <p:nvSpPr>
          <p:cNvPr id="3" name="Content Placeholder 2"/>
          <p:cNvSpPr>
            <a:spLocks noGrp="1"/>
          </p:cNvSpPr>
          <p:nvPr>
            <p:ph idx="1"/>
          </p:nvPr>
        </p:nvSpPr>
        <p:spPr/>
        <p:txBody>
          <a:bodyPr/>
          <a:lstStyle/>
          <a:p>
            <a:pPr lvl="0"/>
            <a:r>
              <a:rPr/>
              <a:t>A step cannot happen without being logged — because logging is what the function does</a:t>
            </a:r>
          </a:p>
          <a:p>
            <a:pPr lvl="0"/>
            <a:r>
              <a:rPr/>
              <a:t>The effect is measured, not estimated — </a:t>
            </a:r>
            <a:r>
              <a:rPr>
                <a:latin typeface="Courier"/>
              </a:rPr>
              <a:t>before</a:t>
            </a:r>
            <a:r>
              <a:rPr/>
              <a:t> and </a:t>
            </a:r>
            <a:r>
              <a:rPr>
                <a:latin typeface="Courier"/>
              </a:rPr>
              <a:t>after</a:t>
            </a:r>
            <a:r>
              <a:rPr/>
              <a:t> come from the same </a:t>
            </a:r>
            <a:r>
              <a:rPr>
                <a:latin typeface="Courier"/>
              </a:rPr>
              <a:t>indicator()</a:t>
            </a:r>
            <a:r>
              <a:rPr/>
              <a:t> function, evaluated 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before-and-after table is the deliverable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f"Records received:  </a:t>
            </a:r>
            <a:r>
              <a:rPr>
                <a:solidFill>
                  <a:srgbClr val="4070A0"/>
                </a:solidFill>
                <a:latin typeface="Courier"/>
              </a:rPr>
              <a:t>{</a:t>
            </a:r>
            <a:r>
              <a:rPr>
                <a:solidFill>
                  <a:srgbClr val="008000"/>
                </a:solidFill>
                <a:latin typeface="Courier"/>
              </a:rPr>
              <a:t>len</a:t>
            </a:r>
            <a:r>
              <a:rPr>
                <a:latin typeface="Courier"/>
              </a:rPr>
              <a:t>(raw)</a:t>
            </a:r>
            <a:r>
              <a:rPr>
                <a:solidFill>
                  <a:srgbClr val="4070A0"/>
                </a:solidFill>
                <a:latin typeface="Courier"/>
              </a:rPr>
              <a:t>:&gt;6,}</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f"Excluded:          </a:t>
            </a:r>
            <a:r>
              <a:rPr>
                <a:solidFill>
                  <a:srgbClr val="4070A0"/>
                </a:solidFill>
                <a:latin typeface="Courier"/>
              </a:rPr>
              <a:t>{</a:t>
            </a:r>
            <a:r>
              <a:rPr>
                <a:solidFill>
                  <a:srgbClr val="008000"/>
                </a:solidFill>
                <a:latin typeface="Courier"/>
              </a:rPr>
              <a:t>len</a:t>
            </a:r>
            <a:r>
              <a:rPr>
                <a:latin typeface="Courier"/>
              </a:rPr>
              <a:t>(raw) </a:t>
            </a:r>
            <a:r>
              <a:rPr>
                <a:solidFill>
                  <a:srgbClr val="666666"/>
                </a:solidFill>
                <a:latin typeface="Courier"/>
              </a:rPr>
              <a:t>-</a:t>
            </a:r>
            <a:r>
              <a:rPr>
                <a:latin typeface="Courier"/>
              </a:rPr>
              <a:t> </a:t>
            </a:r>
            <a:r>
              <a:rPr>
                <a:solidFill>
                  <a:srgbClr val="008000"/>
                </a:solidFill>
                <a:latin typeface="Courier"/>
              </a:rPr>
              <a:t>len</a:t>
            </a:r>
            <a:r>
              <a:rPr>
                <a:latin typeface="Courier"/>
              </a:rPr>
              <a:t>(analysis)</a:t>
            </a:r>
            <a:r>
              <a:rPr>
                <a:solidFill>
                  <a:srgbClr val="4070A0"/>
                </a:solidFill>
                <a:latin typeface="Courier"/>
              </a:rPr>
              <a:t>:&gt;6,}</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f"Analysed:          </a:t>
            </a:r>
            <a:r>
              <a:rPr>
                <a:solidFill>
                  <a:srgbClr val="4070A0"/>
                </a:solidFill>
                <a:latin typeface="Courier"/>
              </a:rPr>
              <a:t>{</a:t>
            </a:r>
            <a:r>
              <a:rPr>
                <a:solidFill>
                  <a:srgbClr val="008000"/>
                </a:solidFill>
                <a:latin typeface="Courier"/>
              </a:rPr>
              <a:t>len</a:t>
            </a:r>
            <a:r>
              <a:rPr>
                <a:latin typeface="Courier"/>
              </a:rPr>
              <a:t>(analysis)</a:t>
            </a:r>
            <a:r>
              <a:rPr>
                <a:solidFill>
                  <a:srgbClr val="4070A0"/>
                </a:solidFill>
                <a:latin typeface="Courier"/>
              </a:rPr>
              <a:t>:&gt;6,}</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f"GAM, raw:          </a:t>
            </a:r>
            <a:r>
              <a:rPr>
                <a:solidFill>
                  <a:srgbClr val="4070A0"/>
                </a:solidFill>
                <a:latin typeface="Courier"/>
              </a:rPr>
              <a:t>{</a:t>
            </a:r>
            <a:r>
              <a:rPr>
                <a:latin typeface="Courier"/>
              </a:rPr>
              <a:t>indicator(raw)</a:t>
            </a:r>
            <a:r>
              <a:rPr>
                <a:solidFill>
                  <a:srgbClr val="4070A0"/>
                </a:solidFill>
                <a:latin typeface="Courier"/>
              </a:rPr>
              <a:t>:&gt;6.1%}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f"GAM, cleaned:      </a:t>
            </a:r>
            <a:r>
              <a:rPr>
                <a:solidFill>
                  <a:srgbClr val="4070A0"/>
                </a:solidFill>
                <a:latin typeface="Courier"/>
              </a:rPr>
              <a:t>{</a:t>
            </a:r>
            <a:r>
              <a:rPr>
                <a:latin typeface="Courier"/>
              </a:rPr>
              <a:t>indicator(analysis)</a:t>
            </a:r>
            <a:r>
              <a:rPr>
                <a:solidFill>
                  <a:srgbClr val="4070A0"/>
                </a:solidFill>
                <a:latin typeface="Courier"/>
              </a:rPr>
              <a:t>:&gt;6.1%}</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before-and-after table is the deliverable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"Records received: %6d\n"</a:t>
            </a:r>
            <a:r>
              <a:rPr>
                <a:latin typeface="Courier"/>
              </a:rPr>
              <a:t>, </a:t>
            </a:r>
            <a:r>
              <a:rPr>
                <a:solidFill>
                  <a:srgbClr val="06287E"/>
                </a:solidFill>
                <a:latin typeface="Courier"/>
              </a:rPr>
              <a:t>nrow</a:t>
            </a:r>
            <a:r>
              <a:rPr>
                <a:latin typeface="Courier"/>
              </a:rPr>
              <a:t>(raw)))</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"Excluded:         %6d\n"</a:t>
            </a:r>
            <a:r>
              <a:rPr>
                <a:latin typeface="Courier"/>
              </a:rPr>
              <a:t>, </a:t>
            </a:r>
            <a:r>
              <a:rPr>
                <a:solidFill>
                  <a:srgbClr val="06287E"/>
                </a:solidFill>
                <a:latin typeface="Courier"/>
              </a:rPr>
              <a:t>nrow</a:t>
            </a:r>
            <a:r>
              <a:rPr>
                <a:latin typeface="Courier"/>
              </a:rPr>
              <a:t>(raw) </a:t>
            </a:r>
            <a:r>
              <a:rPr>
                <a:solidFill>
                  <a:srgbClr val="4070A0"/>
                </a:solidFill>
                <a:latin typeface="Courier"/>
              </a:rPr>
              <a:t>-</a:t>
            </a:r>
            <a:r>
              <a:rPr>
                <a:latin typeface="Courier"/>
              </a:rPr>
              <a:t> </a:t>
            </a:r>
            <a:r>
              <a:rPr>
                <a:solidFill>
                  <a:srgbClr val="06287E"/>
                </a:solidFill>
                <a:latin typeface="Courier"/>
              </a:rPr>
              <a:t>nrow</a:t>
            </a:r>
            <a:r>
              <a:rPr>
                <a:latin typeface="Courier"/>
              </a:rPr>
              <a:t>(analysis)))</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"Analysed:         %6d\n"</a:t>
            </a:r>
            <a:r>
              <a:rPr>
                <a:latin typeface="Courier"/>
              </a:rPr>
              <a:t>, </a:t>
            </a:r>
            <a:r>
              <a:rPr>
                <a:solidFill>
                  <a:srgbClr val="06287E"/>
                </a:solidFill>
                <a:latin typeface="Courier"/>
              </a:rPr>
              <a:t>nrow</a:t>
            </a:r>
            <a:r>
              <a:rPr>
                <a:latin typeface="Courier"/>
              </a:rPr>
              <a:t>(analysis)))</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"GAM, raw:         %6.1f%%\n"</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a:t>
            </a:r>
            <a:r>
              <a:rPr>
                <a:solidFill>
                  <a:srgbClr val="06287E"/>
                </a:solidFill>
                <a:latin typeface="Courier"/>
              </a:rPr>
              <a:t>indicator</a:t>
            </a:r>
            <a:r>
              <a:rPr>
                <a:latin typeface="Courier"/>
              </a:rPr>
              <a:t>(raw)))</a:t>
            </a:r>
            <a:b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"GAM, cleaned:     %6.1f%%\n"</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a:t>
            </a:r>
            <a:r>
              <a:rPr>
                <a:solidFill>
                  <a:srgbClr val="06287E"/>
                </a:solidFill>
                <a:latin typeface="Courier"/>
              </a:rPr>
              <a:t>indicator</a:t>
            </a:r>
            <a:r>
              <a:rPr>
                <a:latin typeface="Courier"/>
              </a:rPr>
              <a:t>(analysis)))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must not be in the log</a:t>
            </a:r>
          </a:p>
        </p:txBody>
      </p:sp>
      <p:sp>
        <p:nvSpPr>
          <p:cNvPr id="3" name="Content Placeholder 2"/>
          <p:cNvSpPr>
            <a:spLocks noGrp="1"/>
          </p:cNvSpPr>
          <p:nvPr>
            <p:ph idx="1"/>
          </p:nvPr>
        </p:nvSpPr>
        <p:spPr/>
        <p:txBody>
          <a:bodyPr/>
          <a:lstStyle/>
          <a:p>
            <a:pPr lvl="0"/>
            <a:r>
              <a:rPr b="1"/>
              <a:t>No direct identifiers.</a:t>
            </a:r>
            <a:r>
              <a:rPr/>
              <a:t> Not names, not phone numbers, not GPS coordinates. A log row reading `merged CH03315 into…</a:t>
            </a:r>
          </a:p>
          <a:p>
            <a:pPr lvl="0"/>
            <a:r>
              <a:rPr b="1"/>
              <a:t>No small cells in a sensitive category.</a:t>
            </a:r>
            <a:r>
              <a:rPr/>
              <a:t> “3 rows recoded, GBV case category </a:t>
            </a:r>
            <a:r>
              <a:rPr>
                <a:latin typeface="Courier"/>
              </a:rPr>
              <a:t>rape</a:t>
            </a:r>
            <a:r>
              <a:rPr/>
              <a:t>, Marmelade” identifies people in…</a:t>
            </a:r>
          </a:p>
          <a:p>
            <a:pPr lvl="0"/>
            <a:r>
              <a:rPr b="1"/>
              <a:t>No free-text detail copied from a case note.</a:t>
            </a:r>
            <a:r>
              <a:rPr/>
              <a:t> The rule is what you applied, not what the record said.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log lives — Example</a:t>
            </a:r>
          </a:p>
        </p:txBody>
      </p:sp>
      <p:sp>
        <p:nvSpPr>
          <p:cNvPr id="3" name="Content Placeholder 2"/>
          <p:cNvSpPr>
            <a:spLocks noGrp="1"/>
          </p:cNvSpPr>
          <p:nvPr>
            <p:ph idx="1"/>
          </p:nvPr>
        </p:nvSpPr>
        <p:spPr/>
        <p:txBody>
          <a:bodyPr/>
          <a:lstStyle/>
          <a:p>
            <a:pPr lvl="0" indent="0">
              <a:buNone/>
            </a:pPr>
            <a:r>
              <a:rPr>
                <a:latin typeface="Courier"/>
              </a:rPr>
              <a:t>outputs/
  profiles/muac-2024-q4.json        arrival profile      (lesson 1)
  validation/muac-2024-q4.json      validation findings  (lesson 7)
  cleaning-log.csv                  decisions            (this lesson)
  review/duplicate-candidates.csv   reviewed and signed  (lesson 4)
  tables/gam_by_commune.csv         the result
  tables/definitions.csv            numerator, denominator, source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annex the report needs</a:t>
            </a:r>
          </a:p>
        </p:txBody>
      </p:sp>
      <p:sp>
        <p:nvSpPr>
          <p:cNvPr id="3" name="Content Placeholder 2"/>
          <p:cNvSpPr>
            <a:spLocks noGrp="1"/>
          </p:cNvSpPr>
          <p:nvPr>
            <p:ph idx="1"/>
          </p:nvPr>
        </p:nvSpPr>
        <p:spPr/>
        <p:txBody>
          <a:bodyPr/>
          <a:lstStyle/>
          <a:p>
            <a:pPr lvl="0"/>
            <a:r>
              <a:rPr/>
              <a:t>Data source and completeness — Where the file came from, how many records, what share of expected reporting units it…</a:t>
            </a:r>
          </a:p>
          <a:p>
            <a:pPr lvl="0"/>
            <a:r>
              <a:rPr/>
              <a:t>Cleaning and exclusions — The log table, or a summary of it with the full table attached</a:t>
            </a:r>
          </a:p>
          <a:p>
            <a:pPr lvl="0"/>
            <a:r>
              <a:rPr/>
              <a:t>Limitations — What the cleaning could not fix</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annex the report needs</a:t>
            </a:r>
          </a:p>
        </p:txBody>
      </p:sp>
      <p:sp>
        <p:nvSpPr>
          <p:cNvPr id="3" name="Content Placeholder 2"/>
          <p:cNvSpPr>
            <a:spLocks noGrp="1"/>
          </p:cNvSpPr>
          <p:nvPr>
            <p:ph idx="1"/>
          </p:nvPr>
        </p:nvSpPr>
        <p:spPr/>
        <p:txBody>
          <a:bodyPr/>
          <a:lstStyle/>
          <a:p>
            <a:pPr lvl="0" indent="0" marL="1270000">
              <a:buNone/>
            </a:pPr>
            <a:r>
              <a:rPr sz="2000"/>
              <a:t>The annex is not a confession. It is the reason the number in the executive summary can be defended, and the professional difference between a figure and a claim.</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leaves you</a:t>
            </a:r>
          </a:p>
        </p:txBody>
      </p:sp>
      <p:sp>
        <p:nvSpPr>
          <p:cNvPr id="3" name="Content Placeholder 2"/>
          <p:cNvSpPr>
            <a:spLocks noGrp="1"/>
          </p:cNvSpPr>
          <p:nvPr>
            <p:ph idx="1"/>
          </p:nvPr>
        </p:nvSpPr>
        <p:spPr/>
        <p:txBody>
          <a:bodyPr/>
          <a:lstStyle/>
          <a:p>
            <a:pPr lvl="0"/>
            <a:r>
              <a:rPr/>
              <a:t>You can take a raw programme export, describe honestly what arrived, find what is wrong with it in four different ways, decide what to do about each fault against a published standard, make those decisions run again next quarter without you, and hand the whole thing to an auditor with the working attached.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https://data-analysis.cassion.dev/courses/data-cleaning-and-validation/cleaning-08-the-cleaning-log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log that answers the question before it is asked</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One row per rule applied — what it was, how many rows it touched, what changed, who approved it. Generated from the code rather than written afterwards, and shipped as the annex that ends the argument.</vt:lpwstr>
  </property>
</Properties>
</file>