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ligne par règle appliquée — laquelle, combien de lignes touchées, ce qui a changé, qui a validé. Produit par le code plutôt que rédigé après coup, et livré comme l’annexe qui met fin au débat.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Elle arrive sous l’une de trois formes et elle arrive toujours. Chacune trouve réponse en trente secondes avec un journal de nettoyage, et pas du tout sans. Cette leçon est ce journal.</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réflexe est d’écrire un paragraphe dans la section méthodologie. Un paragraphe ne se compte pas, ne se compare pas au trimestre précédent et ne se vérifie pas. Une ligne par règle appliquée. Chaque ligne porte un compte.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Lisez la colonne </a:t>
            </a:r>
            <a:r>
              <a:rPr>
                <a:latin typeface="Courier"/>
              </a:rPr>
              <a:t>lignes</a:t>
            </a:r>
            <a:r>
              <a:rPr/>
              <a:t> de haut en bas et vous avez toute l’histoire de ce fichier. Lisez la colonne </a:t>
            </a:r>
            <a:r>
              <a:rPr>
                <a:latin typeface="Courier"/>
              </a:rPr>
              <a:t>effet sur l'indicateur</a:t>
            </a:r>
            <a:r>
              <a:rPr/>
              <a:t> et vous avez la réponse à la question du bailleur, par avance.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journal rédigé après coup, de mémoire, est une fiction, et il est toujours plus court que la vérité. Faites en sorte que chaque étape de nettoyage renvoie sa propre ligne de journal.</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 montage garantit deux choses que la seule discipline ne garantit pas. Une étape ne peut pas avoir lieu sans être consignée, puisque consigner est ce que fait la fonction. Le tentant </a:t>
            </a:r>
            <a:r>
              <a:rPr>
                <a:latin typeface="Courier"/>
              </a:rPr>
              <a:t>df = df[df.muac_mm \&gt; 80]</a:t>
            </a:r>
            <a:r>
              <a:rPr/>
              <a:t> glissé à 18 heures un jour d’échéance est exactement la modification qui n’atteint jamais un journal écrit ; ici, il n’existe pas de manière plus courte de le faire que la manière consignée. L’effet est mesuré, pas estimé. </a:t>
            </a:r>
            <a:r>
              <a:rPr>
                <a:latin typeface="Courier"/>
              </a:rPr>
              <a:t>before</a:t>
            </a:r>
            <a:r>
              <a:rPr/>
              <a:t> et </a:t>
            </a:r>
            <a:r>
              <a:rPr>
                <a:latin typeface="Courier"/>
              </a:rPr>
              <a:t>after</a:t>
            </a:r>
            <a:r>
              <a:rPr/>
              <a:t> proviennent de la même fonction </a:t>
            </a:r>
            <a:r>
              <a:rPr>
                <a:latin typeface="Courier"/>
              </a:rPr>
              <a:t>indicator()</a:t>
            </a:r>
            <a:r>
              <a:rPr/>
              <a:t>, évaluée sur les mêmes données à un instant d’écart. Personne n’a à se souvenir de ce que valait le chiffre.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Agrégez le journal en trois lignes et il devient exploitable par un lecteur non technique.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les chiffres brut et nettoyé sont proches, dites-le — c’est la phrase la plus forte dont vous disposiez, car elle signifie que le constat ne dépend pas de votre jugement. S’ils sont éloignés, dites-le aussi, et attendez-vous à la discussion. Un nettoyage qui déplace un indicateur de trois points n’est pas un défaut de l’analyse ; c’est un constat sur la collecte des données, et le dissimuler est la seule version de tout ceci qui relève de la faute.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journal est une annexe. Il est envoyé par courriel, joint à des rapports et transféré, ce qui veut dire qu’il voyage plus loin que le jeu de données. Cette habitude s’apprend utilement sur des données nutritionnelles, où elle ne coûte rien, afin d’être automatique le jour où l’on vous confie une charge de cas de protection — où les principes ne sont pas des conseils.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À côté du résultat, pas dans un document. Ces six fichiers constituent le compte rendu complet d’un trimestre. Quiconque dispose de l’export brut et de ce dossier peut reconstituer tout ce que vous avez fait et vérifier chaque chiffre, et c’est une affirmation bien plus solide que « l’analyse a été soignée ». Remarquez ce qui n’y est pas — le jeu de données nettoyé n’est pas le livrable. Le fichier brut reste en lecture seule et le fichier nettoyé est régénéré en exécutant le script. Un CSV nettoyé qui circule par courriel se détache de son journal en une semaine, et plus personne ne sait quelle version il tient.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sections courtes, et elles ont leur place dans toute analyse que ce secteur produit. Source et complétude des données. D’où vient le fichier, combien d’enregistrements, quelle part des unités de rapportage attendues il couvre, sur quelle période. Nettoyage et exclusions. Le tableau du journal, ou son résumé avec le tableau complet en pièce jointe. Chaque exclusion avec son compte. Limites. Ce que le nettoyage n’a pas pu corriger. Le manquant non au hasard que vous soupçonnez sans pouvoir le démontrer. Les six enregistrements fusionnés qu’un superviseur a confirmés et les deux sur lesquels il hésitait. Le district dont le taux repose sur trente-trois ménages.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prendre un export brut de programme, décrire honnêtement ce qui est arrivé, y trouver les défauts de quatre manières différentes, décider du traitement de chacun au regard d’une norme publiée, faire tourner ces décisions à nouveau le trimestre suivant sans vous, et remettre l’ensemble à un auditeur avec la démarche jointe. Le cours suivant de ce module, </a:t>
            </a:r>
            <a:r>
              <a:rPr i="1"/>
              <a:t>Jointures et restructuration des données de programme</a:t>
            </a:r>
            <a:r>
              <a:rPr/>
              <a:t>, prend le tableau propre et l’assemble avec les autres — ménage vers membre, registre vers dénominateur de population, registre de formation sanitaire vers agrégat DHIS2 — où le mode de défaillance n’est pas une valeur fausse mais un nombre de lignes qui a doublé pendant que vous le regardiez.</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cleaning-and-validation/cleaning-08-the-cleaning-log"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 journal qui répond à la question avant qu’elle soit posée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Une ligne par règle appliquée — laquelle, combien de lignes touchées, ce qui a changé, qui a validé. Produit par le code plutôt que rédigé après coup, et livré comme l’annexe qui met fin au débat.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8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question qui vous sera posée</a:t>
            </a:r>
          </a:p>
          <a:p>
            <a:pPr lvl="0"/>
            <a:r>
              <a:rPr/>
              <a:t>Un journal est un tableau, pas un récit</a:t>
            </a:r>
          </a:p>
          <a:p>
            <a:pPr lvl="0"/>
            <a:r>
              <a:rPr/>
              <a:t>Les sept colonnes, et ce qui justifie chacune</a:t>
            </a:r>
          </a:p>
          <a:p>
            <a:pPr lvl="0"/>
            <a:r>
              <a:rPr/>
              <a:t>Produisez-le à partir du code</a:t>
            </a:r>
          </a:p>
          <a:p>
            <a:pPr lvl="0"/>
            <a:r>
              <a:rPr/>
              <a:t>Le tableau avant-après est le livrable</a:t>
            </a:r>
          </a:p>
          <a:p>
            <a:pPr lvl="0"/>
            <a:r>
              <a:rPr/>
              <a:t>Ce qui ne doit pas figurer dans le journal</a:t>
            </a:r>
          </a:p>
          <a:p>
            <a:pPr lvl="0"/>
            <a:r>
              <a:rPr/>
              <a:t>Où vit le journal</a:t>
            </a:r>
          </a:p>
          <a:p>
            <a:pPr lvl="0"/>
            <a:r>
              <a:rPr/>
              <a:t>L’annexe dont le rapport a besoin</a:t>
            </a:r>
          </a:p>
          <a:p>
            <a:pPr lvl="0"/>
            <a:r>
              <a:rPr/>
              <a:t>Ce que ce cours vous laisse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question qui vous sera posée</a:t>
            </a:r>
          </a:p>
        </p:txBody>
      </p:sp>
      <p:sp>
        <p:nvSpPr>
          <p:cNvPr id="3" name="Content Placeholder 2"/>
          <p:cNvSpPr>
            <a:spLocks noGrp="1"/>
          </p:cNvSpPr>
          <p:nvPr>
            <p:ph idx="1"/>
          </p:nvPr>
        </p:nvSpPr>
        <p:spPr/>
        <p:txBody>
          <a:bodyPr/>
          <a:lstStyle/>
          <a:p>
            <a:pPr lvl="0"/>
            <a:r>
              <a:rPr/>
              <a:t>Lors d’une visite de suivi d’un bailleur — *« Votre charge de cas a baissé de 4 % entre le projet et le rapport final.…</a:t>
            </a:r>
          </a:p>
          <a:p>
            <a:pPr lvl="0"/>
            <a:r>
              <a:rPr/>
              <a:t>Par le responsable de programme — *« Le trimestre dernier Gros-Morne était deuxième plus touchée. Elle est maintenant…</a:t>
            </a:r>
          </a:p>
          <a:p>
            <a:pPr lvl="0"/>
            <a:r>
              <a:rPr/>
              <a:t>Par votre successeur, dans un courriel — </a:t>
            </a:r>
            <a:r>
              <a:rPr i="1"/>
              <a:t>« Il y a ici un script qui supprime des lignes. Savez-vous pourquoi ? »</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journal est un tableau, pas un récit</a:t>
            </a:r>
          </a:p>
        </p:txBody>
      </p:sp>
      <p:sp>
        <p:nvSpPr>
          <p:cNvPr id="3" name="Content Placeholder 2"/>
          <p:cNvSpPr>
            <a:spLocks noGrp="1"/>
          </p:cNvSpPr>
          <p:nvPr>
            <p:ph idx="1"/>
          </p:nvPr>
        </p:nvSpPr>
        <p:spPr/>
        <p:txBody>
          <a:bodyPr/>
          <a:lstStyle/>
          <a:p>
            <a:pPr lvl="0"/>
            <a:r>
              <a:rPr/>
              <a:t>Une ligne par règle appliquée. Chaque ligne porte un compte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journal est un tableau, pas un récit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181100"/>
                <a:gridCol w="1181100"/>
                <a:gridCol w="1181100"/>
                <a:gridCol w="1181100"/>
                <a:gridCol w="1181100"/>
                <a:gridCol w="1181100"/>
                <a:gridCol w="1181100"/>
              </a:tblGrid>
              <a:tr h="0">
                <a:tc>
                  <a:txBody>
                    <a:bodyPr/>
                    <a:lstStyle/>
                    <a:p>
                      <a:pPr lvl="0" indent="0" marL="0">
                        <a:buNone/>
                      </a:pPr>
                      <a:r>
                        <a:rPr/>
                        <a:t>règle</a:t>
                      </a:r>
                    </a:p>
                  </a:txBody>
                  <a:tcPr/>
                </a:tc>
                <a:tc>
                  <a:txBody>
                    <a:bodyPr/>
                    <a:lstStyle/>
                    <a:p>
                      <a:pPr lvl="0" indent="0" marL="0">
                        <a:buNone/>
                      </a:pPr>
                      <a:r>
                        <a:rPr/>
                        <a:t>gravité</a:t>
                      </a:r>
                    </a:p>
                  </a:txBody>
                  <a:tcPr/>
                </a:tc>
                <a:tc>
                  <a:txBody>
                    <a:bodyPr/>
                    <a:lstStyle/>
                    <a:p>
                      <a:pPr lvl="0" indent="0" marL="0">
                        <a:buNone/>
                      </a:pPr>
                      <a:r>
                        <a:rPr/>
                        <a:t>lignes</a:t>
                      </a:r>
                    </a:p>
                  </a:txBody>
                  <a:tcPr/>
                </a:tc>
                <a:tc>
                  <a:txBody>
                    <a:bodyPr/>
                    <a:lstStyle/>
                    <a:p>
                      <a:pPr lvl="0" indent="0" marL="0">
                        <a:buNone/>
                      </a:pPr>
                      <a:r>
                        <a:rPr/>
                        <a:t>action</a:t>
                      </a:r>
                    </a:p>
                  </a:txBody>
                  <a:tcPr/>
                </a:tc>
                <a:tc>
                  <a:txBody>
                    <a:bodyPr/>
                    <a:lstStyle/>
                    <a:p>
                      <a:pPr lvl="0" indent="0" marL="0">
                        <a:buNone/>
                      </a:pPr>
                      <a:r>
                        <a:rPr/>
                        <a:t>effet sur l’indicateur</a:t>
                      </a:r>
                    </a:p>
                  </a:txBody>
                  <a:tcPr/>
                </a:tc>
                <a:tc>
                  <a:txBody>
                    <a:bodyPr/>
                    <a:lstStyle/>
                    <a:p>
                      <a:pPr lvl="0" indent="0" marL="0">
                        <a:buNone/>
                      </a:pPr>
                      <a:r>
                        <a:rPr/>
                        <a:t>décidé par</a:t>
                      </a:r>
                    </a:p>
                  </a:txBody>
                  <a:tcPr/>
                </a:tc>
                <a:tc>
                  <a:txBody>
                    <a:bodyPr/>
                    <a:lstStyle/>
                    <a:p>
                      <a:pPr lvl="0" indent="0" marL="0">
                        <a:buNone/>
                      </a:pPr>
                      <a:r>
                        <a:rPr/>
                        <a:t>date</a:t>
                      </a:r>
                    </a:p>
                  </a:txBody>
                  <a:tcPr/>
                </a:tc>
              </a:tr>
              <a:tr h="0">
                <a:tc>
                  <a:txBody>
                    <a:bodyPr/>
                    <a:lstStyle/>
                    <a:p>
                      <a:pPr lvl="0" indent="0" marL="0">
                        <a:buNone/>
                      </a:pPr>
                      <a:r>
                        <a:rPr/>
                        <a:t>muac-range</a:t>
                      </a:r>
                    </a:p>
                  </a:txBody>
                </a:tc>
                <a:tc>
                  <a:txBody>
                    <a:bodyPr/>
                    <a:lstStyle/>
                    <a:p>
                      <a:pPr lvl="0" indent="0" marL="0">
                        <a:buNone/>
                      </a:pPr>
                      <a:r>
                        <a:rPr/>
                        <a:t>error</a:t>
                      </a:r>
                    </a:p>
                  </a:txBody>
                </a:tc>
                <a:tc>
                  <a:txBody>
                    <a:bodyPr/>
                    <a:lstStyle/>
                    <a:p>
                      <a:pPr lvl="0" indent="0" marL="0">
                        <a:buNone/>
                      </a:pPr>
                      <a:r>
                        <a:rPr/>
                        <a:t>7</a:t>
                      </a:r>
                    </a:p>
                  </a:txBody>
                </a:tc>
                <a:tc>
                  <a:txBody>
                    <a:bodyPr/>
                    <a:lstStyle/>
                    <a:p>
                      <a:pPr lvl="0" indent="0" marL="0">
                        <a:buNone/>
                      </a:pPr>
                      <a:r>
                        <a:rPr/>
                        <a:t>exclues</a:t>
                      </a:r>
                    </a:p>
                  </a:txBody>
                </a:tc>
                <a:tc>
                  <a:txBody>
                    <a:bodyPr/>
                    <a:lstStyle/>
                    <a:p>
                      <a:pPr lvl="0" indent="0" marL="0">
                        <a:buNone/>
                      </a:pPr>
                      <a:r>
                        <a:rPr/>
                        <a:t>MAG 8,62 % à 8,63 %</a:t>
                      </a:r>
                    </a:p>
                  </a:txBody>
                </a:tc>
                <a:tc>
                  <a:txBody>
                    <a:bodyPr/>
                    <a:lstStyle/>
                    <a:p>
                      <a:pPr lvl="0" indent="0" marL="0">
                        <a:buNone/>
                      </a:pPr>
                      <a:r>
                        <a:rPr/>
                        <a:t>R. Cassion</a:t>
                      </a:r>
                    </a:p>
                  </a:txBody>
                </a:tc>
                <a:tc>
                  <a:txBody>
                    <a:bodyPr/>
                    <a:lstStyle/>
                    <a:p>
                      <a:pPr lvl="0" indent="0" marL="0">
                        <a:buNone/>
                      </a:pPr>
                      <a:r>
                        <a:rPr/>
                        <a:t>2026-07-14</a:t>
                      </a:r>
                    </a:p>
                  </a:txBody>
                </a:tc>
              </a:tr>
              <a:tr h="0">
                <a:tc>
                  <a:txBody>
                    <a:bodyPr/>
                    <a:lstStyle/>
                    <a:p>
                      <a:pPr lvl="0" indent="0" marL="0">
                        <a:buNone/>
                      </a:pPr>
                      <a:r>
                        <a:rPr/>
                        <a:t>exact-duplicate</a:t>
                      </a:r>
                    </a:p>
                  </a:txBody>
                </a:tc>
                <a:tc>
                  <a:txBody>
                    <a:bodyPr/>
                    <a:lstStyle/>
                    <a:p>
                      <a:pPr lvl="0" indent="0" marL="0">
                        <a:buNone/>
                      </a:pPr>
                      <a:r>
                        <a:rPr/>
                        <a:t>error</a:t>
                      </a:r>
                    </a:p>
                  </a:txBody>
                </a:tc>
                <a:tc>
                  <a:txBody>
                    <a:bodyPr/>
                    <a:lstStyle/>
                    <a:p>
                      <a:pPr lvl="0" indent="0" marL="0">
                        <a:buNone/>
                      </a:pPr>
                      <a:r>
                        <a:rPr/>
                        <a:t>12</a:t>
                      </a:r>
                    </a:p>
                  </a:txBody>
                </a:tc>
                <a:tc>
                  <a:txBody>
                    <a:bodyPr/>
                    <a:lstStyle/>
                    <a:p>
                      <a:pPr lvl="0" indent="0" marL="0">
                        <a:buNone/>
                      </a:pPr>
                      <a:r>
                        <a:rPr/>
                        <a:t>un exemplaire gardé</a:t>
                      </a:r>
                    </a:p>
                  </a:txBody>
                </a:tc>
                <a:tc>
                  <a:txBody>
                    <a:bodyPr/>
                    <a:lstStyle/>
                    <a:p>
                      <a:pPr lvl="0" indent="0" marL="0">
                        <a:buNone/>
                      </a:pPr>
                      <a:r>
                        <a:rPr/>
                        <a:t>charge 366 à 360</a:t>
                      </a:r>
                    </a:p>
                  </a:txBody>
                </a:tc>
                <a:tc>
                  <a:txBody>
                    <a:bodyPr/>
                    <a:lstStyle/>
                    <a:p>
                      <a:pPr lvl="0" indent="0" marL="0">
                        <a:buNone/>
                      </a:pPr>
                      <a:r>
                        <a:rPr/>
                        <a:t>R. Cassion</a:t>
                      </a:r>
                    </a:p>
                  </a:txBody>
                </a:tc>
                <a:tc>
                  <a:txBody>
                    <a:bodyPr/>
                    <a:lstStyle/>
                    <a:p>
                      <a:pPr lvl="0" indent="0" marL="0">
                        <a:buNone/>
                      </a:pPr>
                      <a:r>
                        <a:rPr/>
                        <a:t>2026-07-14</a:t>
                      </a:r>
                    </a:p>
                  </a:txBody>
                </a:tc>
              </a:tr>
              <a:tr h="0">
                <a:tc>
                  <a:txBody>
                    <a:bodyPr/>
                    <a:lstStyle/>
                    <a:p>
                      <a:pPr lvl="0" indent="0" marL="0">
                        <a:buNone/>
                      </a:pPr>
                      <a:r>
                        <a:rPr/>
                        <a:t>re-registration</a:t>
                      </a:r>
                    </a:p>
                  </a:txBody>
                </a:tc>
                <a:tc>
                  <a:txBody>
                    <a:bodyPr/>
                    <a:lstStyle/>
                    <a:p>
                      <a:pPr lvl="0" indent="0" marL="0">
                        <a:buNone/>
                      </a:pPr>
                      <a:r>
                        <a:rPr/>
                        <a:t>warning</a:t>
                      </a:r>
                    </a:p>
                  </a:txBody>
                </a:tc>
                <a:tc>
                  <a:txBody>
                    <a:bodyPr/>
                    <a:lstStyle/>
                    <a:p>
                      <a:pPr lvl="0" indent="0" marL="0">
                        <a:buNone/>
                      </a:pPr>
                      <a:r>
                        <a:rPr/>
                        <a:t>6</a:t>
                      </a:r>
                    </a:p>
                  </a:txBody>
                </a:tc>
                <a:tc>
                  <a:txBody>
                    <a:bodyPr/>
                    <a:lstStyle/>
                    <a:p>
                      <a:pPr lvl="0" indent="0" marL="0">
                        <a:buNone/>
                      </a:pPr>
                      <a:r>
                        <a:rPr/>
                        <a:t>fusionnées après relecture</a:t>
                      </a:r>
                    </a:p>
                  </a:txBody>
                </a:tc>
                <a:tc>
                  <a:txBody>
                    <a:bodyPr/>
                    <a:lstStyle/>
                    <a:p>
                      <a:pPr lvl="0" indent="0" marL="0">
                        <a:buNone/>
                      </a:pPr>
                      <a:r>
                        <a:rPr/>
                        <a:t>charge 360 à 354</a:t>
                      </a:r>
                    </a:p>
                  </a:txBody>
                </a:tc>
                <a:tc>
                  <a:txBody>
                    <a:bodyPr/>
                    <a:lstStyle/>
                    <a:p>
                      <a:pPr lvl="0" indent="0" marL="0">
                        <a:buNone/>
                      </a:pPr>
                      <a:r>
                        <a:rPr/>
                        <a:t>M. Joseph, superviseur</a:t>
                      </a:r>
                    </a:p>
                  </a:txBody>
                </a:tc>
                <a:tc>
                  <a:txBody>
                    <a:bodyPr/>
                    <a:lstStyle/>
                    <a:p>
                      <a:pPr lvl="0" indent="0" marL="0">
                        <a:buNone/>
                      </a:pPr>
                      <a:r>
                        <a:rPr/>
                        <a:t>2026-07-16</a:t>
                      </a:r>
                    </a:p>
                  </a:txBody>
                </a:tc>
              </a:tr>
              <a:tr h="0">
                <a:tc>
                  <a:txBody>
                    <a:bodyPr/>
                    <a:lstStyle/>
                    <a:p>
                      <a:pPr lvl="0" indent="0" marL="0">
                        <a:buNone/>
                      </a:pPr>
                      <a:r>
                        <a:rPr/>
                        <a:t>oedema-yn-coding</a:t>
                      </a:r>
                    </a:p>
                  </a:txBody>
                </a:tc>
                <a:tc>
                  <a:txBody>
                    <a:bodyPr/>
                    <a:lstStyle/>
                    <a:p>
                      <a:pPr lvl="0" indent="0" marL="0">
                        <a:buNone/>
                      </a:pPr>
                      <a:r>
                        <a:rPr/>
                        <a:t>warning</a:t>
                      </a:r>
                    </a:p>
                  </a:txBody>
                </a:tc>
                <a:tc>
                  <a:txBody>
                    <a:bodyPr/>
                    <a:lstStyle/>
                    <a:p>
                      <a:pPr lvl="0" indent="0" marL="0">
                        <a:buNone/>
                      </a:pPr>
                      <a:r>
                        <a:rPr/>
                        <a:t>25</a:t>
                      </a:r>
                    </a:p>
                  </a:txBody>
                </a:tc>
                <a:tc>
                  <a:txBody>
                    <a:bodyPr/>
                    <a:lstStyle/>
                    <a:p>
                      <a:pPr lvl="0" indent="0" marL="0">
                        <a:buNone/>
                      </a:pPr>
                      <a:r>
                        <a:rPr/>
                        <a:t>recodées en false</a:t>
                      </a:r>
                    </a:p>
                  </a:txBody>
                </a:tc>
                <a:tc>
                  <a:txBody>
                    <a:bodyPr/>
                    <a:lstStyle/>
                    <a:p>
                      <a:pPr lvl="0" indent="0" marL="0">
                        <a:buNone/>
                      </a:pPr>
                      <a:r>
                        <a:rPr/>
                        <a:t>MAG inchangée</a:t>
                      </a:r>
                    </a:p>
                  </a:txBody>
                </a:tc>
                <a:tc>
                  <a:txBody>
                    <a:bodyPr/>
                    <a:lstStyle/>
                    <a:p>
                      <a:pPr lvl="0" indent="0" marL="0">
                        <a:buNone/>
                      </a:pPr>
                      <a:r>
                        <a:rPr/>
                        <a:t>R. Cassion</a:t>
                      </a:r>
                    </a:p>
                  </a:txBody>
                </a:tc>
                <a:tc>
                  <a:txBody>
                    <a:bodyPr/>
                    <a:lstStyle/>
                    <a:p>
                      <a:pPr lvl="0" indent="0" marL="0">
                        <a:buNone/>
                      </a:pPr>
                      <a:r>
                        <a:rPr/>
                        <a:t>2026-07-14</a:t>
                      </a:r>
                    </a:p>
                  </a:txBody>
                </a:tc>
              </a:tr>
              <a:tr h="0">
                <a:tc>
                  <a:txBody>
                    <a:bodyPr/>
                    <a:lstStyle/>
                    <a:p>
                      <a:pPr lvl="0" indent="0" marL="0">
                        <a:buNone/>
                      </a:pPr>
                      <a:r>
                        <a:rPr/>
                        <a:t>age-missing</a:t>
                      </a:r>
                    </a:p>
                  </a:txBody>
                </a:tc>
                <a:tc>
                  <a:txBody>
                    <a:bodyPr/>
                    <a:lstStyle/>
                    <a:p>
                      <a:pPr lvl="0" indent="0" marL="0">
                        <a:buNone/>
                      </a:pPr>
                      <a:r>
                        <a:rPr/>
                        <a:t>note</a:t>
                      </a:r>
                    </a:p>
                  </a:txBody>
                </a:tc>
                <a:tc>
                  <a:txBody>
                    <a:bodyPr/>
                    <a:lstStyle/>
                    <a:p>
                      <a:pPr lvl="0" indent="0" marL="0">
                        <a:buNone/>
                      </a:pPr>
                      <a:r>
                        <a:rPr/>
                        <a:t>226</a:t>
                      </a:r>
                    </a:p>
                  </a:txBody>
                </a:tc>
                <a:tc>
                  <a:txBody>
                    <a:bodyPr/>
                    <a:lstStyle/>
                    <a:p>
                      <a:pPr lvl="0" indent="0" marL="0">
                        <a:buNone/>
                      </a:pPr>
                      <a:r>
                        <a:rPr/>
                        <a:t>gardées, signalées</a:t>
                      </a:r>
                    </a:p>
                  </a:txBody>
                </a:tc>
                <a:tc>
                  <a:txBody>
                    <a:bodyPr/>
                    <a:lstStyle/>
                    <a:p>
                      <a:pPr lvl="0" indent="0" marL="0">
                        <a:buNone/>
                      </a:pPr>
                      <a:r>
                        <a:rPr/>
                        <a:t>tableau par âge seulement</a:t>
                      </a:r>
                    </a:p>
                  </a:txBody>
                </a:tc>
                <a:tc>
                  <a:txBody>
                    <a:bodyPr/>
                    <a:lstStyle/>
                    <a:p>
                      <a:pPr lvl="0" indent="0" marL="0">
                        <a:buNone/>
                      </a:pPr>
                      <a:r>
                        <a:rPr/>
                        <a:t>R. Cassion</a:t>
                      </a:r>
                    </a:p>
                  </a:txBody>
                </a:tc>
                <a:tc>
                  <a:txBody>
                    <a:bodyPr/>
                    <a:lstStyle/>
                    <a:p>
                      <a:pPr lvl="0" indent="0" marL="0">
                        <a:buNone/>
                      </a:pPr>
                      <a:r>
                        <a:rPr/>
                        <a:t>2026-07-14</a:t>
                      </a:r>
                    </a:p>
                  </a:txBody>
                </a:tc>
              </a:tr>
              <a:tr h="0">
                <a:tc>
                  <a:txBody>
                    <a:bodyPr/>
                    <a:lstStyle/>
                    <a:p>
                      <a:pPr lvl="0" indent="0" marL="0">
                        <a:buNone/>
                      </a:pPr>
                      <a:r>
                        <a:rPr/>
                        <a:t>district-mapping</a:t>
                      </a:r>
                    </a:p>
                  </a:txBody>
                </a:tc>
                <a:tc>
                  <a:txBody>
                    <a:bodyPr/>
                    <a:lstStyle/>
                    <a:p>
                      <a:pPr lvl="0" indent="0" marL="0">
                        <a:buNone/>
                      </a:pPr>
                      <a:r>
                        <a:rPr/>
                        <a:t>warning</a:t>
                      </a:r>
                    </a:p>
                  </a:txBody>
                </a:tc>
                <a:tc>
                  <a:txBody>
                    <a:bodyPr/>
                    <a:lstStyle/>
                    <a:p>
                      <a:pPr lvl="0" indent="0" marL="0">
                        <a:buNone/>
                      </a:pPr>
                      <a:r>
                        <a:rPr/>
                        <a:t>75</a:t>
                      </a:r>
                    </a:p>
                  </a:txBody>
                </a:tc>
                <a:tc>
                  <a:txBody>
                    <a:bodyPr/>
                    <a:lstStyle/>
                    <a:p>
                      <a:pPr lvl="0" indent="0" marL="0">
                        <a:buNone/>
                      </a:pPr>
                      <a:r>
                        <a:rPr/>
                        <a:t>rattachées à HT07</a:t>
                      </a:r>
                    </a:p>
                  </a:txBody>
                </a:tc>
                <a:tc>
                  <a:txBody>
                    <a:bodyPr/>
                    <a:lstStyle/>
                    <a:p>
                      <a:pPr lvl="0" indent="0" marL="0">
                        <a:buNone/>
                      </a:pPr>
                      <a:r>
                        <a:rPr/>
                        <a:t>Nord-Ouest 14,7 % à 15,0 %</a:t>
                      </a:r>
                    </a:p>
                  </a:txBody>
                </a:tc>
                <a:tc>
                  <a:txBody>
                    <a:bodyPr/>
                    <a:lstStyle/>
                    <a:p>
                      <a:pPr lvl="0" indent="0" marL="0">
                        <a:buNone/>
                      </a:pPr>
                      <a:r>
                        <a:rPr/>
                        <a:t>A. Pierre, bureau terrain</a:t>
                      </a:r>
                    </a:p>
                  </a:txBody>
                </a:tc>
                <a:tc>
                  <a:txBody>
                    <a:bodyPr/>
                    <a:lstStyle/>
                    <a:p>
                      <a:pPr lvl="0" indent="0" marL="0">
                        <a:buNone/>
                      </a:pPr>
                      <a:r>
                        <a:rPr/>
                        <a:t>2026-07-15</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sept colonnes, et ce qui justifie chacune</a:t>
            </a:r>
          </a:p>
        </p:txBody>
      </p:sp>
      <p:sp>
        <p:nvSpPr>
          <p:cNvPr id="3" name="Content Placeholder 2"/>
          <p:cNvSpPr>
            <a:spLocks noGrp="1"/>
          </p:cNvSpPr>
          <p:nvPr>
            <p:ph idx="1"/>
          </p:nvPr>
        </p:nvSpPr>
        <p:spPr/>
        <p:txBody>
          <a:bodyPr/>
          <a:lstStyle/>
          <a:p>
            <a:pPr lvl="0"/>
            <a:r>
              <a:rPr b="1"/>
              <a:t>règle</a:t>
            </a:r>
            <a:r>
              <a:rPr/>
              <a:t> — l’identifiant de la table de règles de la leçon 5, pour que le journal et le code emploient le même nom. Si…</a:t>
            </a:r>
          </a:p>
          <a:p>
            <a:pPr lvl="0"/>
            <a:r>
              <a:rPr b="1"/>
              <a:t>gravité</a:t>
            </a:r>
            <a:r>
              <a:rPr/>
              <a:t> — ce que le contrôle signifiait, pour qu’un lecteur puisse survoler jusqu’aux erreurs.</a:t>
            </a:r>
          </a:p>
          <a:p>
            <a:pPr lvl="0"/>
            <a:r>
              <a:rPr b="1"/>
              <a:t>lignes</a:t>
            </a:r>
            <a:r>
              <a:rPr/>
              <a:t> — le compte. Ni « quelques-unes », ni « des valeurs aberrantes ». Un nombre.</a:t>
            </a:r>
          </a:p>
          <a:p>
            <a:pPr lvl="0"/>
            <a:r>
              <a:rPr b="1"/>
              <a:t>action</a:t>
            </a:r>
            <a:r>
              <a:rPr/>
              <a:t> — </a:t>
            </a:r>
            <a:r>
              <a:rPr>
                <a:latin typeface="Courier"/>
              </a:rPr>
              <a:t>exclues</a:t>
            </a:r>
            <a:r>
              <a:rPr/>
              <a:t>, </a:t>
            </a:r>
            <a:r>
              <a:rPr>
                <a:latin typeface="Courier"/>
              </a:rPr>
              <a:t>corrigées</a:t>
            </a:r>
            <a:r>
              <a:rPr/>
              <a:t>, </a:t>
            </a:r>
            <a:r>
              <a:rPr>
                <a:latin typeface="Courier"/>
              </a:rPr>
              <a:t>recodées</a:t>
            </a:r>
            <a:r>
              <a:rPr/>
              <a:t>, </a:t>
            </a:r>
            <a:r>
              <a:rPr>
                <a:latin typeface="Courier"/>
              </a:rPr>
              <a:t>fusionnées</a:t>
            </a:r>
            <a:r>
              <a:rPr/>
              <a:t>, </a:t>
            </a:r>
            <a:r>
              <a:rPr>
                <a:latin typeface="Courier"/>
              </a:rPr>
              <a:t>gardées et signalées</a:t>
            </a:r>
            <a:r>
              <a:rPr/>
              <a:t>. Cinq verbes couvrent presque…</a:t>
            </a:r>
          </a:p>
          <a:p>
            <a:pPr lvl="0"/>
            <a:r>
              <a:rPr b="1"/>
              <a:t>effet sur l’indicateur</a:t>
            </a:r>
            <a:r>
              <a:rPr/>
              <a:t> — l’avant et l’après. C’est la colonne que l’on saute et la seule qu’un bailleur lise.</a:t>
            </a:r>
          </a:p>
          <a:p>
            <a:pPr lvl="0"/>
            <a:r>
              <a:rPr b="1"/>
              <a:t>décidé par</a:t>
            </a:r>
            <a:r>
              <a:rPr/>
              <a:t> — une personne. Pas « l’équipe ». La règle sans nom en face est celle qui se révèle fausse.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sept colonnes, et ce qui justifie chacune (suite)</a:t>
            </a:r>
          </a:p>
        </p:txBody>
      </p:sp>
      <p:sp>
        <p:nvSpPr>
          <p:cNvPr id="3" name="Content Placeholder 2"/>
          <p:cNvSpPr>
            <a:spLocks noGrp="1"/>
          </p:cNvSpPr>
          <p:nvPr>
            <p:ph idx="1"/>
          </p:nvPr>
        </p:nvSpPr>
        <p:spPr/>
        <p:txBody>
          <a:bodyPr/>
          <a:lstStyle/>
          <a:p>
            <a:pPr lvl="0"/>
            <a:r>
              <a:rPr b="1"/>
              <a:t>date</a:t>
            </a:r>
            <a:r>
              <a:rPr/>
              <a:t> — quand, pour que le journal se lise en regard de la version du résultat qu’il a produite.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Produisez-le à partir du code — En Python (suite)</a:t>
            </a:r>
          </a:p>
        </p:txBody>
      </p:sp>
      <p:sp>
        <p:nvSpPr>
          <p:cNvPr id="3" name="Content Placeholder 2"/>
          <p:cNvSpPr>
            <a:spLocks noGrp="1"/>
          </p:cNvSpPr>
          <p:nvPr>
            <p:ph idx="1"/>
          </p:nvPr>
        </p:nvSpPr>
        <p:spPr/>
        <p:txBody>
          <a:bodyPr/>
          <a:lstStyle/>
          <a:p>
            <a:pPr lvl="0" indent="0">
              <a:buNone/>
            </a:pPr>
            <a:r>
              <a:rPr>
                <a:latin typeface="Courier"/>
              </a:rPr>
              <a:t>LOG </a:t>
            </a:r>
            <a:r>
              <a:rPr>
                <a:solidFill>
                  <a:srgbClr val="666666"/>
                </a:solidFill>
                <a:latin typeface="Courier"/>
              </a:rPr>
              <a:t>=</a:t>
            </a:r>
            <a:r>
              <a:rPr>
                <a:latin typeface="Courier"/>
              </a:rPr>
              <a:t> []</a:t>
            </a:r>
            <a:br/>
            <a:br/>
            <a:br/>
            <a:r>
              <a:rPr b="1">
                <a:solidFill>
                  <a:srgbClr val="007020"/>
                </a:solidFill>
                <a:latin typeface="Courier"/>
              </a:rPr>
              <a:t>def</a:t>
            </a:r>
            <a:r>
              <a:rPr>
                <a:latin typeface="Courier"/>
              </a:rPr>
              <a:t> apply_step(df, rule, mask, action, note</a:t>
            </a:r>
            <a:r>
              <a:rPr>
                <a:solidFill>
                  <a:srgbClr val="666666"/>
                </a:solidFill>
                <a:latin typeface="Courier"/>
              </a:rPr>
              <a:t>=</a:t>
            </a:r>
            <a:r>
              <a:rPr>
                <a:solidFill>
                  <a:srgbClr val="4070A0"/>
                </a:solidFill>
                <a:latin typeface="Courier"/>
              </a:rPr>
              <a:t>""</a:t>
            </a:r>
            <a:r>
              <a:rPr>
                <a:latin typeface="Courier"/>
              </a:rPr>
              <a:t>):</a:t>
            </a:r>
            <a:br/>
            <a:r>
              <a:rPr>
                <a:latin typeface="Courier"/>
              </a:rPr>
              <a:t>    before </a:t>
            </a:r>
            <a:r>
              <a:rPr>
                <a:solidFill>
                  <a:srgbClr val="666666"/>
                </a:solidFill>
                <a:latin typeface="Courier"/>
              </a:rPr>
              <a:t>=</a:t>
            </a:r>
            <a:r>
              <a:rPr>
                <a:latin typeface="Courier"/>
              </a:rPr>
              <a:t> indicator(df)</a:t>
            </a:r>
            <a:br/>
            <a:r>
              <a:rPr>
                <a:latin typeface="Courier"/>
              </a:rPr>
              <a:t>    </a:t>
            </a:r>
            <a:r>
              <a:rPr b="1">
                <a:solidFill>
                  <a:srgbClr val="007020"/>
                </a:solidFill>
                <a:latin typeface="Courier"/>
              </a:rPr>
              <a:t>if</a:t>
            </a:r>
            <a:r>
              <a:rPr>
                <a:latin typeface="Courier"/>
              </a:rPr>
              <a:t> action </a:t>
            </a:r>
            <a:r>
              <a:rPr>
                <a:solidFill>
                  <a:srgbClr val="666666"/>
                </a:solidFill>
                <a:latin typeface="Courier"/>
              </a:rPr>
              <a:t>==</a:t>
            </a:r>
            <a:r>
              <a:rPr>
                <a:latin typeface="Courier"/>
              </a:rPr>
              <a:t> </a:t>
            </a:r>
            <a:r>
              <a:rPr>
                <a:solidFill>
                  <a:srgbClr val="4070A0"/>
                </a:solidFill>
                <a:latin typeface="Courier"/>
              </a:rPr>
              <a:t>"exclude"</a:t>
            </a:r>
            <a:r>
              <a:rPr>
                <a:latin typeface="Courier"/>
              </a:rPr>
              <a:t>:</a:t>
            </a:r>
            <a:br/>
            <a:r>
              <a:rPr>
                <a:latin typeface="Courier"/>
              </a:rPr>
              <a:t>        out </a:t>
            </a:r>
            <a:r>
              <a:rPr>
                <a:solidFill>
                  <a:srgbClr val="666666"/>
                </a:solidFill>
                <a:latin typeface="Courier"/>
              </a:rPr>
              <a:t>=</a:t>
            </a:r>
            <a:r>
              <a:rPr>
                <a:latin typeface="Courier"/>
              </a:rPr>
              <a:t> df[</a:t>
            </a:r>
            <a:r>
              <a:rPr>
                <a:solidFill>
                  <a:srgbClr val="666666"/>
                </a:solidFill>
                <a:latin typeface="Courier"/>
              </a:rPr>
              <a:t>~</a:t>
            </a:r>
            <a:r>
              <a:rPr>
                <a:latin typeface="Courier"/>
              </a:rPr>
              <a:t>mask]</a:t>
            </a:r>
            <a:br/>
            <a:r>
              <a:rPr>
                <a:latin typeface="Courier"/>
              </a:rPr>
              <a:t>    </a:t>
            </a:r>
            <a:r>
              <a:rPr b="1">
                <a:solidFill>
                  <a:srgbClr val="007020"/>
                </a:solidFill>
                <a:latin typeface="Courier"/>
              </a:rPr>
              <a:t>elif</a:t>
            </a:r>
            <a:r>
              <a:rPr>
                <a:latin typeface="Courier"/>
              </a:rPr>
              <a:t> action </a:t>
            </a:r>
            <a:r>
              <a:rPr>
                <a:solidFill>
                  <a:srgbClr val="666666"/>
                </a:solidFill>
                <a:latin typeface="Courier"/>
              </a:rPr>
              <a:t>==</a:t>
            </a:r>
            <a:r>
              <a:rPr>
                <a:latin typeface="Courier"/>
              </a:rPr>
              <a:t> </a:t>
            </a:r>
            <a:r>
              <a:rPr>
                <a:solidFill>
                  <a:srgbClr val="4070A0"/>
                </a:solidFill>
                <a:latin typeface="Courier"/>
              </a:rPr>
              <a:t>"flag"</a:t>
            </a:r>
            <a:r>
              <a:rPr>
                <a:latin typeface="Courier"/>
              </a:rPr>
              <a:t>:</a:t>
            </a:r>
            <a:br/>
            <a:r>
              <a:rPr>
                <a:latin typeface="Courier"/>
              </a:rPr>
              <a:t>        out </a:t>
            </a:r>
            <a:r>
              <a:rPr>
                <a:solidFill>
                  <a:srgbClr val="666666"/>
                </a:solidFill>
                <a:latin typeface="Courier"/>
              </a:rPr>
              <a:t>=</a:t>
            </a:r>
            <a:r>
              <a:rPr>
                <a:latin typeface="Courier"/>
              </a:rPr>
              <a:t> df.assign(</a:t>
            </a:r>
            <a:r>
              <a:rPr>
                <a:solidFill>
                  <a:srgbClr val="666666"/>
                </a:solidFill>
                <a:latin typeface="Courier"/>
              </a:rPr>
              <a:t>**</a:t>
            </a:r>
            <a:r>
              <a:rPr>
                <a:latin typeface="Courier"/>
              </a:rPr>
              <a:t>{</a:t>
            </a:r>
            <a:r>
              <a:rPr>
                <a:solidFill>
                  <a:srgbClr val="BB6688"/>
                </a:solidFill>
                <a:latin typeface="Courier"/>
              </a:rPr>
              <a:t>f"flag_</a:t>
            </a:r>
            <a:r>
              <a:rPr>
                <a:solidFill>
                  <a:srgbClr val="4070A0"/>
                </a:solidFill>
                <a:latin typeface="Courier"/>
              </a:rPr>
              <a:t>{</a:t>
            </a:r>
            <a:r>
              <a:rPr>
                <a:latin typeface="Courier"/>
              </a:rPr>
              <a:t>rule</a:t>
            </a:r>
            <a:r>
              <a:rPr>
                <a:solidFill>
                  <a:srgbClr val="4070A0"/>
                </a:solidFill>
                <a:latin typeface="Courier"/>
              </a:rPr>
              <a:t>}</a:t>
            </a:r>
            <a:r>
              <a:rPr>
                <a:solidFill>
                  <a:srgbClr val="BB6688"/>
                </a:solidFill>
                <a:latin typeface="Courier"/>
              </a:rPr>
              <a:t>"</a:t>
            </a:r>
            <a:r>
              <a:rPr>
                <a:latin typeface="Courier"/>
              </a:rPr>
              <a:t>: mask})</a:t>
            </a:r>
            <a:br/>
            <a:r>
              <a:rPr>
                <a:latin typeface="Courier"/>
              </a:rPr>
              <a:t>    </a:t>
            </a:r>
            <a:r>
              <a:rPr b="1">
                <a:solidFill>
                  <a:srgbClr val="007020"/>
                </a:solidFill>
                <a:latin typeface="Courier"/>
              </a:rPr>
              <a:t>else</a:t>
            </a:r>
            <a:r>
              <a:rPr>
                <a:latin typeface="Courier"/>
              </a:rPr>
              <a:t>:</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(action)</a:t>
            </a:r>
            <a:br/>
            <a:r>
              <a:rPr>
                <a:latin typeface="Courier"/>
              </a:rPr>
              <a:t>    after </a:t>
            </a:r>
            <a:r>
              <a:rPr>
                <a:solidFill>
                  <a:srgbClr val="666666"/>
                </a:solidFill>
                <a:latin typeface="Courier"/>
              </a:rPr>
              <a:t>=</a:t>
            </a:r>
            <a:r>
              <a:rPr>
                <a:latin typeface="Courier"/>
              </a:rPr>
              <a:t> indicator(out)</a:t>
            </a:r>
            <a:br/>
            <a:br/>
            <a:r>
              <a:rPr>
                <a:latin typeface="Courier"/>
              </a:rPr>
              <a:t>    LOG.append({</a:t>
            </a:r>
            <a:br/>
            <a:r>
              <a:rPr>
                <a:latin typeface="Courier"/>
              </a:rPr>
              <a:t>        </a:t>
            </a:r>
            <a:r>
              <a:rPr>
                <a:solidFill>
                  <a:srgbClr val="4070A0"/>
                </a:solidFill>
                <a:latin typeface="Courier"/>
              </a:rPr>
              <a:t>"rule"</a:t>
            </a:r>
            <a:r>
              <a:rPr>
                <a:latin typeface="Courier"/>
              </a:rPr>
              <a:t>: rule,</a:t>
            </a:r>
            <a:br/>
            <a:r>
              <a:rPr>
                <a:latin typeface="Courier"/>
              </a:rPr>
              <a:t>        </a:t>
            </a:r>
            <a:r>
              <a:rPr>
                <a:solidFill>
                  <a:srgbClr val="4070A0"/>
                </a:solidFill>
                <a:latin typeface="Courier"/>
              </a:rPr>
              <a:t>"rows"</a:t>
            </a:r>
            <a:r>
              <a:rPr>
                <a:latin typeface="Courier"/>
              </a:rPr>
              <a:t>: </a:t>
            </a:r>
            <a:r>
              <a:rPr>
                <a:solidFill>
                  <a:srgbClr val="008000"/>
                </a:solidFill>
                <a:latin typeface="Courier"/>
              </a:rPr>
              <a:t>int</a:t>
            </a:r>
            <a:r>
              <a:rPr>
                <a:latin typeface="Courier"/>
              </a:rPr>
              <a:t>(mask.</a:t>
            </a:r>
            <a:r>
              <a:rPr>
                <a:solidFill>
                  <a:srgbClr val="008000"/>
                </a:solidFill>
                <a:latin typeface="Courier"/>
              </a:rPr>
              <a:t>sum</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Produisez-le à partir du code — En Python (suite)</a:t>
            </a:r>
          </a:p>
        </p:txBody>
      </p:sp>
      <p:sp>
        <p:nvSpPr>
          <p:cNvPr id="3" name="Content Placeholder 2"/>
          <p:cNvSpPr>
            <a:spLocks noGrp="1"/>
          </p:cNvSpPr>
          <p:nvPr>
            <p:ph idx="1"/>
          </p:nvPr>
        </p:nvSpPr>
        <p:spPr/>
        <p:txBody>
          <a:bodyPr/>
          <a:lstStyle/>
          <a:p>
            <a:pPr lvl="0" indent="0">
              <a:buNone/>
            </a:pPr>
            <a:r>
              <a:rPr>
                <a:latin typeface="Courier"/>
              </a:rPr>
              <a:t>        </a:t>
            </a:r>
            <a:r>
              <a:rPr i="1">
                <a:solidFill>
                  <a:srgbClr val="60A0B0"/>
                </a:solidFill>
                <a:latin typeface="Courier"/>
              </a:rPr>
              <a:t>"action"</a:t>
            </a:r>
            <a:r>
              <a:rPr>
                <a:latin typeface="Courier"/>
              </a:rPr>
              <a:t>: action,</a:t>
            </a:r>
            <a:br/>
            <a:r>
              <a:rPr>
                <a:latin typeface="Courier"/>
              </a:rPr>
              <a:t>        </a:t>
            </a:r>
            <a:r>
              <a:rPr i="1">
                <a:solidFill>
                  <a:srgbClr val="60A0B0"/>
                </a:solidFill>
                <a:latin typeface="Courier"/>
              </a:rPr>
              <a:t>"before"</a:t>
            </a:r>
            <a:r>
              <a:rPr>
                <a:latin typeface="Courier"/>
              </a:rPr>
              <a:t>: before,</a:t>
            </a:r>
            <a:br/>
            <a:r>
              <a:rPr>
                <a:latin typeface="Courier"/>
              </a:rPr>
              <a:t>        </a:t>
            </a:r>
            <a:r>
              <a:rPr i="1">
                <a:solidFill>
                  <a:srgbClr val="60A0B0"/>
                </a:solidFill>
                <a:latin typeface="Courier"/>
              </a:rPr>
              <a:t>"after"</a:t>
            </a:r>
            <a:r>
              <a:rPr>
                <a:latin typeface="Courier"/>
              </a:rPr>
              <a:t>: after,</a:t>
            </a:r>
            <a:br/>
            <a:r>
              <a:rPr>
                <a:latin typeface="Courier"/>
              </a:rPr>
              <a:t>        </a:t>
            </a:r>
            <a:r>
              <a:rPr i="1">
                <a:solidFill>
                  <a:srgbClr val="60A0B0"/>
                </a:solidFill>
                <a:latin typeface="Courier"/>
              </a:rPr>
              <a:t>"effect"</a:t>
            </a:r>
            <a:r>
              <a:rPr>
                <a:latin typeface="Courier"/>
              </a:rPr>
              <a:t>: </a:t>
            </a:r>
            <a:r>
              <a:rPr>
                <a:solidFill>
                  <a:srgbClr val="008000"/>
                </a:solidFill>
                <a:latin typeface="Courier"/>
              </a:rPr>
              <a:t>round</a:t>
            </a:r>
            <a:r>
              <a:rPr>
                <a:latin typeface="Courier"/>
              </a:rPr>
              <a:t>(after </a:t>
            </a:r>
            <a:r>
              <a:rPr>
                <a:solidFill>
                  <a:srgbClr val="666666"/>
                </a:solidFill>
                <a:latin typeface="Courier"/>
              </a:rPr>
              <a:t>-</a:t>
            </a:r>
            <a:r>
              <a:rPr>
                <a:latin typeface="Courier"/>
              </a:rPr>
              <a:t> before, </a:t>
            </a:r>
            <a:r>
              <a:rPr>
                <a:solidFill>
                  <a:srgbClr val="40A070"/>
                </a:solidFill>
                <a:latin typeface="Courier"/>
              </a:rPr>
              <a:t>4</a:t>
            </a:r>
            <a:r>
              <a:rPr>
                <a:latin typeface="Courier"/>
              </a:rPr>
              <a:t>),</a:t>
            </a:r>
            <a:br/>
            <a:r>
              <a:rPr>
                <a:latin typeface="Courier"/>
              </a:rPr>
              <a:t>        </a:t>
            </a:r>
            <a:r>
              <a:rPr i="1">
                <a:solidFill>
                  <a:srgbClr val="60A0B0"/>
                </a:solidFill>
                <a:latin typeface="Courier"/>
              </a:rPr>
              <a:t>"note"</a:t>
            </a:r>
            <a:r>
              <a:rPr>
                <a:latin typeface="Courier"/>
              </a:rPr>
              <a:t>: note,</a:t>
            </a:r>
            <a:br/>
            <a:r>
              <a:rPr>
                <a:latin typeface="Courier"/>
              </a:rPr>
              <a:t>    })</a:t>
            </a:r>
            <a:br/>
            <a:r>
              <a:rPr>
                <a:latin typeface="Courier"/>
              </a:rPr>
              <a:t>    </a:t>
            </a:r>
            <a:r>
              <a:rPr b="1">
                <a:solidFill>
                  <a:srgbClr val="007020"/>
                </a:solidFill>
                <a:latin typeface="Courier"/>
              </a:rPr>
              <a:t>return</a:t>
            </a:r>
            <a:r>
              <a:rPr>
                <a:latin typeface="Courier"/>
              </a:rPr>
              <a:t> out</a:t>
            </a:r>
            <a:br/>
            <a:br/>
            <a:br/>
            <a:r>
              <a:rPr>
                <a:latin typeface="Courier"/>
              </a:rPr>
              <a:t>muac </a:t>
            </a:r>
            <a:r>
              <a:rPr>
                <a:solidFill>
                  <a:srgbClr val="666666"/>
                </a:solidFill>
                <a:latin typeface="Courier"/>
              </a:rPr>
              <a:t>=</a:t>
            </a:r>
            <a:r>
              <a:rPr>
                <a:latin typeface="Courier"/>
              </a:rPr>
              <a:t> apply_step(muac, </a:t>
            </a:r>
            <a:r>
              <a:rPr>
                <a:solidFill>
                  <a:srgbClr val="4070A0"/>
                </a:solidFill>
                <a:latin typeface="Courier"/>
              </a:rPr>
              <a:t>"muac-range"</a:t>
            </a:r>
            <a:r>
              <a:rPr>
                <a:latin typeface="Courier"/>
              </a:rPr>
              <a:t>, </a:t>
            </a:r>
            <a:r>
              <a:rPr>
                <a:solidFill>
                  <a:srgbClr val="666666"/>
                </a:solidFill>
                <a:latin typeface="Courier"/>
              </a:rPr>
              <a:t>~</a:t>
            </a:r>
            <a:r>
              <a:rPr>
                <a:latin typeface="Courier"/>
              </a:rPr>
              <a:t>muac[</a:t>
            </a:r>
            <a:r>
              <a:rPr>
                <a:solidFill>
                  <a:srgbClr val="4070A0"/>
                </a:solidFill>
                <a:latin typeface="Courier"/>
              </a:rPr>
              <a:t>"muac_mm"</a:t>
            </a:r>
            <a:r>
              <a:rPr>
                <a:latin typeface="Courier"/>
              </a:rPr>
              <a:t>].between(</a:t>
            </a:r>
            <a:r>
              <a:rPr>
                <a:solidFill>
                  <a:srgbClr val="40A070"/>
                </a:solidFill>
                <a:latin typeface="Courier"/>
              </a:rPr>
              <a:t>80</a:t>
            </a:r>
            <a:r>
              <a:rPr>
                <a:latin typeface="Courier"/>
              </a:rPr>
              <a:t>, </a:t>
            </a:r>
            <a:r>
              <a:rPr>
                <a:solidFill>
                  <a:srgbClr val="40A070"/>
                </a:solidFill>
                <a:latin typeface="Courier"/>
              </a:rPr>
              <a:t>220</a:t>
            </a:r>
            <a:r>
              <a:rPr>
                <a:latin typeface="Courier"/>
              </a:rPr>
              <a:t>), </a:t>
            </a:r>
            <a:r>
              <a:rPr>
                <a:solidFill>
                  <a:srgbClr val="4070A0"/>
                </a:solidFill>
                <a:latin typeface="Courier"/>
              </a:rPr>
              <a:t>"exclude"</a:t>
            </a:r>
            <a:r>
              <a:rPr>
                <a:latin typeface="Courier"/>
              </a:rPr>
              <a:t>)</a:t>
            </a:r>
            <a:br/>
            <a:r>
              <a:rPr>
                <a:latin typeface="Courier"/>
              </a:rPr>
              <a:t>muac </a:t>
            </a:r>
            <a:r>
              <a:rPr>
                <a:solidFill>
                  <a:srgbClr val="666666"/>
                </a:solidFill>
                <a:latin typeface="Courier"/>
              </a:rPr>
              <a:t>=</a:t>
            </a:r>
            <a:r>
              <a:rPr>
                <a:latin typeface="Courier"/>
              </a:rPr>
              <a:t> apply_step(muac, </a:t>
            </a:r>
            <a:r>
              <a:rPr>
                <a:solidFill>
                  <a:srgbClr val="4070A0"/>
                </a:solidFill>
                <a:latin typeface="Courier"/>
              </a:rPr>
              <a:t>"age-missing"</a:t>
            </a:r>
            <a:r>
              <a:rPr>
                <a:latin typeface="Courier"/>
              </a:rPr>
              <a:t>, muac[</a:t>
            </a:r>
            <a:r>
              <a:rPr>
                <a:solidFill>
                  <a:srgbClr val="4070A0"/>
                </a:solidFill>
                <a:latin typeface="Courier"/>
              </a:rPr>
              <a:t>"age_months"</a:t>
            </a:r>
            <a:r>
              <a:rPr>
                <a:latin typeface="Courier"/>
              </a:rPr>
              <a:t>].isna(), </a:t>
            </a:r>
            <a:r>
              <a:rPr>
                <a:solidFill>
                  <a:srgbClr val="4070A0"/>
                </a:solidFill>
                <a:latin typeface="Courier"/>
              </a:rPr>
              <a:t>"flag"</a:t>
            </a:r>
            <a:r>
              <a:rPr>
                <a:latin typeface="Courier"/>
              </a:rPr>
              <a:t>,</a:t>
            </a:r>
            <a:br/>
            <a:r>
              <a:rPr>
                <a:latin typeface="Courier"/>
              </a:rPr>
              <a:t>                  </a:t>
            </a:r>
            <a:r>
              <a:rPr>
                <a:solidFill>
                  <a:srgbClr val="4070A0"/>
                </a:solidFill>
                <a:latin typeface="Courier"/>
              </a:rPr>
              <a:t>"kept; age-disaggregated tables only"</a:t>
            </a:r>
            <a:r>
              <a:rPr>
                <a:latin typeface="Courier"/>
              </a:rPr>
              <a:t>)</a:t>
            </a:r>
            <a:br/>
            <a:br/>
            <a:r>
              <a:rPr>
                <a:latin typeface="Courier"/>
              </a:rPr>
              <a:t>log </a:t>
            </a:r>
            <a:r>
              <a:rPr>
                <a:solidFill>
                  <a:srgbClr val="666666"/>
                </a:solidFill>
                <a:latin typeface="Courier"/>
              </a:rPr>
              <a:t>=</a:t>
            </a:r>
            <a:r>
              <a:rPr>
                <a:latin typeface="Courier"/>
              </a:rPr>
              <a:t> pd.DataFrame(LOG)</a:t>
            </a:r>
            <a:br/>
            <a:r>
              <a:rPr>
                <a:latin typeface="Courier"/>
              </a:rPr>
              <a:t>log.to_csv(</a:t>
            </a:r>
            <a:r>
              <a:rPr>
                <a:solidFill>
                  <a:srgbClr val="4070A0"/>
                </a:solidFill>
                <a:latin typeface="Courier"/>
              </a:rPr>
              <a:t>"outputs/cleaning-log.csv"</a:t>
            </a:r>
            <a:r>
              <a:rPr>
                <a:latin typeface="Courier"/>
              </a:rPr>
              <a:t>, 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Produisez-le à partir du code — En R (suite)</a:t>
            </a:r>
          </a:p>
        </p:txBody>
      </p:sp>
      <p:sp>
        <p:nvSpPr>
          <p:cNvPr id="3" name="Content Placeholder 2"/>
          <p:cNvSpPr>
            <a:spLocks noGrp="1"/>
          </p:cNvSpPr>
          <p:nvPr>
            <p:ph idx="1"/>
          </p:nvPr>
        </p:nvSpPr>
        <p:spPr/>
        <p:txBody>
          <a:bodyPr/>
          <a:lstStyle/>
          <a:p>
            <a:pPr lvl="0" indent="0">
              <a:buNone/>
            </a:pPr>
            <a:r>
              <a:rPr>
                <a:latin typeface="Courier"/>
              </a:rPr>
              <a:t>LOG </a:t>
            </a:r>
            <a:r>
              <a:rPr>
                <a:solidFill>
                  <a:srgbClr val="007020"/>
                </a:solidFill>
                <a:latin typeface="Courier"/>
              </a:rPr>
              <a:t>&lt;-</a:t>
            </a:r>
            <a:r>
              <a:rPr>
                <a:latin typeface="Courier"/>
              </a:rPr>
              <a:t> </a:t>
            </a:r>
            <a:r>
              <a:rPr>
                <a:solidFill>
                  <a:srgbClr val="06287E"/>
                </a:solidFill>
                <a:latin typeface="Courier"/>
              </a:rPr>
              <a:t>list</a:t>
            </a:r>
            <a:r>
              <a:rPr>
                <a:latin typeface="Courier"/>
              </a:rPr>
              <a:t>()</a:t>
            </a:r>
            <a:br/>
            <a:br/>
            <a:r>
              <a:rPr>
                <a:latin typeface="Courier"/>
              </a:rPr>
              <a:t>apply_step </a:t>
            </a:r>
            <a:r>
              <a:rPr>
                <a:solidFill>
                  <a:srgbClr val="007020"/>
                </a:solidFill>
                <a:latin typeface="Courier"/>
              </a:rPr>
              <a:t>&lt;-</a:t>
            </a:r>
            <a:r>
              <a:rPr>
                <a:latin typeface="Courier"/>
              </a:rPr>
              <a:t> </a:t>
            </a:r>
            <a:r>
              <a:rPr b="1">
                <a:solidFill>
                  <a:srgbClr val="007020"/>
                </a:solidFill>
                <a:latin typeface="Courier"/>
              </a:rPr>
              <a:t>function</a:t>
            </a:r>
            <a:r>
              <a:rPr>
                <a:latin typeface="Courier"/>
              </a:rPr>
              <a:t>(df, rule, mask, action, </a:t>
            </a:r>
            <a:r>
              <a:rPr>
                <a:solidFill>
                  <a:srgbClr val="7D9029"/>
                </a:solidFill>
                <a:latin typeface="Courier"/>
              </a:rPr>
              <a:t>note =</a:t>
            </a:r>
            <a:r>
              <a:rPr>
                <a:latin typeface="Courier"/>
              </a:rPr>
              <a:t> </a:t>
            </a:r>
            <a:r>
              <a:rPr>
                <a:solidFill>
                  <a:srgbClr val="4070A0"/>
                </a:solidFill>
                <a:latin typeface="Courier"/>
              </a:rPr>
              <a:t>""</a:t>
            </a:r>
            <a:r>
              <a:rPr>
                <a:latin typeface="Courier"/>
              </a:rPr>
              <a:t>) {</a:t>
            </a:r>
            <a:br/>
            <a:r>
              <a:rPr>
                <a:latin typeface="Courier"/>
              </a:rPr>
              <a:t>  before </a:t>
            </a:r>
            <a:r>
              <a:rPr>
                <a:solidFill>
                  <a:srgbClr val="007020"/>
                </a:solidFill>
                <a:latin typeface="Courier"/>
              </a:rPr>
              <a:t>&lt;-</a:t>
            </a:r>
            <a:r>
              <a:rPr>
                <a:latin typeface="Courier"/>
              </a:rPr>
              <a:t> </a:t>
            </a:r>
            <a:r>
              <a:rPr>
                <a:solidFill>
                  <a:srgbClr val="06287E"/>
                </a:solidFill>
                <a:latin typeface="Courier"/>
              </a:rPr>
              <a:t>indicator</a:t>
            </a:r>
            <a:r>
              <a:rPr>
                <a:latin typeface="Courier"/>
              </a:rPr>
              <a:t>(df)</a:t>
            </a:r>
            <a:br/>
            <a:r>
              <a:rPr>
                <a:latin typeface="Courier"/>
              </a:rPr>
              <a:t>  out </a:t>
            </a:r>
            <a:r>
              <a:rPr>
                <a:solidFill>
                  <a:srgbClr val="007020"/>
                </a:solidFill>
                <a:latin typeface="Courier"/>
              </a:rPr>
              <a:t>&lt;-</a:t>
            </a:r>
            <a:r>
              <a:rPr>
                <a:latin typeface="Courier"/>
              </a:rPr>
              <a:t> </a:t>
            </a:r>
            <a:r>
              <a:rPr b="1">
                <a:solidFill>
                  <a:srgbClr val="007020"/>
                </a:solidFill>
                <a:latin typeface="Courier"/>
              </a:rPr>
              <a:t>switch</a:t>
            </a:r>
            <a:r>
              <a:rPr>
                <a:latin typeface="Courier"/>
              </a:rPr>
              <a:t>(action,</a:t>
            </a:r>
            <a:br/>
            <a:r>
              <a:rPr>
                <a:latin typeface="Courier"/>
              </a:rPr>
              <a:t>    </a:t>
            </a:r>
            <a:r>
              <a:rPr>
                <a:solidFill>
                  <a:srgbClr val="7D9029"/>
                </a:solidFill>
                <a:latin typeface="Courier"/>
              </a:rPr>
              <a:t>exclude =</a:t>
            </a:r>
            <a:r>
              <a:rPr>
                <a:latin typeface="Courier"/>
              </a:rPr>
              <a:t> df[</a:t>
            </a:r>
            <a:r>
              <a:rPr>
                <a:solidFill>
                  <a:srgbClr val="4070A0"/>
                </a:solidFill>
                <a:latin typeface="Courier"/>
              </a:rPr>
              <a:t>!</a:t>
            </a:r>
            <a:r>
              <a:rPr>
                <a:latin typeface="Courier"/>
              </a:rPr>
              <a:t>mask, ],</a:t>
            </a:r>
            <a:br/>
            <a:r>
              <a:rPr>
                <a:latin typeface="Courier"/>
              </a:rPr>
              <a:t>    </a:t>
            </a:r>
            <a:r>
              <a:rPr>
                <a:solidFill>
                  <a:srgbClr val="7D9029"/>
                </a:solidFill>
                <a:latin typeface="Courier"/>
              </a:rPr>
              <a:t>flag    =</a:t>
            </a:r>
            <a:r>
              <a:rPr>
                <a:latin typeface="Courier"/>
              </a:rPr>
              <a:t> dplyr</a:t>
            </a:r>
            <a:r>
              <a:rPr>
                <a:solidFill>
                  <a:srgbClr val="4070A0"/>
                </a:solidFill>
                <a:latin typeface="Courier"/>
              </a:rPr>
              <a:t>::</a:t>
            </a:r>
            <a:r>
              <a:rPr>
                <a:solidFill>
                  <a:srgbClr val="06287E"/>
                </a:solidFill>
                <a:latin typeface="Courier"/>
              </a:rPr>
              <a:t>mutate</a:t>
            </a:r>
            <a:r>
              <a:rPr>
                <a:latin typeface="Courier"/>
              </a:rPr>
              <a:t>(df, </a:t>
            </a:r>
            <a:r>
              <a:rPr>
                <a:solidFill>
                  <a:srgbClr val="4070A0"/>
                </a:solidFill>
                <a:latin typeface="Courier"/>
              </a:rPr>
              <a:t>"flag_{rule}"</a:t>
            </a:r>
            <a:r>
              <a:rPr>
                <a:latin typeface="Courier"/>
              </a:rPr>
              <a:t> </a:t>
            </a:r>
            <a:r>
              <a:rPr>
                <a:solidFill>
                  <a:srgbClr val="4070A0"/>
                </a:solidFill>
                <a:latin typeface="Courier"/>
              </a:rPr>
              <a:t>:=</a:t>
            </a:r>
            <a:r>
              <a:rPr>
                <a:latin typeface="Courier"/>
              </a:rPr>
              <a:t> mask),</a:t>
            </a:r>
            <a:br/>
            <a:r>
              <a:rPr>
                <a:latin typeface="Courier"/>
              </a:rPr>
              <a:t>    </a:t>
            </a:r>
            <a:r>
              <a:rPr>
                <a:solidFill>
                  <a:srgbClr val="06287E"/>
                </a:solidFill>
                <a:latin typeface="Courier"/>
              </a:rPr>
              <a:t>stop</a:t>
            </a:r>
            <a:r>
              <a:rPr>
                <a:latin typeface="Courier"/>
              </a:rPr>
              <a:t>(</a:t>
            </a:r>
            <a:r>
              <a:rPr>
                <a:solidFill>
                  <a:srgbClr val="4070A0"/>
                </a:solidFill>
                <a:latin typeface="Courier"/>
              </a:rPr>
              <a:t>"unknown action: "</a:t>
            </a:r>
            <a:r>
              <a:rPr>
                <a:latin typeface="Courier"/>
              </a:rPr>
              <a:t>, action)</a:t>
            </a:r>
            <a:br/>
            <a:r>
              <a:rPr>
                <a:latin typeface="Courier"/>
              </a:rPr>
              <a:t>  )</a:t>
            </a:r>
            <a:br/>
            <a:r>
              <a:rPr>
                <a:latin typeface="Courier"/>
              </a:rPr>
              <a:t>  after </a:t>
            </a:r>
            <a:r>
              <a:rPr>
                <a:solidFill>
                  <a:srgbClr val="007020"/>
                </a:solidFill>
                <a:latin typeface="Courier"/>
              </a:rPr>
              <a:t>&lt;-</a:t>
            </a:r>
            <a:r>
              <a:rPr>
                <a:latin typeface="Courier"/>
              </a:rPr>
              <a:t> </a:t>
            </a:r>
            <a:r>
              <a:rPr>
                <a:solidFill>
                  <a:srgbClr val="06287E"/>
                </a:solidFill>
                <a:latin typeface="Courier"/>
              </a:rPr>
              <a:t>indicator</a:t>
            </a:r>
            <a:r>
              <a:rPr>
                <a:latin typeface="Courier"/>
              </a:rPr>
              <a:t>(out)</a:t>
            </a:r>
            <a:br/>
            <a:br/>
            <a:r>
              <a:rPr>
                <a:latin typeface="Courier"/>
              </a:rPr>
              <a:t>  LOG[[</a:t>
            </a:r>
            <a:r>
              <a:rPr>
                <a:solidFill>
                  <a:srgbClr val="06287E"/>
                </a:solidFill>
                <a:latin typeface="Courier"/>
              </a:rPr>
              <a:t>length</a:t>
            </a:r>
            <a:r>
              <a:rPr>
                <a:latin typeface="Courier"/>
              </a:rPr>
              <a:t>(LOG)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007020"/>
                </a:solidFill>
                <a:latin typeface="Courier"/>
              </a:rPr>
              <a:t>&lt;&lt;-</a:t>
            </a:r>
            <a:r>
              <a:rPr>
                <a:latin typeface="Courier"/>
              </a:rPr>
              <a:t> tibble</a:t>
            </a:r>
            <a:r>
              <a:rPr>
                <a:solidFill>
                  <a:srgbClr val="4070A0"/>
                </a:solidFill>
                <a:latin typeface="Courier"/>
              </a:rPr>
              <a:t>::</a:t>
            </a:r>
            <a:r>
              <a:rPr>
                <a:solidFill>
                  <a:srgbClr val="06287E"/>
                </a:solidFill>
                <a:latin typeface="Courier"/>
              </a:rPr>
              <a:t>tibble</a:t>
            </a:r>
            <a:r>
              <a:rPr>
                <a:latin typeface="Courier"/>
              </a:rPr>
              <a:t>(</a:t>
            </a:r>
            <a:br/>
            <a:r>
              <a:rPr>
                <a:latin typeface="Courier"/>
              </a:rPr>
              <a:t>    </a:t>
            </a:r>
            <a:r>
              <a:rPr>
                <a:solidFill>
                  <a:srgbClr val="7D9029"/>
                </a:solidFill>
                <a:latin typeface="Courier"/>
              </a:rPr>
              <a:t>rule =</a:t>
            </a:r>
            <a:r>
              <a:rPr>
                <a:latin typeface="Courier"/>
              </a:rPr>
              <a:t> rule, </a:t>
            </a:r>
            <a:r>
              <a:rPr>
                <a:solidFill>
                  <a:srgbClr val="7D9029"/>
                </a:solidFill>
                <a:latin typeface="Courier"/>
              </a:rPr>
              <a:t>rows =</a:t>
            </a:r>
            <a:r>
              <a:rPr>
                <a:latin typeface="Courier"/>
              </a:rPr>
              <a:t> </a:t>
            </a:r>
            <a:r>
              <a:rPr>
                <a:solidFill>
                  <a:srgbClr val="06287E"/>
                </a:solidFill>
                <a:latin typeface="Courier"/>
              </a:rPr>
              <a:t>sum</a:t>
            </a:r>
            <a:r>
              <a:rPr>
                <a:latin typeface="Courier"/>
              </a:rPr>
              <a:t>(mask, </a:t>
            </a:r>
            <a:r>
              <a:rPr>
                <a:solidFill>
                  <a:srgbClr val="7D9029"/>
                </a:solidFill>
                <a:latin typeface="Courier"/>
              </a:rPr>
              <a:t>na.rm =</a:t>
            </a:r>
            <a:r>
              <a:rPr>
                <a:latin typeface="Courier"/>
              </a:rPr>
              <a:t> </a:t>
            </a:r>
            <a:r>
              <a:rPr>
                <a:solidFill>
                  <a:srgbClr val="880000"/>
                </a:solidFill>
                <a:latin typeface="Courier"/>
              </a:rPr>
              <a:t>TRUE</a:t>
            </a:r>
            <a:r>
              <a:rPr>
                <a:latin typeface="Courier"/>
              </a:rPr>
              <a:t>), </a:t>
            </a:r>
            <a:r>
              <a:rPr>
                <a:solidFill>
                  <a:srgbClr val="7D9029"/>
                </a:solidFill>
                <a:latin typeface="Courier"/>
              </a:rPr>
              <a:t>action =</a:t>
            </a:r>
            <a:r>
              <a:rPr>
                <a:latin typeface="Courier"/>
              </a:rPr>
              <a:t> action,</a:t>
            </a:r>
            <a:br/>
            <a:r>
              <a:rPr>
                <a:latin typeface="Courier"/>
              </a:rPr>
              <a:t>    </a:t>
            </a:r>
            <a:r>
              <a:rPr>
                <a:solidFill>
                  <a:srgbClr val="7D9029"/>
                </a:solidFill>
                <a:latin typeface="Courier"/>
              </a:rPr>
              <a:t>before =</a:t>
            </a:r>
            <a:r>
              <a:rPr>
                <a:latin typeface="Courier"/>
              </a:rPr>
              <a:t> before, </a:t>
            </a:r>
            <a:r>
              <a:rPr>
                <a:solidFill>
                  <a:srgbClr val="7D9029"/>
                </a:solidFill>
                <a:latin typeface="Courier"/>
              </a:rPr>
              <a:t>after =</a:t>
            </a:r>
            <a:r>
              <a:rPr>
                <a:latin typeface="Courier"/>
              </a:rPr>
              <a:t> after, </a:t>
            </a:r>
            <a:r>
              <a:rPr>
                <a:solidFill>
                  <a:srgbClr val="7D9029"/>
                </a:solidFill>
                <a:latin typeface="Courier"/>
              </a:rPr>
              <a:t>effect =</a:t>
            </a:r>
            <a:r>
              <a:rPr>
                <a:latin typeface="Courier"/>
              </a:rPr>
              <a:t> </a:t>
            </a:r>
            <a:r>
              <a:rPr>
                <a:solidFill>
                  <a:srgbClr val="06287E"/>
                </a:solidFill>
                <a:latin typeface="Courier"/>
              </a:rPr>
              <a:t>round</a:t>
            </a:r>
            <a:r>
              <a:rPr>
                <a:latin typeface="Courier"/>
              </a:rPr>
              <a:t>(after </a:t>
            </a:r>
            <a:r>
              <a:rPr>
                <a:solidFill>
                  <a:srgbClr val="4070A0"/>
                </a:solidFill>
                <a:latin typeface="Courier"/>
              </a:rPr>
              <a:t>-</a:t>
            </a:r>
            <a:r>
              <a:rPr>
                <a:latin typeface="Courier"/>
              </a:rPr>
              <a:t> before, </a:t>
            </a:r>
            <a:r>
              <a:rPr>
                <a:solidFill>
                  <a:srgbClr val="40A070"/>
                </a:solidFill>
                <a:latin typeface="Courier"/>
              </a:rPr>
              <a:t>4</a:t>
            </a:r>
            <a:r>
              <a:rPr>
                <a:latin typeface="Courier"/>
              </a:rPr>
              <a:t>), </a:t>
            </a:r>
            <a:r>
              <a:rPr>
                <a:solidFill>
                  <a:srgbClr val="7D9029"/>
                </a:solidFill>
                <a:latin typeface="Courier"/>
              </a:rPr>
              <a:t>note =</a:t>
            </a:r>
            <a:r>
              <a:rPr>
                <a:latin typeface="Courier"/>
              </a:rPr>
              <a:t> note</a:t>
            </a:r>
            <a:br/>
            <a:r>
              <a:rPr>
                <a:latin typeface="Courier"/>
              </a:rPr>
              <a:t>  )</a:t>
            </a:r>
            <a:br/>
            <a:r>
              <a:rPr>
                <a:latin typeface="Courier"/>
              </a:rPr>
              <a:t>  out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Produisez-le à partir du code — En R (suite)</a:t>
            </a:r>
          </a:p>
        </p:txBody>
      </p:sp>
      <p:sp>
        <p:nvSpPr>
          <p:cNvPr id="3" name="Content Placeholder 2"/>
          <p:cNvSpPr>
            <a:spLocks noGrp="1"/>
          </p:cNvSpPr>
          <p:nvPr>
            <p:ph idx="1"/>
          </p:nvPr>
        </p:nvSpPr>
        <p:spPr/>
        <p:txBody>
          <a:bodyPr/>
          <a:lstStyle/>
          <a:p>
            <a:pPr lvl="0" indent="0">
              <a:buNone/>
            </a:pPr>
            <a:r>
              <a:rPr b="1">
                <a:solidFill>
                  <a:srgbClr val="FF0000"/>
                </a:solidFill>
                <a:latin typeface="Courier"/>
              </a:rPr>
              <a:t>}</a:t>
            </a:r>
            <a:br/>
            <a:br/>
            <a:r>
              <a:rPr>
                <a:latin typeface="Courier"/>
              </a:rPr>
              <a:t>muac </a:t>
            </a:r>
            <a:r>
              <a:rPr>
                <a:solidFill>
                  <a:srgbClr val="007020"/>
                </a:solidFill>
                <a:latin typeface="Courier"/>
              </a:rPr>
              <a:t>&lt;-</a:t>
            </a:r>
            <a:r>
              <a:rPr>
                <a:latin typeface="Courier"/>
              </a:rPr>
              <a:t> </a:t>
            </a:r>
            <a:r>
              <a:rPr>
                <a:solidFill>
                  <a:srgbClr val="06287E"/>
                </a:solidFill>
                <a:latin typeface="Courier"/>
              </a:rPr>
              <a:t>apply_step</a:t>
            </a:r>
            <a:r>
              <a:rPr>
                <a:latin typeface="Courier"/>
              </a:rPr>
              <a:t>(muac, </a:t>
            </a:r>
            <a:r>
              <a:rPr>
                <a:solidFill>
                  <a:srgbClr val="4070A0"/>
                </a:solidFill>
                <a:latin typeface="Courier"/>
              </a:rPr>
              <a:t>"muac-range"</a:t>
            </a:r>
            <a:r>
              <a:rPr>
                <a:latin typeface="Courier"/>
              </a:rPr>
              <a:t>, </a:t>
            </a:r>
            <a:r>
              <a:rPr>
                <a:solidFill>
                  <a:srgbClr val="4070A0"/>
                </a:solidFill>
                <a:latin typeface="Courier"/>
              </a:rPr>
              <a:t>!</a:t>
            </a:r>
            <a:r>
              <a:rPr>
                <a:latin typeface="Courier"/>
              </a:rPr>
              <a:t>dplyr</a:t>
            </a:r>
            <a:r>
              <a:rPr>
                <a:solidFill>
                  <a:srgbClr val="4070A0"/>
                </a:solidFill>
                <a:latin typeface="Courier"/>
              </a:rPr>
              <a:t>::</a:t>
            </a:r>
            <a:r>
              <a:rPr>
                <a:solidFill>
                  <a:srgbClr val="06287E"/>
                </a:solidFill>
                <a:latin typeface="Courier"/>
              </a:rPr>
              <a:t>between</a:t>
            </a:r>
            <a:r>
              <a:rPr>
                <a:latin typeface="Courier"/>
              </a:rPr>
              <a:t>(muac</a:t>
            </a:r>
            <a:r>
              <a:rPr>
                <a:solidFill>
                  <a:srgbClr val="4070A0"/>
                </a:solidFill>
                <a:latin typeface="Courier"/>
              </a:rPr>
              <a:t>$</a:t>
            </a:r>
            <a:r>
              <a:rPr>
                <a:latin typeface="Courier"/>
              </a:rPr>
              <a:t>muac_mm, </a:t>
            </a:r>
            <a:r>
              <a:rPr>
                <a:solidFill>
                  <a:srgbClr val="40A070"/>
                </a:solidFill>
                <a:latin typeface="Courier"/>
              </a:rPr>
              <a:t>80</a:t>
            </a:r>
            <a:r>
              <a:rPr>
                <a:latin typeface="Courier"/>
              </a:rPr>
              <a:t>, </a:t>
            </a:r>
            <a:r>
              <a:rPr>
                <a:solidFill>
                  <a:srgbClr val="40A070"/>
                </a:solidFill>
                <a:latin typeface="Courier"/>
              </a:rPr>
              <a:t>220</a:t>
            </a:r>
            <a:r>
              <a:rPr>
                <a:latin typeface="Courier"/>
              </a:rPr>
              <a:t>), </a:t>
            </a:r>
            <a:r>
              <a:rPr>
                <a:solidFill>
                  <a:srgbClr val="4070A0"/>
                </a:solidFill>
                <a:latin typeface="Courier"/>
              </a:rPr>
              <a:t>"exclude"</a:t>
            </a:r>
            <a:r>
              <a:rPr>
                <a:latin typeface="Courier"/>
              </a:rPr>
              <a:t>)</a:t>
            </a:r>
            <a:br/>
            <a:r>
              <a:rPr>
                <a:latin typeface="Courier"/>
              </a:rPr>
              <a:t>muac </a:t>
            </a:r>
            <a:r>
              <a:rPr>
                <a:solidFill>
                  <a:srgbClr val="007020"/>
                </a:solidFill>
                <a:latin typeface="Courier"/>
              </a:rPr>
              <a:t>&lt;-</a:t>
            </a:r>
            <a:r>
              <a:rPr>
                <a:latin typeface="Courier"/>
              </a:rPr>
              <a:t> </a:t>
            </a:r>
            <a:r>
              <a:rPr>
                <a:solidFill>
                  <a:srgbClr val="06287E"/>
                </a:solidFill>
                <a:latin typeface="Courier"/>
              </a:rPr>
              <a:t>apply_step</a:t>
            </a:r>
            <a:r>
              <a:rPr>
                <a:latin typeface="Courier"/>
              </a:rPr>
              <a:t>(muac, </a:t>
            </a:r>
            <a:r>
              <a:rPr>
                <a:solidFill>
                  <a:srgbClr val="4070A0"/>
                </a:solidFill>
                <a:latin typeface="Courier"/>
              </a:rPr>
              <a:t>"age-missing"</a:t>
            </a:r>
            <a:r>
              <a:rPr>
                <a:latin typeface="Courier"/>
              </a:rPr>
              <a:t>, </a:t>
            </a:r>
            <a:r>
              <a:rPr>
                <a:solidFill>
                  <a:srgbClr val="06287E"/>
                </a:solidFill>
                <a:latin typeface="Courier"/>
              </a:rPr>
              <a:t>is.na</a:t>
            </a:r>
            <a:r>
              <a:rPr>
                <a:latin typeface="Courier"/>
              </a:rPr>
              <a:t>(muac</a:t>
            </a:r>
            <a:r>
              <a:rPr>
                <a:solidFill>
                  <a:srgbClr val="4070A0"/>
                </a:solidFill>
                <a:latin typeface="Courier"/>
              </a:rPr>
              <a:t>$</a:t>
            </a:r>
            <a:r>
              <a:rPr>
                <a:latin typeface="Courier"/>
              </a:rPr>
              <a:t>age_months), </a:t>
            </a:r>
            <a:r>
              <a:rPr>
                <a:solidFill>
                  <a:srgbClr val="4070A0"/>
                </a:solidFill>
                <a:latin typeface="Courier"/>
              </a:rPr>
              <a:t>"flag"</a:t>
            </a:r>
            <a:r>
              <a:rPr>
                <a:latin typeface="Courier"/>
              </a:rPr>
              <a:t>,</a:t>
            </a:r>
            <a:br/>
            <a:r>
              <a:rPr>
                <a:latin typeface="Courier"/>
              </a:rPr>
              <a:t>                   </a:t>
            </a:r>
            <a:r>
              <a:rPr>
                <a:solidFill>
                  <a:srgbClr val="4070A0"/>
                </a:solidFill>
                <a:latin typeface="Courier"/>
              </a:rPr>
              <a:t>"kept; age-disaggregated tables only"</a:t>
            </a:r>
            <a:r>
              <a:rPr>
                <a:latin typeface="Courier"/>
              </a:rPr>
              <a:t>)</a:t>
            </a:r>
            <a:br/>
            <a:br/>
            <a:r>
              <a:rPr>
                <a:latin typeface="Courier"/>
              </a:rPr>
              <a:t>readr</a:t>
            </a:r>
            <a:r>
              <a:rPr>
                <a:solidFill>
                  <a:srgbClr val="4070A0"/>
                </a:solidFill>
                <a:latin typeface="Courier"/>
              </a:rPr>
              <a:t>::</a:t>
            </a:r>
            <a:r>
              <a:rPr>
                <a:solidFill>
                  <a:srgbClr val="06287E"/>
                </a:solidFill>
                <a:latin typeface="Courier"/>
              </a:rPr>
              <a:t>write_csv</a:t>
            </a:r>
            <a:r>
              <a:rPr>
                <a:latin typeface="Courier"/>
              </a:rPr>
              <a:t>(dplyr</a:t>
            </a:r>
            <a:r>
              <a:rPr>
                <a:solidFill>
                  <a:srgbClr val="4070A0"/>
                </a:solidFill>
                <a:latin typeface="Courier"/>
              </a:rPr>
              <a:t>::</a:t>
            </a:r>
            <a:r>
              <a:rPr>
                <a:solidFill>
                  <a:srgbClr val="06287E"/>
                </a:solidFill>
                <a:latin typeface="Courier"/>
              </a:rPr>
              <a:t>bind_rows</a:t>
            </a:r>
            <a:r>
              <a:rPr>
                <a:latin typeface="Courier"/>
              </a:rPr>
              <a:t>(LOG), 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"cleaning-log.csv"</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Produisez-le à partir du code</a:t>
            </a:r>
          </a:p>
        </p:txBody>
      </p:sp>
      <p:sp>
        <p:nvSpPr>
          <p:cNvPr id="3" name="Content Placeholder 2"/>
          <p:cNvSpPr>
            <a:spLocks noGrp="1"/>
          </p:cNvSpPr>
          <p:nvPr>
            <p:ph idx="1"/>
          </p:nvPr>
        </p:nvSpPr>
        <p:spPr/>
        <p:txBody>
          <a:bodyPr/>
          <a:lstStyle/>
          <a:p>
            <a:pPr lvl="0"/>
            <a:r>
              <a:rPr/>
              <a:t>Une étape ne peut pas avoir lieu sans être consignée — puisque consigner est ce que fait la fonction</a:t>
            </a:r>
          </a:p>
          <a:p>
            <a:pPr lvl="0"/>
            <a:r>
              <a:rPr/>
              <a:t>L’effet est mesuré, pas estimé — </a:t>
            </a:r>
            <a:r>
              <a:rPr>
                <a:latin typeface="Courier"/>
              </a:rPr>
              <a:t>before</a:t>
            </a:r>
            <a:r>
              <a:rPr/>
              <a:t> et </a:t>
            </a:r>
            <a:r>
              <a:rPr>
                <a:latin typeface="Courier"/>
              </a:rPr>
              <a:t>after</a:t>
            </a:r>
            <a:r>
              <a:rPr/>
              <a:t> proviennent de la même fonction </a:t>
            </a:r>
            <a:r>
              <a:rPr>
                <a:latin typeface="Courier"/>
              </a:rPr>
              <a:t>indicator()</a:t>
            </a:r>
            <a:r>
              <a:rPr/>
              <a:t>, évaluée sur les…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avant-après est le livrable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BB6688"/>
                </a:solidFill>
                <a:latin typeface="Courier"/>
              </a:rPr>
              <a:t>f"Records received:  </a:t>
            </a:r>
            <a:r>
              <a:rPr>
                <a:solidFill>
                  <a:srgbClr val="4070A0"/>
                </a:solidFill>
                <a:latin typeface="Courier"/>
              </a:rPr>
              <a:t>{</a:t>
            </a:r>
            <a:r>
              <a:rPr>
                <a:solidFill>
                  <a:srgbClr val="008000"/>
                </a:solidFill>
                <a:latin typeface="Courier"/>
              </a:rPr>
              <a:t>len</a:t>
            </a:r>
            <a:r>
              <a:rPr>
                <a:latin typeface="Courier"/>
              </a:rPr>
              <a:t>(raw)</a:t>
            </a:r>
            <a:r>
              <a:rPr>
                <a:solidFill>
                  <a:srgbClr val="4070A0"/>
                </a:solidFill>
                <a:latin typeface="Courier"/>
              </a:rPr>
              <a:t>:&gt;6,}</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f"Excluded:          </a:t>
            </a:r>
            <a:r>
              <a:rPr>
                <a:solidFill>
                  <a:srgbClr val="4070A0"/>
                </a:solidFill>
                <a:latin typeface="Courier"/>
              </a:rPr>
              <a:t>{</a:t>
            </a:r>
            <a:r>
              <a:rPr>
                <a:solidFill>
                  <a:srgbClr val="008000"/>
                </a:solidFill>
                <a:latin typeface="Courier"/>
              </a:rPr>
              <a:t>len</a:t>
            </a:r>
            <a:r>
              <a:rPr>
                <a:latin typeface="Courier"/>
              </a:rPr>
              <a:t>(raw) </a:t>
            </a:r>
            <a:r>
              <a:rPr>
                <a:solidFill>
                  <a:srgbClr val="666666"/>
                </a:solidFill>
                <a:latin typeface="Courier"/>
              </a:rPr>
              <a:t>-</a:t>
            </a:r>
            <a:r>
              <a:rPr>
                <a:latin typeface="Courier"/>
              </a:rPr>
              <a:t> </a:t>
            </a:r>
            <a:r>
              <a:rPr>
                <a:solidFill>
                  <a:srgbClr val="008000"/>
                </a:solidFill>
                <a:latin typeface="Courier"/>
              </a:rPr>
              <a:t>len</a:t>
            </a:r>
            <a:r>
              <a:rPr>
                <a:latin typeface="Courier"/>
              </a:rPr>
              <a:t>(analysis)</a:t>
            </a:r>
            <a:r>
              <a:rPr>
                <a:solidFill>
                  <a:srgbClr val="4070A0"/>
                </a:solidFill>
                <a:latin typeface="Courier"/>
              </a:rPr>
              <a:t>:&gt;6,}</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f"Analysed:          </a:t>
            </a:r>
            <a:r>
              <a:rPr>
                <a:solidFill>
                  <a:srgbClr val="4070A0"/>
                </a:solidFill>
                <a:latin typeface="Courier"/>
              </a:rPr>
              <a:t>{</a:t>
            </a:r>
            <a:r>
              <a:rPr>
                <a:solidFill>
                  <a:srgbClr val="008000"/>
                </a:solidFill>
                <a:latin typeface="Courier"/>
              </a:rPr>
              <a:t>len</a:t>
            </a:r>
            <a:r>
              <a:rPr>
                <a:latin typeface="Courier"/>
              </a:rPr>
              <a:t>(analysis)</a:t>
            </a:r>
            <a:r>
              <a:rPr>
                <a:solidFill>
                  <a:srgbClr val="4070A0"/>
                </a:solidFill>
                <a:latin typeface="Courier"/>
              </a:rPr>
              <a:t>:&gt;6,}</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f"GAM, raw:          </a:t>
            </a:r>
            <a:r>
              <a:rPr>
                <a:solidFill>
                  <a:srgbClr val="4070A0"/>
                </a:solidFill>
                <a:latin typeface="Courier"/>
              </a:rPr>
              <a:t>{</a:t>
            </a:r>
            <a:r>
              <a:rPr>
                <a:latin typeface="Courier"/>
              </a:rPr>
              <a:t>indicator(raw)</a:t>
            </a:r>
            <a:r>
              <a:rPr>
                <a:solidFill>
                  <a:srgbClr val="4070A0"/>
                </a:solidFill>
                <a:latin typeface="Courier"/>
              </a:rPr>
              <a:t>:&gt;6.1%}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f"GAM, cleaned:      </a:t>
            </a:r>
            <a:r>
              <a:rPr>
                <a:solidFill>
                  <a:srgbClr val="4070A0"/>
                </a:solidFill>
                <a:latin typeface="Courier"/>
              </a:rPr>
              <a:t>{</a:t>
            </a:r>
            <a:r>
              <a:rPr>
                <a:latin typeface="Courier"/>
              </a:rPr>
              <a:t>indicator(analysis)</a:t>
            </a:r>
            <a:r>
              <a:rPr>
                <a:solidFill>
                  <a:srgbClr val="4070A0"/>
                </a:solidFill>
                <a:latin typeface="Courier"/>
              </a:rPr>
              <a:t>:&gt;6.1%}</a:t>
            </a:r>
            <a:r>
              <a:rPr>
                <a:solidFill>
                  <a:srgbClr val="BB6688"/>
                </a:solidFill>
                <a:latin typeface="Courier"/>
              </a:rPr>
              <a:t>"</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avant-après est le livrable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a:t>
            </a:r>
            <a:r>
              <a:rPr>
                <a:latin typeface="Courier"/>
              </a:rPr>
              <a:t>(</a:t>
            </a:r>
            <a:r>
              <a:rPr>
                <a:solidFill>
                  <a:srgbClr val="06287E"/>
                </a:solidFill>
                <a:latin typeface="Courier"/>
              </a:rPr>
              <a:t>sprintf</a:t>
            </a:r>
            <a:r>
              <a:rPr>
                <a:latin typeface="Courier"/>
              </a:rPr>
              <a:t>(</a:t>
            </a:r>
            <a:r>
              <a:rPr>
                <a:solidFill>
                  <a:srgbClr val="4070A0"/>
                </a:solidFill>
                <a:latin typeface="Courier"/>
              </a:rPr>
              <a:t>"Records received: %6d\n"</a:t>
            </a:r>
            <a:r>
              <a:rPr>
                <a:latin typeface="Courier"/>
              </a:rPr>
              <a:t>, </a:t>
            </a:r>
            <a:r>
              <a:rPr>
                <a:solidFill>
                  <a:srgbClr val="06287E"/>
                </a:solidFill>
                <a:latin typeface="Courier"/>
              </a:rPr>
              <a:t>nrow</a:t>
            </a:r>
            <a:r>
              <a:rPr>
                <a:latin typeface="Courier"/>
              </a:rPr>
              <a:t>(raw)))</a:t>
            </a:r>
            <a:br/>
            <a:r>
              <a:rPr>
                <a:solidFill>
                  <a:srgbClr val="06287E"/>
                </a:solidFill>
                <a:latin typeface="Courier"/>
              </a:rPr>
              <a:t>cat</a:t>
            </a:r>
            <a:r>
              <a:rPr>
                <a:latin typeface="Courier"/>
              </a:rPr>
              <a:t>(</a:t>
            </a:r>
            <a:r>
              <a:rPr>
                <a:solidFill>
                  <a:srgbClr val="06287E"/>
                </a:solidFill>
                <a:latin typeface="Courier"/>
              </a:rPr>
              <a:t>sprintf</a:t>
            </a:r>
            <a:r>
              <a:rPr>
                <a:latin typeface="Courier"/>
              </a:rPr>
              <a:t>(</a:t>
            </a:r>
            <a:r>
              <a:rPr>
                <a:solidFill>
                  <a:srgbClr val="4070A0"/>
                </a:solidFill>
                <a:latin typeface="Courier"/>
              </a:rPr>
              <a:t>"Excluded:         %6d\n"</a:t>
            </a:r>
            <a:r>
              <a:rPr>
                <a:latin typeface="Courier"/>
              </a:rPr>
              <a:t>, </a:t>
            </a:r>
            <a:r>
              <a:rPr>
                <a:solidFill>
                  <a:srgbClr val="06287E"/>
                </a:solidFill>
                <a:latin typeface="Courier"/>
              </a:rPr>
              <a:t>nrow</a:t>
            </a:r>
            <a:r>
              <a:rPr>
                <a:latin typeface="Courier"/>
              </a:rPr>
              <a:t>(raw) </a:t>
            </a:r>
            <a:r>
              <a:rPr>
                <a:solidFill>
                  <a:srgbClr val="4070A0"/>
                </a:solidFill>
                <a:latin typeface="Courier"/>
              </a:rPr>
              <a:t>-</a:t>
            </a:r>
            <a:r>
              <a:rPr>
                <a:latin typeface="Courier"/>
              </a:rPr>
              <a:t> </a:t>
            </a:r>
            <a:r>
              <a:rPr>
                <a:solidFill>
                  <a:srgbClr val="06287E"/>
                </a:solidFill>
                <a:latin typeface="Courier"/>
              </a:rPr>
              <a:t>nrow</a:t>
            </a:r>
            <a:r>
              <a:rPr>
                <a:latin typeface="Courier"/>
              </a:rPr>
              <a:t>(analysis)))</a:t>
            </a:r>
            <a:br/>
            <a:r>
              <a:rPr>
                <a:solidFill>
                  <a:srgbClr val="06287E"/>
                </a:solidFill>
                <a:latin typeface="Courier"/>
              </a:rPr>
              <a:t>cat</a:t>
            </a:r>
            <a:r>
              <a:rPr>
                <a:latin typeface="Courier"/>
              </a:rPr>
              <a:t>(</a:t>
            </a:r>
            <a:r>
              <a:rPr>
                <a:solidFill>
                  <a:srgbClr val="06287E"/>
                </a:solidFill>
                <a:latin typeface="Courier"/>
              </a:rPr>
              <a:t>sprintf</a:t>
            </a:r>
            <a:r>
              <a:rPr>
                <a:latin typeface="Courier"/>
              </a:rPr>
              <a:t>(</a:t>
            </a:r>
            <a:r>
              <a:rPr>
                <a:solidFill>
                  <a:srgbClr val="4070A0"/>
                </a:solidFill>
                <a:latin typeface="Courier"/>
              </a:rPr>
              <a:t>"Analysed:         %6d\n"</a:t>
            </a:r>
            <a:r>
              <a:rPr>
                <a:latin typeface="Courier"/>
              </a:rPr>
              <a:t>, </a:t>
            </a:r>
            <a:r>
              <a:rPr>
                <a:solidFill>
                  <a:srgbClr val="06287E"/>
                </a:solidFill>
                <a:latin typeface="Courier"/>
              </a:rPr>
              <a:t>nrow</a:t>
            </a:r>
            <a:r>
              <a:rPr>
                <a:latin typeface="Courier"/>
              </a:rPr>
              <a:t>(analysis)))</a:t>
            </a:r>
            <a:br/>
            <a:r>
              <a:rPr>
                <a:solidFill>
                  <a:srgbClr val="06287E"/>
                </a:solidFill>
                <a:latin typeface="Courier"/>
              </a:rPr>
              <a:t>cat</a:t>
            </a:r>
            <a:r>
              <a:rPr>
                <a:latin typeface="Courier"/>
              </a:rPr>
              <a:t>(</a:t>
            </a:r>
            <a:r>
              <a:rPr>
                <a:solidFill>
                  <a:srgbClr val="06287E"/>
                </a:solidFill>
                <a:latin typeface="Courier"/>
              </a:rPr>
              <a:t>sprintf</a:t>
            </a:r>
            <a:r>
              <a:rPr>
                <a:latin typeface="Courier"/>
              </a:rPr>
              <a:t>(</a:t>
            </a:r>
            <a:r>
              <a:rPr>
                <a:solidFill>
                  <a:srgbClr val="4070A0"/>
                </a:solidFill>
                <a:latin typeface="Courier"/>
              </a:rPr>
              <a:t>"GAM, raw:         %6.1f%%\n"</a:t>
            </a:r>
            <a:r>
              <a:rPr>
                <a:latin typeface="Courier"/>
              </a:rPr>
              <a:t>, </a:t>
            </a:r>
            <a:r>
              <a:rPr>
                <a:solidFill>
                  <a:srgbClr val="40A070"/>
                </a:solidFill>
                <a:latin typeface="Courier"/>
              </a:rPr>
              <a:t>100</a:t>
            </a:r>
            <a:r>
              <a:rPr>
                <a:latin typeface="Courier"/>
              </a:rPr>
              <a:t> </a:t>
            </a:r>
            <a:r>
              <a:rPr>
                <a:solidFill>
                  <a:srgbClr val="4070A0"/>
                </a:solidFill>
                <a:latin typeface="Courier"/>
              </a:rPr>
              <a:t>*</a:t>
            </a:r>
            <a:r>
              <a:rPr>
                <a:latin typeface="Courier"/>
              </a:rPr>
              <a:t> </a:t>
            </a:r>
            <a:r>
              <a:rPr>
                <a:solidFill>
                  <a:srgbClr val="06287E"/>
                </a:solidFill>
                <a:latin typeface="Courier"/>
              </a:rPr>
              <a:t>indicator</a:t>
            </a:r>
            <a:r>
              <a:rPr>
                <a:latin typeface="Courier"/>
              </a:rPr>
              <a:t>(raw)))</a:t>
            </a:r>
            <a:br/>
            <a:r>
              <a:rPr>
                <a:solidFill>
                  <a:srgbClr val="06287E"/>
                </a:solidFill>
                <a:latin typeface="Courier"/>
              </a:rPr>
              <a:t>cat</a:t>
            </a:r>
            <a:r>
              <a:rPr>
                <a:latin typeface="Courier"/>
              </a:rPr>
              <a:t>(</a:t>
            </a:r>
            <a:r>
              <a:rPr>
                <a:solidFill>
                  <a:srgbClr val="06287E"/>
                </a:solidFill>
                <a:latin typeface="Courier"/>
              </a:rPr>
              <a:t>sprintf</a:t>
            </a:r>
            <a:r>
              <a:rPr>
                <a:latin typeface="Courier"/>
              </a:rPr>
              <a:t>(</a:t>
            </a:r>
            <a:r>
              <a:rPr>
                <a:solidFill>
                  <a:srgbClr val="4070A0"/>
                </a:solidFill>
                <a:latin typeface="Courier"/>
              </a:rPr>
              <a:t>"GAM, cleaned:     %6.1f%%\n"</a:t>
            </a:r>
            <a:r>
              <a:rPr>
                <a:latin typeface="Courier"/>
              </a:rPr>
              <a:t>, </a:t>
            </a:r>
            <a:r>
              <a:rPr>
                <a:solidFill>
                  <a:srgbClr val="40A070"/>
                </a:solidFill>
                <a:latin typeface="Courier"/>
              </a:rPr>
              <a:t>100</a:t>
            </a:r>
            <a:r>
              <a:rPr>
                <a:latin typeface="Courier"/>
              </a:rPr>
              <a:t> </a:t>
            </a:r>
            <a:r>
              <a:rPr>
                <a:solidFill>
                  <a:srgbClr val="4070A0"/>
                </a:solidFill>
                <a:latin typeface="Courier"/>
              </a:rPr>
              <a:t>*</a:t>
            </a:r>
            <a:r>
              <a:rPr>
                <a:latin typeface="Courier"/>
              </a:rPr>
              <a:t> </a:t>
            </a:r>
            <a:r>
              <a:rPr>
                <a:solidFill>
                  <a:srgbClr val="06287E"/>
                </a:solidFill>
                <a:latin typeface="Courier"/>
              </a:rPr>
              <a:t>indicator</a:t>
            </a:r>
            <a:r>
              <a:rPr>
                <a:latin typeface="Courier"/>
              </a:rPr>
              <a:t>(analysis)))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ne doit pas figurer dans le journal</a:t>
            </a:r>
          </a:p>
        </p:txBody>
      </p:sp>
      <p:sp>
        <p:nvSpPr>
          <p:cNvPr id="3" name="Content Placeholder 2"/>
          <p:cNvSpPr>
            <a:spLocks noGrp="1"/>
          </p:cNvSpPr>
          <p:nvPr>
            <p:ph idx="1"/>
          </p:nvPr>
        </p:nvSpPr>
        <p:spPr/>
        <p:txBody>
          <a:bodyPr/>
          <a:lstStyle/>
          <a:p>
            <a:pPr lvl="0"/>
            <a:r>
              <a:rPr b="1"/>
              <a:t>Aucun identifiant direct.</a:t>
            </a:r>
            <a:r>
              <a:rPr/>
              <a:t> Ni noms, ni numéros de téléphone, ni coordonnées GPS. Une ligne disant `fusion de CH03315…</a:t>
            </a:r>
          </a:p>
          <a:p>
            <a:pPr lvl="0"/>
            <a:r>
              <a:rPr b="1"/>
              <a:t>Aucun petit effectif dans une catégorie sensible.</a:t>
            </a:r>
            <a:r>
              <a:rPr/>
              <a:t> « 3 lignes recodées, catégorie VBG </a:t>
            </a:r>
            <a:r>
              <a:rPr>
                <a:latin typeface="Courier"/>
              </a:rPr>
              <a:t>viol</a:t>
            </a:r>
            <a:r>
              <a:rPr/>
              <a:t>, Marmelade » identifie…</a:t>
            </a:r>
          </a:p>
          <a:p>
            <a:pPr lvl="0"/>
            <a:r>
              <a:rPr b="1"/>
              <a:t>Aucun détail en texte libre recopié d’une note de dossier.</a:t>
            </a:r>
            <a:r>
              <a:rPr/>
              <a:t> La règle est ce que vous avez appliqué, pas ce que…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Où vit le journal — Exemple</a:t>
            </a:r>
          </a:p>
        </p:txBody>
      </p:sp>
      <p:sp>
        <p:nvSpPr>
          <p:cNvPr id="3" name="Content Placeholder 2"/>
          <p:cNvSpPr>
            <a:spLocks noGrp="1"/>
          </p:cNvSpPr>
          <p:nvPr>
            <p:ph idx="1"/>
          </p:nvPr>
        </p:nvSpPr>
        <p:spPr/>
        <p:txBody>
          <a:bodyPr/>
          <a:lstStyle/>
          <a:p>
            <a:pPr lvl="0" indent="0">
              <a:buNone/>
            </a:pPr>
            <a:r>
              <a:rPr>
                <a:latin typeface="Courier"/>
              </a:rPr>
              <a:t>outputs/
  profiles/muac-2024-q4.json        arrival profile      (lesson 1)
  validation/muac-2024-q4.json      validation findings  (lesson 7)
  cleaning-log.csv                  decisions            (this lesson)
  review/duplicate-candidates.csv   reviewed and signed  (lesson 4)
  tables/gam_by_commune.csv         the result
  tables/definitions.csv            numerator, denominator, source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L’annexe dont le rapport a besoin</a:t>
            </a:r>
          </a:p>
        </p:txBody>
      </p:sp>
      <p:sp>
        <p:nvSpPr>
          <p:cNvPr id="3" name="Content Placeholder 2"/>
          <p:cNvSpPr>
            <a:spLocks noGrp="1"/>
          </p:cNvSpPr>
          <p:nvPr>
            <p:ph idx="1"/>
          </p:nvPr>
        </p:nvSpPr>
        <p:spPr/>
        <p:txBody>
          <a:bodyPr/>
          <a:lstStyle/>
          <a:p>
            <a:pPr lvl="0"/>
            <a:r>
              <a:rPr/>
              <a:t>Source et complétude des données — D’où vient le fichier, combien d’enregistrements, quelle part des unités de…</a:t>
            </a:r>
          </a:p>
          <a:p>
            <a:pPr lvl="0"/>
            <a:r>
              <a:rPr/>
              <a:t>Nettoyage et exclusions — Le tableau du journal, ou son résumé avec le tableau complet en pièce jointe</a:t>
            </a:r>
          </a:p>
          <a:p>
            <a:pPr lvl="0"/>
            <a:r>
              <a:rPr/>
              <a:t>Limites — Ce que le nettoyage n’a pas pu corriger</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L’annexe dont le rapport a besoin</a:t>
            </a:r>
          </a:p>
        </p:txBody>
      </p:sp>
      <p:sp>
        <p:nvSpPr>
          <p:cNvPr id="3" name="Content Placeholder 2"/>
          <p:cNvSpPr>
            <a:spLocks noGrp="1"/>
          </p:cNvSpPr>
          <p:nvPr>
            <p:ph idx="1"/>
          </p:nvPr>
        </p:nvSpPr>
        <p:spPr/>
        <p:txBody>
          <a:bodyPr/>
          <a:lstStyle/>
          <a:p>
            <a:pPr lvl="0" indent="0" marL="1270000">
              <a:buNone/>
            </a:pPr>
            <a:r>
              <a:rPr sz="2000"/>
              <a:t>L’annexe n’est pas un aveu. C’est la raison pour laquelle le chiffre du résumé exécutif peut être défendu, et la différence professionnelle entre un chiffre et une affirmation.</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 cours vous laisse</a:t>
            </a:r>
          </a:p>
        </p:txBody>
      </p:sp>
      <p:sp>
        <p:nvSpPr>
          <p:cNvPr id="3" name="Content Placeholder 2"/>
          <p:cNvSpPr>
            <a:spLocks noGrp="1"/>
          </p:cNvSpPr>
          <p:nvPr>
            <p:ph idx="1"/>
          </p:nvPr>
        </p:nvSpPr>
        <p:spPr/>
        <p:txBody>
          <a:bodyPr/>
          <a:lstStyle/>
          <a:p>
            <a:pPr lvl="0"/>
            <a:r>
              <a:rPr/>
              <a:t>Vous savez prendre un export brut de programme, décrire honnêtement ce qui est arrivé, y trouver les défauts de quatre manières différentes, décider du traitement de chacun au regard d’une norme publiée, faire tourner ces décisions à nouveau le trimestre suivant sans vous, et remettre l’ensemble à un auditeur avec la démarche jointe.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https://data-analysis.cassion.dev/fr/cours/data-cleaning-and-validation/cleaning-08-the-cleaning-log</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journal qui répond à la question avant qu’elle soit posée</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8 sur 8</vt:lpwstr>
  </property>
  <property fmtid="{D5CDD505-2E9C-101B-9397-08002B2CF9AE}" pid="3" name="subtitle">
    <vt:lpwstr>Une ligne par règle appliquée — laquelle, combien de lignes touchées, ce qui a changé, qui a validé. Produit par le code plutôt que rédigé après coup, et livré comme l’annexe qui met fin au débat.</vt:lpwstr>
  </property>
</Properties>
</file>