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Somebody asks for a dashboard with every indicator on it. That request is real and the specification in it is wrong, and the useful response is a question rather than a page — because a dashboard that answers no pending decision is one nobody opens twice.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twenty tiles and it is a real request. Somebody wants to stop asking for numbers by email, and the dashboard is what they have a word for. It is also a specification that guarantees a page nobody opens twice. Twenty numbers with no ordering is a table with more colours, and the reader has to supply the question the page should have answered.</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decision are you about to make, and what would change it?” Ask it once and one of three things happens, and all three are useful. They name a decision. “Which six communities get rehabilitation.” Now you know the page has one job, the ordering is by that job, and most of the twenty tiles are not on it. They name a recurring meeting. “The monthly cluster call.” Then the dashboard’s job is to make that call shorter, and the design question is what gets argued about every month — which is usually a definition, not a number. They cannot answer. That is the most common outcome and it is a finding rather than a failure. It usually means the numbers are wanted for assurance rather than for a decision, and the honest response is a monthly one-page summary, not a dashboard. Write the answer down at the top of the page, in the words they used. Every later argument about what to include is settled by reading it.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project on this platform states its decision in the entry, and the dashboard is built against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None of them is “monitor the programme”. Each is a sentence with a verb in it, and the tiles are chosen by whether they move that verb.</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rule that survives contact with a real request. Three headline numbers, at the top, in the size of a headline. They are the ones the decision turns on. One table underneath, which is the disaggregation the decision needs — by district, by commune, by stage. One figure, if a shape matters. Most pages need none; a pathway or a trend needs one. Everything else goes behind a link, or into the report, or nowhere.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is the practical ceiling and three is better. A row of tiles is read left to right and then abandoned.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are not worthless — they are the wrong artefact.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Offer the alternative in the same sentence as the refusal. “Not on the dashboard, but I will put every logframe indicator in the quarterly annex and send you the CSV” is a different conversation from “no”.</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tile earns its place only if a plausible value would change what somebody does.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Ask for the threshold. “At what value of this would you do something different?” A tile whose owner cannot answer is a tile that is being watched rather than used, and watching is what a monthly report does more cheaply. Total beneficiaries is the usual example. It goes up, everybody likes it, and no value of it changes anything. It belongs in the report.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“requested and not included” paragraph is the deliverable of this conversation, and writing it down is what stops the same twenty tiles being requested again in June by someone who was not in the room.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page with three numbers on it can still bury the one that matters. The next lesson is about the order they are read in, and about what belongs behind a link rather than on the page.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1-refusing-the-twenty-tile-reque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twenty-tile request is a symptom</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Somebody asks for a dashboard with every indicator on it. That request is real and the specification in it is wrong, and the useful response is a question rather than a page — because a dashboard that answers no pending decision is one nobody opens twice.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request as it arrives</a:t>
            </a:r>
          </a:p>
          <a:p>
            <a:pPr lvl="0"/>
            <a:r>
              <a:rPr/>
              <a:t>The question to ask instead</a:t>
            </a:r>
          </a:p>
          <a:p>
            <a:pPr lvl="0"/>
            <a:r>
              <a:rPr/>
              <a:t>What each of the seven dashboards here is for</a:t>
            </a:r>
          </a:p>
          <a:p>
            <a:pPr lvl="0"/>
            <a:r>
              <a:rPr/>
              <a:t>Three tiles, not twenty</a:t>
            </a:r>
          </a:p>
          <a:p>
            <a:pPr lvl="0"/>
            <a:r>
              <a:rPr/>
              <a:t>What to do with the other seventeen</a:t>
            </a:r>
          </a:p>
          <a:p>
            <a:pPr lvl="0"/>
            <a:r>
              <a:rPr/>
              <a:t>The tile that should not be there</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request as it arrives</a:t>
            </a:r>
          </a:p>
        </p:txBody>
      </p:sp>
      <p:sp>
        <p:nvSpPr>
          <p:cNvPr id="3" name="Content Placeholder 2"/>
          <p:cNvSpPr>
            <a:spLocks noGrp="1"/>
          </p:cNvSpPr>
          <p:nvPr>
            <p:ph idx="1"/>
          </p:nvPr>
        </p:nvSpPr>
        <p:spPr/>
        <p:txBody>
          <a:bodyPr/>
          <a:lstStyle/>
          <a:p>
            <a:pPr lvl="0" indent="0" marL="1270000">
              <a:buNone/>
            </a:pPr>
            <a:r>
              <a:rPr sz="2000"/>
              <a:t>“Can you build us a dashboard? We want coverage, admissions, defaulting, stock-outs, staffing, funding burn, beneficiary numbers by district and by month, and the indicators from the logframe.”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request as it arrives</a:t>
            </a:r>
          </a:p>
        </p:txBody>
      </p:sp>
      <p:sp>
        <p:nvSpPr>
          <p:cNvPr id="3" name="Content Placeholder 2"/>
          <p:cNvSpPr>
            <a:spLocks noGrp="1"/>
          </p:cNvSpPr>
          <p:nvPr>
            <p:ph idx="1"/>
          </p:nvPr>
        </p:nvSpPr>
        <p:spPr/>
        <p:txBody>
          <a:bodyPr/>
          <a:lstStyle/>
          <a:p>
            <a:pPr lvl="0"/>
            <a:r>
              <a:rPr/>
              <a:t>That is twenty tiles and it is a real request — Somebody wants to stop asking for numbers by email, and the dashboard…</a:t>
            </a:r>
          </a:p>
          <a:p>
            <a:pPr lvl="0"/>
            <a:r>
              <a:rPr/>
              <a:t>It is also a specification that guarantees a page nobody opens twice — Twenty numbers with no ordering is a table with…</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 to ask instead</a:t>
            </a:r>
          </a:p>
        </p:txBody>
      </p:sp>
      <p:sp>
        <p:nvSpPr>
          <p:cNvPr id="3" name="Content Placeholder 2"/>
          <p:cNvSpPr>
            <a:spLocks noGrp="1"/>
          </p:cNvSpPr>
          <p:nvPr>
            <p:ph idx="1"/>
          </p:nvPr>
        </p:nvSpPr>
        <p:spPr/>
        <p:txBody>
          <a:bodyPr/>
          <a:lstStyle/>
          <a:p>
            <a:pPr lvl="0"/>
            <a:r>
              <a:rPr/>
              <a:t>“What decision are you about to make, and what would change it?”</a:t>
            </a:r>
          </a:p>
          <a:p>
            <a:pPr lvl="0"/>
            <a:r>
              <a:rPr/>
              <a:t>They name a decision — “Which six communities get rehabilitation.” Now you know the page has one job, the ordering is…</a:t>
            </a:r>
          </a:p>
          <a:p>
            <a:pPr lvl="0"/>
            <a:r>
              <a:rPr/>
              <a:t>They name a recurring meeting — “The monthly cluster call.” Then the dashboard’s job is to make that call shorter, and…</a:t>
            </a:r>
          </a:p>
          <a:p>
            <a:pPr lvl="0"/>
            <a:r>
              <a:rPr/>
              <a:t>They cannot answer — That is the most common outcome and it is a finding rather than a failure</a:t>
            </a:r>
          </a:p>
          <a:p>
            <a:pPr lvl="0"/>
            <a:r>
              <a:rPr/>
              <a:t>Write the answer down at the top of the page — in the words they used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each of the seven dashboards here is for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Project</a:t>
                      </a:r>
                    </a:p>
                  </a:txBody>
                  <a:tcPr/>
                </a:tc>
                <a:tc>
                  <a:txBody>
                    <a:bodyPr/>
                    <a:lstStyle/>
                    <a:p>
                      <a:pPr lvl="0" indent="0" marL="0">
                        <a:buNone/>
                      </a:pPr>
                      <a:r>
                        <a:rPr/>
                        <a:t>The decision it informs</a:t>
                      </a:r>
                    </a:p>
                  </a:txBody>
                  <a:tcPr/>
                </a:tc>
              </a:tr>
              <a:tr h="0">
                <a:tc>
                  <a:txBody>
                    <a:bodyPr/>
                    <a:lstStyle/>
                    <a:p>
                      <a:pPr lvl="0" indent="0" marL="0">
                        <a:buNone/>
                      </a:pPr>
                      <a:r>
                        <a:rPr/>
                        <a:t>WASH coverage</a:t>
                      </a:r>
                    </a:p>
                  </a:txBody>
                </a:tc>
                <a:tc>
                  <a:txBody>
                    <a:bodyPr/>
                    <a:lstStyle/>
                    <a:p>
                      <a:pPr lvl="0" indent="0" marL="0">
                        <a:buNone/>
                      </a:pPr>
                      <a:r>
                        <a:rPr/>
                        <a:t>Which six of eighteen communities get water point rehabilitation</a:t>
                      </a:r>
                    </a:p>
                  </a:txBody>
                </a:tc>
              </a:tr>
              <a:tr h="0">
                <a:tc>
                  <a:txBody>
                    <a:bodyPr/>
                    <a:lstStyle/>
                    <a:p>
                      <a:pPr lvl="0" indent="0" marL="0">
                        <a:buNone/>
                      </a:pPr>
                      <a:r>
                        <a:rPr/>
                        <a:t>Nutrition screening</a:t>
                      </a:r>
                    </a:p>
                  </a:txBody>
                </a:tc>
                <a:tc>
                  <a:txBody>
                    <a:bodyPr/>
                    <a:lstStyle/>
                    <a:p>
                      <a:pPr lvl="0" indent="0" marL="0">
                        <a:buNone/>
                      </a:pPr>
                      <a:r>
                        <a:rPr/>
                        <a:t>Where the next screening round and CMAM capacity go</a:t>
                      </a:r>
                    </a:p>
                  </a:txBody>
                </a:tc>
              </a:tr>
              <a:tr h="0">
                <a:tc>
                  <a:txBody>
                    <a:bodyPr/>
                    <a:lstStyle/>
                    <a:p>
                      <a:pPr lvl="0" indent="0" marL="0">
                        <a:buNone/>
                      </a:pPr>
                      <a:r>
                        <a:rPr/>
                        <a:t>Protection pathway</a:t>
                      </a:r>
                    </a:p>
                  </a:txBody>
                </a:tc>
                <a:tc>
                  <a:txBody>
                    <a:bodyPr/>
                    <a:lstStyle/>
                    <a:p>
                      <a:pPr lvl="0" indent="0" marL="0">
                        <a:buNone/>
                      </a:pPr>
                      <a:r>
                        <a:rPr/>
                        <a:t>Which gate in the referral pathway to fix first</a:t>
                      </a:r>
                    </a:p>
                  </a:txBody>
                </a:tc>
              </a:tr>
              <a:tr h="0">
                <a:tc>
                  <a:txBody>
                    <a:bodyPr/>
                    <a:lstStyle/>
                    <a:p>
                      <a:pPr lvl="0" indent="0" marL="0">
                        <a:buNone/>
                      </a:pPr>
                      <a:r>
                        <a:rPr/>
                        <a:t>Food security</a:t>
                      </a:r>
                    </a:p>
                  </a:txBody>
                </a:tc>
                <a:tc>
                  <a:txBody>
                    <a:bodyPr/>
                    <a:lstStyle/>
                    <a:p>
                      <a:pPr lvl="0" indent="0" marL="0">
                        <a:buNone/>
                      </a:pPr>
                      <a:r>
                        <a:rPr/>
                        <a:t>Which instrument the caseload figure is based on</a:t>
                      </a:r>
                    </a:p>
                  </a:txBody>
                </a:tc>
              </a:tr>
              <a:tr h="0">
                <a:tc>
                  <a:txBody>
                    <a:bodyPr/>
                    <a:lstStyle/>
                    <a:p>
                      <a:pPr lvl="0" indent="0" marL="0">
                        <a:buNone/>
                      </a:pPr>
                      <a:r>
                        <a:rPr/>
                        <a:t>School attendance</a:t>
                      </a:r>
                    </a:p>
                  </a:txBody>
                </a:tc>
                <a:tc>
                  <a:txBody>
                    <a:bodyPr/>
                    <a:lstStyle/>
                    <a:p>
                      <a:pPr lvl="0" indent="0" marL="0">
                        <a:buNone/>
                      </a:pPr>
                      <a:r>
                        <a:rPr/>
                        <a:t>Which schools need an attendance response, and which look bad for a reporting reason</a:t>
                      </a:r>
                    </a:p>
                  </a:txBody>
                </a:tc>
              </a:tr>
              <a:tr h="0">
                <a:tc>
                  <a:txBody>
                    <a:bodyPr/>
                    <a:lstStyle/>
                    <a:p>
                      <a:pPr lvl="0" indent="0" marL="0">
                        <a:buNone/>
                      </a:pPr>
                      <a:r>
                        <a:rPr/>
                        <a:t>SMART survey</a:t>
                      </a:r>
                    </a:p>
                  </a:txBody>
                </a:tc>
                <a:tc>
                  <a:txBody>
                    <a:bodyPr/>
                    <a:lstStyle/>
                    <a:p>
                      <a:pPr lvl="0" indent="0" marL="0">
                        <a:buNone/>
                      </a:pPr>
                      <a:r>
                        <a:rPr/>
                        <a:t>Whether the survey’s quality permits publishing a prevalence at all</a:t>
                      </a:r>
                    </a:p>
                  </a:txBody>
                </a:tc>
              </a:tr>
              <a:tr h="0">
                <a:tc>
                  <a:txBody>
                    <a:bodyPr/>
                    <a:lstStyle/>
                    <a:p>
                      <a:pPr lvl="0" indent="0" marL="0">
                        <a:buNone/>
                      </a:pPr>
                      <a:r>
                        <a:rPr/>
                        <a:t>Vaccination coverage</a:t>
                      </a:r>
                    </a:p>
                  </a:txBody>
                </a:tc>
                <a:tc>
                  <a:txBody>
                    <a:bodyPr/>
                    <a:lstStyle/>
                    <a:p>
                      <a:pPr lvl="0" indent="0" marL="0">
                        <a:buNone/>
                      </a:pPr>
                      <a:r>
                        <a:rPr/>
                        <a:t>Whether a coverage figure reflects service or a denominator</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each of the seven dashboards here is for</a:t>
            </a:r>
          </a:p>
        </p:txBody>
      </p:sp>
      <p:sp>
        <p:nvSpPr>
          <p:cNvPr id="3" name="Content Placeholder 2"/>
          <p:cNvSpPr>
            <a:spLocks noGrp="1"/>
          </p:cNvSpPr>
          <p:nvPr>
            <p:ph idx="1"/>
          </p:nvPr>
        </p:nvSpPr>
        <p:spPr/>
        <p:txBody>
          <a:bodyPr/>
          <a:lstStyle/>
          <a:p>
            <a:pPr lvl="0"/>
            <a:r>
              <a:rPr/>
              <a:t>None of them is “monitor the programme” — Each is a sentence with a verb in it, and the tiles are chosen by whether…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tiles, not twenty</a:t>
            </a:r>
          </a:p>
        </p:txBody>
      </p:sp>
      <p:sp>
        <p:nvSpPr>
          <p:cNvPr id="3" name="Content Placeholder 2"/>
          <p:cNvSpPr>
            <a:spLocks noGrp="1"/>
          </p:cNvSpPr>
          <p:nvPr>
            <p:ph idx="1"/>
          </p:nvPr>
        </p:nvSpPr>
        <p:spPr/>
        <p:txBody>
          <a:bodyPr/>
          <a:lstStyle/>
          <a:p>
            <a:pPr lvl="0"/>
            <a:r>
              <a:rPr/>
              <a:t>Three headline numbers, at the top, in the size of a headline — They are the ones the decision turns on</a:t>
            </a:r>
          </a:p>
          <a:p>
            <a:pPr lvl="0"/>
            <a:r>
              <a:rPr/>
              <a:t>One table underneath — which is the disaggregation the decision needs — by district, by commune, by stage</a:t>
            </a:r>
          </a:p>
          <a:p>
            <a:pPr lvl="0"/>
            <a:r>
              <a:rPr/>
              <a:t>One figure — if a shape matters</a:t>
            </a:r>
          </a:p>
          <a:p>
            <a:pPr lvl="0"/>
            <a:r>
              <a:rPr/>
              <a:t>Everything else goes behind a link — or into the report, or nowhere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tiles, not twenty — In Python</a:t>
            </a:r>
          </a:p>
        </p:txBody>
      </p:sp>
      <p:sp>
        <p:nvSpPr>
          <p:cNvPr id="3" name="Content Placeholder 2"/>
          <p:cNvSpPr>
            <a:spLocks noGrp="1"/>
          </p:cNvSpPr>
          <p:nvPr>
            <p:ph idx="1"/>
          </p:nvPr>
        </p:nvSpPr>
        <p:spPr/>
        <p:txBody>
          <a:bodyPr/>
          <a:lstStyle/>
          <a:p>
            <a:pPr lvl="0" indent="0">
              <a:buNone/>
            </a:pPr>
            <a:r>
              <a:rPr>
                <a:latin typeface="Courier"/>
              </a:rPr>
              <a:t>TILES </a:t>
            </a:r>
            <a:r>
              <a:rPr>
                <a:solidFill>
                  <a:srgbClr val="666666"/>
                </a:solidFill>
                <a:latin typeface="Courier"/>
              </a:rPr>
              <a:t>=</a:t>
            </a:r>
            <a:r>
              <a:rPr>
                <a:latin typeface="Courier"/>
              </a:rPr>
              <a:t> [</a:t>
            </a:r>
            <a:r>
              <a:rPr>
                <a:solidFill>
                  <a:srgbClr val="4070A0"/>
                </a:solidFill>
                <a:latin typeface="Courier"/>
              </a:rPr>
              <a:t>"households surveyed"</a:t>
            </a:r>
            <a:r>
              <a:rPr>
                <a:latin typeface="Courier"/>
              </a:rPr>
              <a:t>, </a:t>
            </a:r>
            <a:r>
              <a:rPr>
                <a:solidFill>
                  <a:srgbClr val="4070A0"/>
                </a:solidFill>
                <a:latin typeface="Courier"/>
              </a:rPr>
              <a:t>"improved source"</a:t>
            </a:r>
            <a:r>
              <a:rPr>
                <a:latin typeface="Courier"/>
              </a:rPr>
              <a:t>, </a:t>
            </a:r>
            <a:r>
              <a:rPr>
                <a:solidFill>
                  <a:srgbClr val="4070A0"/>
                </a:solidFill>
                <a:latin typeface="Courier"/>
              </a:rPr>
              <a:t>"basic service"</a:t>
            </a:r>
            <a:r>
              <a:rPr>
                <a:latin typeface="Courier"/>
              </a:rPr>
              <a:t>, </a:t>
            </a:r>
            <a:r>
              <a:rPr>
                <a:solidFill>
                  <a:srgbClr val="4070A0"/>
                </a:solidFill>
                <a:latin typeface="Courier"/>
              </a:rPr>
              <a:t>"no E. coli"</a:t>
            </a:r>
            <a:r>
              <a:rPr>
                <a:latin typeface="Courier"/>
              </a:rPr>
              <a:t>]</a:t>
            </a:r>
            <a:br/>
            <a:r>
              <a:rPr b="1">
                <a:solidFill>
                  <a:srgbClr val="007020"/>
                </a:solidFill>
                <a:latin typeface="Courier"/>
              </a:rPr>
              <a:t>assert</a:t>
            </a:r>
            <a:r>
              <a:rPr>
                <a:latin typeface="Courier"/>
              </a:rPr>
              <a:t> </a:t>
            </a:r>
            <a:r>
              <a:rPr>
                <a:solidFill>
                  <a:srgbClr val="008000"/>
                </a:solidFill>
                <a:latin typeface="Courier"/>
              </a:rPr>
              <a:t>len</a:t>
            </a:r>
            <a:r>
              <a:rPr>
                <a:latin typeface="Courier"/>
              </a:rPr>
              <a:t>(TILES) </a:t>
            </a:r>
            <a:r>
              <a:rPr>
                <a:solidFill>
                  <a:srgbClr val="666666"/>
                </a:solidFill>
                <a:latin typeface="Courier"/>
              </a:rPr>
              <a:t>&lt;=</a:t>
            </a:r>
            <a:r>
              <a:rPr>
                <a:latin typeface="Courier"/>
              </a:rPr>
              <a:t> </a:t>
            </a:r>
            <a:r>
              <a:rPr>
                <a:solidFill>
                  <a:srgbClr val="40A070"/>
                </a:solidFill>
                <a:latin typeface="Courier"/>
              </a:rPr>
              <a:t>4</a:t>
            </a:r>
            <a:r>
              <a:rPr>
                <a:latin typeface="Courier"/>
              </a:rPr>
              <a:t>, </a:t>
            </a:r>
            <a:r>
              <a:rPr>
                <a:solidFill>
                  <a:srgbClr val="4070A0"/>
                </a:solidFill>
                <a:latin typeface="Courier"/>
              </a:rPr>
              <a:t>"if this fails, something has to leave the page"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tiles, not twenty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An assertion in the build is a more durable specification than an agreement.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tiles, not twenty</a:t>
            </a:r>
          </a:p>
        </p:txBody>
      </p:sp>
      <p:sp>
        <p:nvSpPr>
          <p:cNvPr id="3" name="Content Placeholder 2"/>
          <p:cNvSpPr>
            <a:spLocks noGrp="1"/>
          </p:cNvSpPr>
          <p:nvPr>
            <p:ph idx="1"/>
          </p:nvPr>
        </p:nvSpPr>
        <p:spPr/>
        <p:txBody>
          <a:bodyPr/>
          <a:lstStyle/>
          <a:p>
            <a:pPr lvl="0"/>
            <a:r>
              <a:rPr/>
              <a:t>Four is the practical ceiling — and three is better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with the other seventeen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ask</a:t>
                      </a:r>
                    </a:p>
                  </a:txBody>
                  <a:tcPr/>
                </a:tc>
                <a:tc>
                  <a:txBody>
                    <a:bodyPr/>
                    <a:lstStyle/>
                    <a:p>
                      <a:pPr lvl="0" indent="0" marL="0">
                        <a:buNone/>
                      </a:pPr>
                      <a:r>
                        <a:rPr/>
                        <a:t>Where it belongs</a:t>
                      </a:r>
                    </a:p>
                  </a:txBody>
                  <a:tcPr/>
                </a:tc>
              </a:tr>
              <a:tr h="0">
                <a:tc>
                  <a:txBody>
                    <a:bodyPr/>
                    <a:lstStyle/>
                    <a:p>
                      <a:pPr lvl="0" indent="0" marL="0">
                        <a:buNone/>
                      </a:pPr>
                      <a:r>
                        <a:rPr/>
                        <a:t>Every logframe indicator</a:t>
                      </a:r>
                    </a:p>
                  </a:txBody>
                </a:tc>
                <a:tc>
                  <a:txBody>
                    <a:bodyPr/>
                    <a:lstStyle/>
                    <a:p>
                      <a:pPr lvl="0" indent="0" marL="0">
                        <a:buNone/>
                      </a:pPr>
                      <a:r>
                        <a:rPr/>
                        <a:t>The quarterly report’s annex table</a:t>
                      </a:r>
                    </a:p>
                  </a:txBody>
                </a:tc>
              </a:tr>
              <a:tr h="0">
                <a:tc>
                  <a:txBody>
                    <a:bodyPr/>
                    <a:lstStyle/>
                    <a:p>
                      <a:pPr lvl="0" indent="0" marL="0">
                        <a:buNone/>
                      </a:pPr>
                      <a:r>
                        <a:rPr/>
                        <a:t>Historic monthly series</a:t>
                      </a:r>
                    </a:p>
                  </a:txBody>
                </a:tc>
                <a:tc>
                  <a:txBody>
                    <a:bodyPr/>
                    <a:lstStyle/>
                    <a:p>
                      <a:pPr lvl="0" indent="0" marL="0">
                        <a:buNone/>
                      </a:pPr>
                      <a:r>
                        <a:rPr/>
                        <a:t>A downloadable CSV, linked from the page</a:t>
                      </a:r>
                    </a:p>
                  </a:txBody>
                </a:tc>
              </a:tr>
              <a:tr h="0">
                <a:tc>
                  <a:txBody>
                    <a:bodyPr/>
                    <a:lstStyle/>
                    <a:p>
                      <a:pPr lvl="0" indent="0" marL="0">
                        <a:buNone/>
                      </a:pPr>
                      <a:r>
                        <a:rPr/>
                        <a:t>Beneficiary counts by everything</a:t>
                      </a:r>
                    </a:p>
                  </a:txBody>
                </a:tc>
                <a:tc>
                  <a:txBody>
                    <a:bodyPr/>
                    <a:lstStyle/>
                    <a:p>
                      <a:pPr lvl="0" indent="0" marL="0">
                        <a:buNone/>
                      </a:pPr>
                      <a:r>
                        <a:rPr/>
                        <a:t>A pivotable export, not a page</a:t>
                      </a:r>
                    </a:p>
                  </a:txBody>
                </a:tc>
              </a:tr>
              <a:tr h="0">
                <a:tc>
                  <a:txBody>
                    <a:bodyPr/>
                    <a:lstStyle/>
                    <a:p>
                      <a:pPr lvl="0" indent="0" marL="0">
                        <a:buNone/>
                      </a:pPr>
                      <a:r>
                        <a:rPr/>
                        <a:t>Anything updated yearly</a:t>
                      </a:r>
                    </a:p>
                  </a:txBody>
                </a:tc>
                <a:tc>
                  <a:txBody>
                    <a:bodyPr/>
                    <a:lstStyle/>
                    <a:p>
                      <a:pPr lvl="0" indent="0" marL="0">
                        <a:buNone/>
                      </a:pPr>
                      <a:r>
                        <a:rPr/>
                        <a:t>The report, not the dashboard</a:t>
                      </a:r>
                    </a:p>
                  </a:txBody>
                </a:tc>
              </a:tr>
              <a:tr h="0">
                <a:tc>
                  <a:txBody>
                    <a:bodyPr/>
                    <a:lstStyle/>
                    <a:p>
                      <a:pPr lvl="0" indent="0" marL="0">
                        <a:buNone/>
                      </a:pPr>
                      <a:r>
                        <a:rPr/>
                        <a:t>Anything nobody could name a use for</a:t>
                      </a:r>
                    </a:p>
                  </a:txBody>
                </a:tc>
                <a:tc>
                  <a:txBody>
                    <a:bodyPr/>
                    <a:lstStyle/>
                    <a:p>
                      <a:pPr lvl="0" indent="0" marL="0">
                        <a:buNone/>
                      </a:pPr>
                      <a:r>
                        <a:rPr/>
                        <a:t>Nowhere, and say so</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with the other seventeen</a:t>
            </a:r>
          </a:p>
        </p:txBody>
      </p:sp>
      <p:sp>
        <p:nvSpPr>
          <p:cNvPr id="3" name="Content Placeholder 2"/>
          <p:cNvSpPr>
            <a:spLocks noGrp="1"/>
          </p:cNvSpPr>
          <p:nvPr>
            <p:ph idx="1"/>
          </p:nvPr>
        </p:nvSpPr>
        <p:spPr/>
        <p:txBody>
          <a:bodyPr/>
          <a:lstStyle/>
          <a:p>
            <a:pPr lvl="0"/>
            <a:r>
              <a:rPr/>
              <a:t>Offer the alternative in the same sentence as the refusal — “Not on the dashboard, but I will put every logframe…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tile that should not be there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earns_its_place(tile) </a:t>
            </a:r>
            <a:r>
              <a:rPr>
                <a:solidFill>
                  <a:srgbClr val="666666"/>
                </a:solidFill>
                <a:latin typeface="Courier"/>
              </a:rPr>
              <a:t>-&gt;</a:t>
            </a:r>
            <a:r>
              <a:rPr>
                <a:latin typeface="Courier"/>
              </a:rPr>
              <a:t> </a:t>
            </a:r>
            <a:r>
              <a:rPr>
                <a:solidFill>
                  <a:srgbClr val="008000"/>
                </a:solidFill>
                <a:latin typeface="Courier"/>
              </a:rPr>
              <a:t>bool</a:t>
            </a:r>
            <a:r>
              <a:rPr>
                <a:latin typeface="Courier"/>
              </a:rPr>
              <a:t>:</a:t>
            </a:r>
            <a:br/>
            <a:r>
              <a:rPr>
                <a:latin typeface="Courier"/>
              </a:rPr>
              <a:t>    </a:t>
            </a:r>
            <a:r>
              <a:rPr i="1">
                <a:solidFill>
                  <a:srgbClr val="60A0B0"/>
                </a:solidFill>
                <a:latin typeface="Courier"/>
              </a:rPr>
              <a:t>"""Would any value of this number change a decision this quarter?"""</a:t>
            </a:r>
            <a:br/>
            <a:r>
              <a:rPr>
                <a:latin typeface="Courier"/>
              </a:rPr>
              <a:t>    </a:t>
            </a:r>
            <a:r>
              <a:rPr b="1">
                <a:solidFill>
                  <a:srgbClr val="007020"/>
                </a:solidFill>
                <a:latin typeface="Courier"/>
              </a:rPr>
              <a:t>return</a:t>
            </a:r>
            <a:r>
              <a:rPr>
                <a:latin typeface="Courier"/>
              </a:rPr>
              <a:t> tile.decision </a:t>
            </a:r>
            <a:r>
              <a:rPr b="1">
                <a:solidFill>
                  <a:srgbClr val="007020"/>
                </a:solidFill>
                <a:latin typeface="Courier"/>
              </a:rPr>
              <a:t>is</a:t>
            </a:r>
            <a:r>
              <a:rPr>
                <a:latin typeface="Courier"/>
              </a:rPr>
              <a:t> </a:t>
            </a:r>
            <a:r>
              <a:rPr b="1">
                <a:solidFill>
                  <a:srgbClr val="007020"/>
                </a:solidFill>
                <a:latin typeface="Courier"/>
              </a:rPr>
              <a:t>not</a:t>
            </a:r>
            <a:r>
              <a:rPr>
                <a:latin typeface="Courier"/>
              </a:rPr>
              <a:t> </a:t>
            </a:r>
            <a:r>
              <a:rPr>
                <a:solidFill>
                  <a:srgbClr val="19177C"/>
                </a:solidFill>
                <a:latin typeface="Courier"/>
              </a:rPr>
              <a:t>None</a:t>
            </a:r>
            <a:r>
              <a:rPr>
                <a:latin typeface="Courier"/>
              </a:rPr>
              <a:t> </a:t>
            </a:r>
            <a:r>
              <a:rPr b="1">
                <a:solidFill>
                  <a:srgbClr val="007020"/>
                </a:solidFill>
                <a:latin typeface="Courier"/>
              </a:rPr>
              <a:t>and</a:t>
            </a:r>
            <a:r>
              <a:rPr>
                <a:latin typeface="Courier"/>
              </a:rPr>
              <a:t> tile.threshold </a:t>
            </a:r>
            <a:r>
              <a:rPr b="1">
                <a:solidFill>
                  <a:srgbClr val="007020"/>
                </a:solidFill>
                <a:latin typeface="Courier"/>
              </a:rPr>
              <a:t>is</a:t>
            </a:r>
            <a:r>
              <a:rPr>
                <a:latin typeface="Courier"/>
              </a:rPr>
              <a:t> </a:t>
            </a:r>
            <a:r>
              <a:rPr b="1">
                <a:solidFill>
                  <a:srgbClr val="007020"/>
                </a:solidFill>
                <a:latin typeface="Courier"/>
              </a:rPr>
              <a:t>not</a:t>
            </a:r>
            <a:r>
              <a:rPr>
                <a:latin typeface="Courier"/>
              </a:rPr>
              <a:t> </a:t>
            </a:r>
            <a:r>
              <a:rPr>
                <a:solidFill>
                  <a:srgbClr val="19177C"/>
                </a:solidFill>
                <a:latin typeface="Courier"/>
              </a:rPr>
              <a:t>None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tile that should not be there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If you cannot state the threshold, the tile is decoration.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tile that should not be there</a:t>
            </a:r>
          </a:p>
        </p:txBody>
      </p:sp>
      <p:sp>
        <p:nvSpPr>
          <p:cNvPr id="3" name="Content Placeholder 2"/>
          <p:cNvSpPr>
            <a:spLocks noGrp="1"/>
          </p:cNvSpPr>
          <p:nvPr>
            <p:ph idx="1"/>
          </p:nvPr>
        </p:nvSpPr>
        <p:spPr/>
        <p:txBody>
          <a:bodyPr/>
          <a:lstStyle/>
          <a:p>
            <a:pPr lvl="0"/>
            <a:r>
              <a:rPr/>
              <a:t>Ask for the threshold — “At what value of this would you do something different?” A tile whose owner cannot answer is a…</a:t>
            </a:r>
          </a:p>
          <a:p>
            <a:pPr lvl="0"/>
            <a:r>
              <a:rPr/>
              <a:t>Total beneficiaries is the usual example — It goes up, everybody likes it, and no value of it changes anything</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Dashboard scope, WASH coverage project
  Question the page answers: which six of eighteen communities receive water
  point rehabilitation in the next funding cycle.
  On the page: households surveyed, improved source, basic service, share
  with no detectable E. coli; the district table; the source-against-service
  figure.
  Requested and not included: monthly trend (the survey is a single round),
  every logframe indicator (quarterly annex), beneficiary totals (no
  threshold could be stated), staffing and funding burn (a different
  audience and a different page).
  Agreed with the WASH coordinator on 2025-02-11. Revisit when the second
  survey round exists, which makes a trend meaningful for the first time.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“requested and not included” paragraph is the deliverable of this conversation — and writing it down is what stops…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page with three numbers on it can still bury the one that matters.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https://data-analysis.cassion.dev/courses/dashboards-and-reporting/dash-01-refusing-the-twenty-tile-request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twenty-tile request is a symptom</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Somebody asks for a dashboard with every indicator on it. That request is real and the specification in it is wrong, and the useful response is a question rather than a page — because a dashboard that answers no pending decision is one nobody opens twice.</vt:lpwstr>
  </property>
</Properties>
</file>