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demande un tableau de bord avec tous les indicateurs. La demande est réelle et le cahier des charges qu’elle contient est faux. La réponse utile est une question plutôt qu’une page, parce qu’une page qui ne répond à aucune décision en attente ne s’ouvre pas deux fois.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fait vingt tuiles et c’est une vraie demande. Quelqu’un veut cesser de réclamer des nombres par courriel, et « tableau de bord » est le mot dont il dispose. C’est aussi un cahier des charges qui garantit une page que personne n’ouvre deux fois. Vingt nombres sans ordre font un tableau avec plus de couleurs, et le lecteur doit fournir lui-même la question à laquelle la page aurait dû répondre.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Quelle décision vous apprêtez-vous à prendre, et qu’est-ce qui la changerait ? » Posez-la une fois et l’une de trois choses arrive, et les trois sont utiles. Ils nomment une décision. « Quelles six communautés bénéficient de la réhabilitation. » Vous savez désormais que la page a un seul travail, que l’ordre découle de ce travail, et que l’essentiel des vingt tuiles n’y figure pas. Ils nomment une réunion récurrente. « L’appel mensuel du cluster. » Le travail du tableau de bord est alors de raccourcir cet appel, et la question de conception est de savoir ce qui se discute chaque mois — généralement une définition, non un nombre. Ils ne peuvent pas répondre. C’est l’issue la plus fréquente et c’est un constat plutôt qu’un échec. Cela signifie généralement que les nombres sont voulus pour rassurer plutôt que pour décider, et la réponse honnête est une page de synthèse mensuelle, non un tableau de bord. Écrivez la réponse en haut de la page, dans leurs mots. Chaque discussion ultérieure sur ce qu’il faut inclure se règle en la relisant.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projet de cette plateforme énonce sa décision dans son entrée, et le tableau de bord est construit contre elle.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Aucun n’est « suivre le programme ». Chacun est une phrase avec un verbe, et les tuiles sont choisies selon qu’elles déplacent ce verbe.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règle qui survit au contact d’une vraie demande. Trois nombres phares, en haut, en corps de titre. Ce sont ceux dont dépend la décision. Un tableau en dessous, qui est la ventilation dont la décision a besoin — par district, par commune, par étape. Une figure, si une forme compte. La plupart des pages n’en ont pas besoin ; une filière ou une tendance si. Tout le reste passe derrière un lien, ou dans le rapport, ou nulle part.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est le plafond pratique et trois vaut mieux. Une rangée de tuiles se lit de gauche à droite puis s’abandonne.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Ils ne sont pas sans valeur — ce sont les mauvais artefacts.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Proposez l’alternative dans la même phrase que le refus. « Pas sur le tableau de bord, mais je mets chaque indicateur du cadre logique dans l’annexe trimestrielle et je vous envoie le CSV » est une autre conversation que « non ».</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tuile gagne sa place seulement si une valeur plausible changerait ce que quelqu’un fait.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Demandez le seuil. « À quelle valeur feriez-vous quelque chose de différent ? » Une tuile dont le propriétaire ne peut pas répondre est une tuile qu’on surveille plutôt qu’on emploie, et la surveillance, un rapport mensuel la fait pour moins cher. Le total des bénéficiaires en est l’exemple habituel. Il monte, tout le monde l’aime, et aucune de ses valeurs ne change quoi que ce soit. Il a sa place dans le rapport.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paragraphe « demandé et non inclus » est le livrable de cette conversation, et l’écrire est ce qui empêche que les mêmes vingt tuiles soient redemandées en juin par quelqu’un qui n’était pas dans la salle.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page avec trois nombres peut encore enterrer celui qui compte. La leçon suivante porte sur l’ordre dans lequel ils sont lus, et sur ce qui appartient derrière un lien plutôt que sur la page.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1-refusing-the-twenty-tile-reque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demande à vingt tuiles est un symptôme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Quelqu’un demande un tableau de bord avec tous les indicateurs. La demande est réelle et le cahier des charges qu’elle contient est faux. La réponse utile est une question plutôt qu’une page, parce qu’une page qui ne répond à aucune décision en attente ne s’ouvre pas deux fois.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demande telle qu’elle arrive</a:t>
            </a:r>
          </a:p>
          <a:p>
            <a:pPr lvl="0"/>
            <a:r>
              <a:rPr/>
              <a:t>La question à poser à la place</a:t>
            </a:r>
          </a:p>
          <a:p>
            <a:pPr lvl="0"/>
            <a:r>
              <a:rPr/>
              <a:t>À quoi sert chacun des sept tableaux de bord d’ici</a:t>
            </a:r>
          </a:p>
          <a:p>
            <a:pPr lvl="0"/>
            <a:r>
              <a:rPr/>
              <a:t>Trois tuiles, non vingt</a:t>
            </a:r>
          </a:p>
          <a:p>
            <a:pPr lvl="0"/>
            <a:r>
              <a:rPr/>
              <a:t>Que faire des dix-sept autres</a:t>
            </a:r>
          </a:p>
          <a:p>
            <a:pPr lvl="0"/>
            <a:r>
              <a:rPr/>
              <a:t>La tuile qui ne devrait pas être là</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demande telle qu’elle arrive</a:t>
            </a:r>
          </a:p>
        </p:txBody>
      </p:sp>
      <p:sp>
        <p:nvSpPr>
          <p:cNvPr id="3" name="Content Placeholder 2"/>
          <p:cNvSpPr>
            <a:spLocks noGrp="1"/>
          </p:cNvSpPr>
          <p:nvPr>
            <p:ph idx="1"/>
          </p:nvPr>
        </p:nvSpPr>
        <p:spPr/>
        <p:txBody>
          <a:bodyPr/>
          <a:lstStyle/>
          <a:p>
            <a:pPr lvl="0" indent="0" marL="1270000">
              <a:buNone/>
            </a:pPr>
            <a:r>
              <a:rPr sz="2000"/>
              <a:t>« Peux-tu nous faire un tableau de bord ? On veut la couverture, les admissions, les abandons, les ruptures de stock, les effectifs, la consommation budgétaire, le nombre de bénéficiaires par district et par mois, et les indicateurs du cadre logique. »</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demande telle qu’elle arrive</a:t>
            </a:r>
          </a:p>
        </p:txBody>
      </p:sp>
      <p:sp>
        <p:nvSpPr>
          <p:cNvPr id="3" name="Content Placeholder 2"/>
          <p:cNvSpPr>
            <a:spLocks noGrp="1"/>
          </p:cNvSpPr>
          <p:nvPr>
            <p:ph idx="1"/>
          </p:nvPr>
        </p:nvSpPr>
        <p:spPr/>
        <p:txBody>
          <a:bodyPr/>
          <a:lstStyle/>
          <a:p>
            <a:pPr lvl="0"/>
            <a:r>
              <a:rPr/>
              <a:t>Cela fait vingt tuiles et c’est une vraie demande — Quelqu’un veut cesser de réclamer des nombres par courriel, et «…</a:t>
            </a:r>
          </a:p>
          <a:p>
            <a:pPr lvl="0"/>
            <a:r>
              <a:rPr/>
              <a:t>C’est aussi un cahier des charges qui garantit une page que personne n’ouvre deux fois — Vingt nombres sans ordre font…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à poser à la place</a:t>
            </a:r>
          </a:p>
        </p:txBody>
      </p:sp>
      <p:sp>
        <p:nvSpPr>
          <p:cNvPr id="3" name="Content Placeholder 2"/>
          <p:cNvSpPr>
            <a:spLocks noGrp="1"/>
          </p:cNvSpPr>
          <p:nvPr>
            <p:ph idx="1"/>
          </p:nvPr>
        </p:nvSpPr>
        <p:spPr/>
        <p:txBody>
          <a:bodyPr/>
          <a:lstStyle/>
          <a:p>
            <a:pPr lvl="0"/>
            <a:r>
              <a:rPr/>
              <a:t>« Quelle décision vous apprêtez-vous à prendre, et qu’est-ce qui la changerait ? »</a:t>
            </a:r>
          </a:p>
          <a:p>
            <a:pPr lvl="0"/>
            <a:r>
              <a:rPr/>
              <a:t>Ils nomment une décision — « Quelles six communautés bénéficient de la réhabilitation</a:t>
            </a:r>
          </a:p>
          <a:p>
            <a:pPr lvl="0"/>
            <a:r>
              <a:rPr/>
              <a:t>Ils nomment une réunion récurrente — « L’appel mensuel du cluster</a:t>
            </a:r>
          </a:p>
          <a:p>
            <a:pPr lvl="0"/>
            <a:r>
              <a:rPr/>
              <a:t>Ils ne peuvent pas répondre — C’est l’issue la plus fréquente et c’est un constat plutôt qu’un échec</a:t>
            </a:r>
          </a:p>
          <a:p>
            <a:pPr lvl="0"/>
            <a:r>
              <a:rPr/>
              <a:t>Écrivez la réponse en haut de la page — dans leurs mots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chacun des sept tableaux de bord d’ici</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Projet</a:t>
                      </a:r>
                    </a:p>
                  </a:txBody>
                  <a:tcPr/>
                </a:tc>
                <a:tc>
                  <a:txBody>
                    <a:bodyPr/>
                    <a:lstStyle/>
                    <a:p>
                      <a:pPr lvl="0" indent="0" marL="0">
                        <a:buNone/>
                      </a:pPr>
                      <a:r>
                        <a:rPr/>
                        <a:t>La décision qu’il éclaire</a:t>
                      </a:r>
                    </a:p>
                  </a:txBody>
                  <a:tcPr/>
                </a:tc>
              </a:tr>
              <a:tr h="0">
                <a:tc>
                  <a:txBody>
                    <a:bodyPr/>
                    <a:lstStyle/>
                    <a:p>
                      <a:pPr lvl="0" indent="0" marL="0">
                        <a:buNone/>
                      </a:pPr>
                      <a:r>
                        <a:rPr/>
                        <a:t>Couverture EAH</a:t>
                      </a:r>
                    </a:p>
                  </a:txBody>
                </a:tc>
                <a:tc>
                  <a:txBody>
                    <a:bodyPr/>
                    <a:lstStyle/>
                    <a:p>
                      <a:pPr lvl="0" indent="0" marL="0">
                        <a:buNone/>
                      </a:pPr>
                      <a:r>
                        <a:rPr/>
                        <a:t>Quelles six des dix-huit communautés obtiennent la réhabilitation</a:t>
                      </a:r>
                    </a:p>
                  </a:txBody>
                </a:tc>
              </a:tr>
              <a:tr h="0">
                <a:tc>
                  <a:txBody>
                    <a:bodyPr/>
                    <a:lstStyle/>
                    <a:p>
                      <a:pPr lvl="0" indent="0" marL="0">
                        <a:buNone/>
                      </a:pPr>
                      <a:r>
                        <a:rPr/>
                        <a:t>Dépistage nutritionnel</a:t>
                      </a:r>
                    </a:p>
                  </a:txBody>
                </a:tc>
                <a:tc>
                  <a:txBody>
                    <a:bodyPr/>
                    <a:lstStyle/>
                    <a:p>
                      <a:pPr lvl="0" indent="0" marL="0">
                        <a:buNone/>
                      </a:pPr>
                      <a:r>
                        <a:rPr/>
                        <a:t>Où vont le prochain passage de dépistage et la capacité PCIMA</a:t>
                      </a:r>
                    </a:p>
                  </a:txBody>
                </a:tc>
              </a:tr>
              <a:tr h="0">
                <a:tc>
                  <a:txBody>
                    <a:bodyPr/>
                    <a:lstStyle/>
                    <a:p>
                      <a:pPr lvl="0" indent="0" marL="0">
                        <a:buNone/>
                      </a:pPr>
                      <a:r>
                        <a:rPr/>
                        <a:t>Filière de protection</a:t>
                      </a:r>
                    </a:p>
                  </a:txBody>
                </a:tc>
                <a:tc>
                  <a:txBody>
                    <a:bodyPr/>
                    <a:lstStyle/>
                    <a:p>
                      <a:pPr lvl="0" indent="0" marL="0">
                        <a:buNone/>
                      </a:pPr>
                      <a:r>
                        <a:rPr/>
                        <a:t>Quelle porte de la filière corriger en premier</a:t>
                      </a:r>
                    </a:p>
                  </a:txBody>
                </a:tc>
              </a:tr>
              <a:tr h="0">
                <a:tc>
                  <a:txBody>
                    <a:bodyPr/>
                    <a:lstStyle/>
                    <a:p>
                      <a:pPr lvl="0" indent="0" marL="0">
                        <a:buNone/>
                      </a:pPr>
                      <a:r>
                        <a:rPr/>
                        <a:t>Sécurité alimentaire</a:t>
                      </a:r>
                    </a:p>
                  </a:txBody>
                </a:tc>
                <a:tc>
                  <a:txBody>
                    <a:bodyPr/>
                    <a:lstStyle/>
                    <a:p>
                      <a:pPr lvl="0" indent="0" marL="0">
                        <a:buNone/>
                      </a:pPr>
                      <a:r>
                        <a:rPr/>
                        <a:t>Sur quel instrument repose le chiffre de charge</a:t>
                      </a:r>
                    </a:p>
                  </a:txBody>
                </a:tc>
              </a:tr>
              <a:tr h="0">
                <a:tc>
                  <a:txBody>
                    <a:bodyPr/>
                    <a:lstStyle/>
                    <a:p>
                      <a:pPr lvl="0" indent="0" marL="0">
                        <a:buNone/>
                      </a:pPr>
                      <a:r>
                        <a:rPr/>
                        <a:t>Présence scolaire</a:t>
                      </a:r>
                    </a:p>
                  </a:txBody>
                </a:tc>
                <a:tc>
                  <a:txBody>
                    <a:bodyPr/>
                    <a:lstStyle/>
                    <a:p>
                      <a:pPr lvl="0" indent="0" marL="0">
                        <a:buNone/>
                      </a:pPr>
                      <a:r>
                        <a:rPr/>
                        <a:t>Quelles écoles ont besoin d’une réponse, et lesquelles paraissent mauvaises pour une raison de notification</a:t>
                      </a:r>
                    </a:p>
                  </a:txBody>
                </a:tc>
              </a:tr>
              <a:tr h="0">
                <a:tc>
                  <a:txBody>
                    <a:bodyPr/>
                    <a:lstStyle/>
                    <a:p>
                      <a:pPr lvl="0" indent="0" marL="0">
                        <a:buNone/>
                      </a:pPr>
                      <a:r>
                        <a:rPr/>
                        <a:t>Enquête SMART</a:t>
                      </a:r>
                    </a:p>
                  </a:txBody>
                </a:tc>
                <a:tc>
                  <a:txBody>
                    <a:bodyPr/>
                    <a:lstStyle/>
                    <a:p>
                      <a:pPr lvl="0" indent="0" marL="0">
                        <a:buNone/>
                      </a:pPr>
                      <a:r>
                        <a:rPr/>
                        <a:t>Si la qualité de l’enquête permet de publier une prévalence</a:t>
                      </a:r>
                    </a:p>
                  </a:txBody>
                </a:tc>
              </a:tr>
              <a:tr h="0">
                <a:tc>
                  <a:txBody>
                    <a:bodyPr/>
                    <a:lstStyle/>
                    <a:p>
                      <a:pPr lvl="0" indent="0" marL="0">
                        <a:buNone/>
                      </a:pPr>
                      <a:r>
                        <a:rPr/>
                        <a:t>Couverture vaccinale</a:t>
                      </a:r>
                    </a:p>
                  </a:txBody>
                </a:tc>
                <a:tc>
                  <a:txBody>
                    <a:bodyPr/>
                    <a:lstStyle/>
                    <a:p>
                      <a:pPr lvl="0" indent="0" marL="0">
                        <a:buNone/>
                      </a:pPr>
                      <a:r>
                        <a:rPr/>
                        <a:t>Si un chiffre de couverture reflète le service ou un dénominateur</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chacun des sept tableaux de bord d’ici</a:t>
            </a:r>
          </a:p>
        </p:txBody>
      </p:sp>
      <p:sp>
        <p:nvSpPr>
          <p:cNvPr id="3" name="Content Placeholder 2"/>
          <p:cNvSpPr>
            <a:spLocks noGrp="1"/>
          </p:cNvSpPr>
          <p:nvPr>
            <p:ph idx="1"/>
          </p:nvPr>
        </p:nvSpPr>
        <p:spPr/>
        <p:txBody>
          <a:bodyPr/>
          <a:lstStyle/>
          <a:p>
            <a:pPr lvl="0"/>
            <a:r>
              <a:rPr/>
              <a:t>Aucun n’est « suivre le programme » — Chacun est une phrase avec un verbe, et les tuiles sont choisies selon qu’elles…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tuiles, non vingt</a:t>
            </a:r>
          </a:p>
        </p:txBody>
      </p:sp>
      <p:sp>
        <p:nvSpPr>
          <p:cNvPr id="3" name="Content Placeholder 2"/>
          <p:cNvSpPr>
            <a:spLocks noGrp="1"/>
          </p:cNvSpPr>
          <p:nvPr>
            <p:ph idx="1"/>
          </p:nvPr>
        </p:nvSpPr>
        <p:spPr/>
        <p:txBody>
          <a:bodyPr/>
          <a:lstStyle/>
          <a:p>
            <a:pPr lvl="0"/>
            <a:r>
              <a:rPr/>
              <a:t>Trois nombres phares, en haut, en corps de titre — Ce sont ceux dont dépend la décision</a:t>
            </a:r>
          </a:p>
          <a:p>
            <a:pPr lvl="0"/>
            <a:r>
              <a:rPr/>
              <a:t>Un tableau en dessous — qui est la ventilation dont la décision a besoin — par district, par commune, par étape</a:t>
            </a:r>
          </a:p>
          <a:p>
            <a:pPr lvl="0"/>
            <a:r>
              <a:rPr/>
              <a:t>Une figure — si une forme compte</a:t>
            </a:r>
          </a:p>
          <a:p>
            <a:pPr lvl="0"/>
            <a:r>
              <a:rPr/>
              <a:t>Tout le reste passe derrière un lien — ou dans le rapport, ou nulle part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tuiles, non vingt — En Python</a:t>
            </a:r>
          </a:p>
        </p:txBody>
      </p:sp>
      <p:sp>
        <p:nvSpPr>
          <p:cNvPr id="3" name="Content Placeholder 2"/>
          <p:cNvSpPr>
            <a:spLocks noGrp="1"/>
          </p:cNvSpPr>
          <p:nvPr>
            <p:ph idx="1"/>
          </p:nvPr>
        </p:nvSpPr>
        <p:spPr/>
        <p:txBody>
          <a:bodyPr/>
          <a:lstStyle/>
          <a:p>
            <a:pPr lvl="0" indent="0">
              <a:buNone/>
            </a:pPr>
            <a:r>
              <a:rPr>
                <a:latin typeface="Courier"/>
              </a:rPr>
              <a:t>TILES </a:t>
            </a:r>
            <a:r>
              <a:rPr>
                <a:solidFill>
                  <a:srgbClr val="666666"/>
                </a:solidFill>
                <a:latin typeface="Courier"/>
              </a:rPr>
              <a:t>=</a:t>
            </a:r>
            <a:r>
              <a:rPr>
                <a:latin typeface="Courier"/>
              </a:rPr>
              <a:t> [</a:t>
            </a:r>
            <a:r>
              <a:rPr>
                <a:solidFill>
                  <a:srgbClr val="4070A0"/>
                </a:solidFill>
                <a:latin typeface="Courier"/>
              </a:rPr>
              <a:t>"households surveyed"</a:t>
            </a:r>
            <a:r>
              <a:rPr>
                <a:latin typeface="Courier"/>
              </a:rPr>
              <a:t>, </a:t>
            </a:r>
            <a:r>
              <a:rPr>
                <a:solidFill>
                  <a:srgbClr val="4070A0"/>
                </a:solidFill>
                <a:latin typeface="Courier"/>
              </a:rPr>
              <a:t>"improved source"</a:t>
            </a:r>
            <a:r>
              <a:rPr>
                <a:latin typeface="Courier"/>
              </a:rPr>
              <a:t>, </a:t>
            </a:r>
            <a:r>
              <a:rPr>
                <a:solidFill>
                  <a:srgbClr val="4070A0"/>
                </a:solidFill>
                <a:latin typeface="Courier"/>
              </a:rPr>
              <a:t>"basic service"</a:t>
            </a:r>
            <a:r>
              <a:rPr>
                <a:latin typeface="Courier"/>
              </a:rPr>
              <a:t>, </a:t>
            </a:r>
            <a:r>
              <a:rPr>
                <a:solidFill>
                  <a:srgbClr val="4070A0"/>
                </a:solidFill>
                <a:latin typeface="Courier"/>
              </a:rPr>
              <a:t>"no E. coli"</a:t>
            </a:r>
            <a:r>
              <a:rPr>
                <a:latin typeface="Courier"/>
              </a:rPr>
              <a:t>]</a:t>
            </a:r>
            <a:br/>
            <a:r>
              <a:rPr b="1">
                <a:solidFill>
                  <a:srgbClr val="007020"/>
                </a:solidFill>
                <a:latin typeface="Courier"/>
              </a:rPr>
              <a:t>assert</a:t>
            </a:r>
            <a:r>
              <a:rPr>
                <a:latin typeface="Courier"/>
              </a:rPr>
              <a:t> </a:t>
            </a:r>
            <a:r>
              <a:rPr>
                <a:solidFill>
                  <a:srgbClr val="008000"/>
                </a:solidFill>
                <a:latin typeface="Courier"/>
              </a:rPr>
              <a:t>len</a:t>
            </a:r>
            <a:r>
              <a:rPr>
                <a:latin typeface="Courier"/>
              </a:rPr>
              <a:t>(TILES) </a:t>
            </a:r>
            <a:r>
              <a:rPr>
                <a:solidFill>
                  <a:srgbClr val="666666"/>
                </a:solidFill>
                <a:latin typeface="Courier"/>
              </a:rPr>
              <a:t>&lt;=</a:t>
            </a:r>
            <a:r>
              <a:rPr>
                <a:latin typeface="Courier"/>
              </a:rPr>
              <a:t> </a:t>
            </a:r>
            <a:r>
              <a:rPr>
                <a:solidFill>
                  <a:srgbClr val="40A070"/>
                </a:solidFill>
                <a:latin typeface="Courier"/>
              </a:rPr>
              <a:t>4</a:t>
            </a:r>
            <a:r>
              <a:rPr>
                <a:latin typeface="Courier"/>
              </a:rPr>
              <a:t>, </a:t>
            </a:r>
            <a:r>
              <a:rPr>
                <a:solidFill>
                  <a:srgbClr val="4070A0"/>
                </a:solidFill>
                <a:latin typeface="Courier"/>
              </a:rPr>
              <a:t>"if this fails, something has to leave the page"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tuiles, non vingt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An assertion in the build is a more durable specification than an agreement.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tuiles, non vingt</a:t>
            </a:r>
          </a:p>
        </p:txBody>
      </p:sp>
      <p:sp>
        <p:nvSpPr>
          <p:cNvPr id="3" name="Content Placeholder 2"/>
          <p:cNvSpPr>
            <a:spLocks noGrp="1"/>
          </p:cNvSpPr>
          <p:nvPr>
            <p:ph idx="1"/>
          </p:nvPr>
        </p:nvSpPr>
        <p:spPr/>
        <p:txBody>
          <a:bodyPr/>
          <a:lstStyle/>
          <a:p>
            <a:pPr lvl="0"/>
            <a:r>
              <a:rPr/>
              <a:t>Quatre est le plafond pratique — et trois vaut mieux</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des dix-sept autres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La demande</a:t>
                      </a:r>
                    </a:p>
                  </a:txBody>
                  <a:tcPr/>
                </a:tc>
                <a:tc>
                  <a:txBody>
                    <a:bodyPr/>
                    <a:lstStyle/>
                    <a:p>
                      <a:pPr lvl="0" indent="0" marL="0">
                        <a:buNone/>
                      </a:pPr>
                      <a:r>
                        <a:rPr/>
                        <a:t>Où elle a sa place</a:t>
                      </a:r>
                    </a:p>
                  </a:txBody>
                  <a:tcPr/>
                </a:tc>
              </a:tr>
              <a:tr h="0">
                <a:tc>
                  <a:txBody>
                    <a:bodyPr/>
                    <a:lstStyle/>
                    <a:p>
                      <a:pPr lvl="0" indent="0" marL="0">
                        <a:buNone/>
                      </a:pPr>
                      <a:r>
                        <a:rPr/>
                        <a:t>Chaque indicateur du cadre logique</a:t>
                      </a:r>
                    </a:p>
                  </a:txBody>
                </a:tc>
                <a:tc>
                  <a:txBody>
                    <a:bodyPr/>
                    <a:lstStyle/>
                    <a:p>
                      <a:pPr lvl="0" indent="0" marL="0">
                        <a:buNone/>
                      </a:pPr>
                      <a:r>
                        <a:rPr/>
                        <a:t>Le tableau en annexe du rapport trimestriel</a:t>
                      </a:r>
                    </a:p>
                  </a:txBody>
                </a:tc>
              </a:tr>
              <a:tr h="0">
                <a:tc>
                  <a:txBody>
                    <a:bodyPr/>
                    <a:lstStyle/>
                    <a:p>
                      <a:pPr lvl="0" indent="0" marL="0">
                        <a:buNone/>
                      </a:pPr>
                      <a:r>
                        <a:rPr/>
                        <a:t>Les séries mensuelles historiques</a:t>
                      </a:r>
                    </a:p>
                  </a:txBody>
                </a:tc>
                <a:tc>
                  <a:txBody>
                    <a:bodyPr/>
                    <a:lstStyle/>
                    <a:p>
                      <a:pPr lvl="0" indent="0" marL="0">
                        <a:buNone/>
                      </a:pPr>
                      <a:r>
                        <a:rPr/>
                        <a:t>Un CSV téléchargeable, lié depuis la page</a:t>
                      </a:r>
                    </a:p>
                  </a:txBody>
                </a:tc>
              </a:tr>
              <a:tr h="0">
                <a:tc>
                  <a:txBody>
                    <a:bodyPr/>
                    <a:lstStyle/>
                    <a:p>
                      <a:pPr lvl="0" indent="0" marL="0">
                        <a:buNone/>
                      </a:pPr>
                      <a:r>
                        <a:rPr/>
                        <a:t>Les effectifs de bénéficiaires par tout</a:t>
                      </a:r>
                    </a:p>
                  </a:txBody>
                </a:tc>
                <a:tc>
                  <a:txBody>
                    <a:bodyPr/>
                    <a:lstStyle/>
                    <a:p>
                      <a:pPr lvl="0" indent="0" marL="0">
                        <a:buNone/>
                      </a:pPr>
                      <a:r>
                        <a:rPr/>
                        <a:t>Un export croisable, non une page</a:t>
                      </a:r>
                    </a:p>
                  </a:txBody>
                </a:tc>
              </a:tr>
              <a:tr h="0">
                <a:tc>
                  <a:txBody>
                    <a:bodyPr/>
                    <a:lstStyle/>
                    <a:p>
                      <a:pPr lvl="0" indent="0" marL="0">
                        <a:buNone/>
                      </a:pPr>
                      <a:r>
                        <a:rPr/>
                        <a:t>Tout ce qui s’actualise une fois par an</a:t>
                      </a:r>
                    </a:p>
                  </a:txBody>
                </a:tc>
                <a:tc>
                  <a:txBody>
                    <a:bodyPr/>
                    <a:lstStyle/>
                    <a:p>
                      <a:pPr lvl="0" indent="0" marL="0">
                        <a:buNone/>
                      </a:pPr>
                      <a:r>
                        <a:rPr/>
                        <a:t>Le rapport, non le tableau de bord</a:t>
                      </a:r>
                    </a:p>
                  </a:txBody>
                </a:tc>
              </a:tr>
              <a:tr h="0">
                <a:tc>
                  <a:txBody>
                    <a:bodyPr/>
                    <a:lstStyle/>
                    <a:p>
                      <a:pPr lvl="0" indent="0" marL="0">
                        <a:buNone/>
                      </a:pPr>
                      <a:r>
                        <a:rPr/>
                        <a:t>Tout ce dont personne ne sait nommer l’usage</a:t>
                      </a:r>
                    </a:p>
                  </a:txBody>
                </a:tc>
                <a:tc>
                  <a:txBody>
                    <a:bodyPr/>
                    <a:lstStyle/>
                    <a:p>
                      <a:pPr lvl="0" indent="0" marL="0">
                        <a:buNone/>
                      </a:pPr>
                      <a:r>
                        <a:rPr/>
                        <a:t>Nulle part, et le dire</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des dix-sept autres</a:t>
            </a:r>
          </a:p>
        </p:txBody>
      </p:sp>
      <p:sp>
        <p:nvSpPr>
          <p:cNvPr id="3" name="Content Placeholder 2"/>
          <p:cNvSpPr>
            <a:spLocks noGrp="1"/>
          </p:cNvSpPr>
          <p:nvPr>
            <p:ph idx="1"/>
          </p:nvPr>
        </p:nvSpPr>
        <p:spPr/>
        <p:txBody>
          <a:bodyPr/>
          <a:lstStyle/>
          <a:p>
            <a:pPr lvl="0"/>
            <a:r>
              <a:rPr/>
              <a:t>Proposez l’alternative dans la même phrase que le refus — « Pas sur le tableau de bord, mais je mets chaque indicateur…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tuile qui ne devrait pas être là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earns_its_place(tile) </a:t>
            </a:r>
            <a:r>
              <a:rPr>
                <a:solidFill>
                  <a:srgbClr val="666666"/>
                </a:solidFill>
                <a:latin typeface="Courier"/>
              </a:rPr>
              <a:t>-&gt;</a:t>
            </a:r>
            <a:r>
              <a:rPr>
                <a:latin typeface="Courier"/>
              </a:rPr>
              <a:t> </a:t>
            </a:r>
            <a:r>
              <a:rPr>
                <a:solidFill>
                  <a:srgbClr val="008000"/>
                </a:solidFill>
                <a:latin typeface="Courier"/>
              </a:rPr>
              <a:t>bool</a:t>
            </a:r>
            <a:r>
              <a:rPr>
                <a:latin typeface="Courier"/>
              </a:rPr>
              <a:t>:</a:t>
            </a:r>
            <a:br/>
            <a:r>
              <a:rPr>
                <a:latin typeface="Courier"/>
              </a:rPr>
              <a:t>    </a:t>
            </a:r>
            <a:r>
              <a:rPr i="1">
                <a:solidFill>
                  <a:srgbClr val="60A0B0"/>
                </a:solidFill>
                <a:latin typeface="Courier"/>
              </a:rPr>
              <a:t>"""Would any value of this number change a decision this quarter?"""</a:t>
            </a:r>
            <a:br/>
            <a:r>
              <a:rPr>
                <a:latin typeface="Courier"/>
              </a:rPr>
              <a:t>    </a:t>
            </a:r>
            <a:r>
              <a:rPr b="1">
                <a:solidFill>
                  <a:srgbClr val="007020"/>
                </a:solidFill>
                <a:latin typeface="Courier"/>
              </a:rPr>
              <a:t>return</a:t>
            </a:r>
            <a:r>
              <a:rPr>
                <a:latin typeface="Courier"/>
              </a:rPr>
              <a:t> tile.decision </a:t>
            </a:r>
            <a:r>
              <a:rPr b="1">
                <a:solidFill>
                  <a:srgbClr val="007020"/>
                </a:solidFill>
                <a:latin typeface="Courier"/>
              </a:rPr>
              <a:t>is</a:t>
            </a:r>
            <a:r>
              <a:rPr>
                <a:latin typeface="Courier"/>
              </a:rPr>
              <a:t> </a:t>
            </a:r>
            <a:r>
              <a:rPr b="1">
                <a:solidFill>
                  <a:srgbClr val="007020"/>
                </a:solidFill>
                <a:latin typeface="Courier"/>
              </a:rPr>
              <a:t>not</a:t>
            </a:r>
            <a:r>
              <a:rPr>
                <a:latin typeface="Courier"/>
              </a:rPr>
              <a:t> </a:t>
            </a:r>
            <a:r>
              <a:rPr>
                <a:solidFill>
                  <a:srgbClr val="19177C"/>
                </a:solidFill>
                <a:latin typeface="Courier"/>
              </a:rPr>
              <a:t>None</a:t>
            </a:r>
            <a:r>
              <a:rPr>
                <a:latin typeface="Courier"/>
              </a:rPr>
              <a:t> </a:t>
            </a:r>
            <a:r>
              <a:rPr b="1">
                <a:solidFill>
                  <a:srgbClr val="007020"/>
                </a:solidFill>
                <a:latin typeface="Courier"/>
              </a:rPr>
              <a:t>and</a:t>
            </a:r>
            <a:r>
              <a:rPr>
                <a:latin typeface="Courier"/>
              </a:rPr>
              <a:t> tile.threshold </a:t>
            </a:r>
            <a:r>
              <a:rPr b="1">
                <a:solidFill>
                  <a:srgbClr val="007020"/>
                </a:solidFill>
                <a:latin typeface="Courier"/>
              </a:rPr>
              <a:t>is</a:t>
            </a:r>
            <a:r>
              <a:rPr>
                <a:latin typeface="Courier"/>
              </a:rPr>
              <a:t> </a:t>
            </a:r>
            <a:r>
              <a:rPr b="1">
                <a:solidFill>
                  <a:srgbClr val="007020"/>
                </a:solidFill>
                <a:latin typeface="Courier"/>
              </a:rPr>
              <a:t>not</a:t>
            </a:r>
            <a:r>
              <a:rPr>
                <a:latin typeface="Courier"/>
              </a:rPr>
              <a:t> </a:t>
            </a:r>
            <a:r>
              <a:rPr>
                <a:solidFill>
                  <a:srgbClr val="19177C"/>
                </a:solidFill>
                <a:latin typeface="Courier"/>
              </a:rPr>
              <a:t>None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tuile qui ne devrait pas être là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If you cannot state the threshold, the tile is decoration.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tuile qui ne devrait pas être là</a:t>
            </a:r>
          </a:p>
        </p:txBody>
      </p:sp>
      <p:sp>
        <p:nvSpPr>
          <p:cNvPr id="3" name="Content Placeholder 2"/>
          <p:cNvSpPr>
            <a:spLocks noGrp="1"/>
          </p:cNvSpPr>
          <p:nvPr>
            <p:ph idx="1"/>
          </p:nvPr>
        </p:nvSpPr>
        <p:spPr/>
        <p:txBody>
          <a:bodyPr/>
          <a:lstStyle/>
          <a:p>
            <a:pPr lvl="0"/>
            <a:r>
              <a:rPr/>
              <a:t>Demandez le seuil — « À quelle valeur feriez-vous quelque chose de différent ?</a:t>
            </a:r>
          </a:p>
          <a:p>
            <a:pPr lvl="0"/>
            <a:r>
              <a:rPr/>
              <a:t>Le total des bénéficiaires en est l’exemple habituel — Il monte, tout le monde l’aime, et aucune de ses valeurs 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Dashboard scope, WASH coverage project
  Question the page answers: which six of eighteen communities receive water
  point rehabilitation in the next funding cycle.
  On the page: households surveyed, improved source, basic service, share
  with no detectable E. coli; the district table; the source-against-service
  figure.
  Requested and not included: monthly trend (the survey is a single round),
  every logframe indicator (quarterly annex), beneficiary totals (no
  threshold could be stated), staffing and funding burn (a different
  audience and a different page).
  Agreed with the WASH coordinator on 2025-02-11. Revisit when the second
  survey round exists, which makes a trend meaningful for the first time.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paragraphe « demandé et non inclus » est le livrable de cette conversation — et l’écrire est ce qui empêche que les…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Une page avec trois nombres peut encore enterrer celui qui compte.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https://data-analysis.cassion.dev/fr/cours/dashboards-and-reporting/dash-01-refusing-the-twenty-tile-request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demande à vingt tuiles est un symptôme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Quelqu’un demande un tableau de bord avec tous les indicateurs. La demande est réelle et le cahier des charges qu’elle contient est faux. La réponse utile est une question plutôt qu’une page, parce qu’une page qui ne répond à aucune décision en attente ne s’ouvre pas deux fois.</vt:lpwstr>
  </property>
</Properties>
</file>