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notesMaster" Target="notesMasters/notesMaster1.xml" /><Relationship Id="rId21" Type="http://schemas.openxmlformats.org/officeDocument/2006/relationships/viewProps" Target="viewProps.xml" /><Relationship Id="rId20" Type="http://schemas.openxmlformats.org/officeDocument/2006/relationships/presProps" Target="presProps.xml" /><Relationship Id="rId1" Type="http://schemas.openxmlformats.org/officeDocument/2006/relationships/slideMaster" Target="slideMasters/slideMaster1.xml" /><Relationship Id="rId23" Type="http://schemas.openxmlformats.org/officeDocument/2006/relationships/tableStyles" Target="tableStyles.xml" /><Relationship Id="rId2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reader gives a dashboard about eight seconds before deciding whether it is for them. What they see in those eight seconds is decided by the top of the page, and most dashboards spend it on a logo, a date range picker and a total.</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Top-left, then across, then down. That is not a preference, it is what a reader does before deciding whether to keep reading — so the page’s argument has to be in that order.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dashboard on this platform is in that order, and the order is the same in both languages because it is about reading rather than about wording. The two things that usually occupy the top and should not: a logo, and a filter control. A logo tells a reader nothing they did not know, and a filter asks them to do work before the page has told them why.</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parts, and each is doing a job. The value, large. One number, at the precision the interval supports. </a:t>
            </a:r>
            <a:r>
              <a:rPr>
                <a:latin typeface="Courier"/>
              </a:rPr>
              <a:t>56.3%</a:t>
            </a:r>
            <a:r>
              <a:rPr/>
              <a:t>, never </a:t>
            </a:r>
            <a:r>
              <a:rPr>
                <a:latin typeface="Courier"/>
              </a:rPr>
              <a:t>56.26%</a:t>
            </a:r>
            <a:r>
              <a:rPr/>
              <a:t>. The label, plain. What it is, in the words the audience uses. “Basic service”, not </a:t>
            </a:r>
            <a:r>
              <a:rPr>
                <a:latin typeface="Courier"/>
              </a:rPr>
              <a:t>basic_water_pct</a:t>
            </a:r>
            <a:r>
              <a:rPr/>
              <a:t>. The note, small. The definition compressed to a clause — “improved and within 30 minutes” — because the tile is where the misunderstanding starts and one clause prevents most of it. Colour only where it is a state. The dashboards here use the signal band on a tile only when the number is a severity or a data-quality flag, for the reason the visualisation course gave: spending green, amber and red on ordinary categories teaches the reader to stop reading them as measurements.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phrase in the spine is “the detail behind a click”, and on a static page the click is a link to another artefact rather than an interaction.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static page can do all of this with an anchor tag, and it survives being printed, emailed and opened offline — which an interactive filter does not. This is a real trade and it is worth naming. An interactive dashboard lets a reader ask their own question; a static one answers the question it was built for and points at the artefact for everything else. For an audience on a metered connection, the second is usually the better bargain, and it is the one this platform took.</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Show it to somebody who was not in the analysis and ask what it says. If they read the tiles and state the finding, it works. If they ask “what am I looking at”, the title is a file name. “WASH coverage and water quality by district” tells a reader what it is. “Dashboard” does not. If they start scrolling immediately, the tiles are not the numbers they need. If they ask what the number means, the tile has no note.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two displays a programme dashboard is actually read 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Somebody will print it. It goes into a meeting pack, it gets photocopied, and the version everyone in the room holds is monochrome. The tiles have to survive that, which is the greyscale rule from the visualisation course arriving as a layout constraint. And somebody will open it on a phone. Tiles in a grid that reflows to one column, a table that scrolls horizontally inside its own container rather than pushing the page sideways, and no fixed width anywhere.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page whose question is wrong. Ordering the wrong three numbers well produces a well-ordered wrong page, and the last lesson is the one that catches that. A number nobody trusts. Layout does not create confidence; provenance does, and that is the next lesson. A finding nobody wants. A dashboard cannot make an unwelcome result welcome, and the attempt — burying it below the fold, choosing a flattering disaggregation — is the failure this course ends 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size is worth stating. Eight kilobytes is a number a reader on a metered connection can weigh, and it is a claim the file itself either supports or does not.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well-laid-out number that nobody can source is a number that gets challenged every month. The next lesson attaches the as-of date, the source file and the refresh cadence to every figure on the page.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shboards-and-reporting/dash-02-layout-for-a-decis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three numbers first, and everything else lower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reader gives a dashboard about eight seconds before deciding whether it is for them. What they see in those eight seconds is decided by the top of the page, and most dashboards spend it on a logo, a date range picker and a total.</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order a page is read in</a:t>
            </a:r>
          </a:p>
          <a:p>
            <a:pPr lvl="0"/>
            <a:r>
              <a:rPr/>
              <a:t>The tile</a:t>
            </a:r>
          </a:p>
          <a:p>
            <a:pPr lvl="0"/>
            <a:r>
              <a:rPr/>
              <a:t>What goes behind a link</a:t>
            </a:r>
          </a:p>
          <a:p>
            <a:pPr lvl="0"/>
            <a:r>
              <a:rPr/>
              <a:t>The five-second test, applied to a page</a:t>
            </a:r>
          </a:p>
          <a:p>
            <a:pPr lvl="0"/>
            <a:r>
              <a:rPr/>
              <a:t>Print, and the phone</a:t>
            </a:r>
          </a:p>
          <a:p>
            <a:pPr lvl="0"/>
            <a:r>
              <a:rPr/>
              <a:t>What the layout cannot fix</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order a page is read in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Position</a:t>
                      </a:r>
                    </a:p>
                  </a:txBody>
                  <a:tcPr/>
                </a:tc>
                <a:tc>
                  <a:txBody>
                    <a:bodyPr/>
                    <a:lstStyle/>
                    <a:p>
                      <a:pPr lvl="0" indent="0" marL="0">
                        <a:buNone/>
                      </a:pPr>
                      <a:r>
                        <a:rPr/>
                        <a:t>Carries</a:t>
                      </a:r>
                    </a:p>
                  </a:txBody>
                  <a:tcPr/>
                </a:tc>
              </a:tr>
              <a:tr h="0">
                <a:tc>
                  <a:txBody>
                    <a:bodyPr/>
                    <a:lstStyle/>
                    <a:p>
                      <a:pPr lvl="0" indent="0" marL="0">
                        <a:buNone/>
                      </a:pPr>
                      <a:r>
                        <a:rPr b="1"/>
                        <a:t>Title and one line</a:t>
                      </a:r>
                    </a:p>
                  </a:txBody>
                </a:tc>
                <a:tc>
                  <a:txBody>
                    <a:bodyPr/>
                    <a:lstStyle/>
                    <a:p>
                      <a:pPr lvl="0" indent="0" marL="0">
                        <a:buNone/>
                      </a:pPr>
                      <a:r>
                        <a:rPr/>
                        <a:t>What this is and what it decides</a:t>
                      </a:r>
                    </a:p>
                  </a:txBody>
                </a:tc>
              </a:tr>
              <a:tr h="0">
                <a:tc>
                  <a:txBody>
                    <a:bodyPr/>
                    <a:lstStyle/>
                    <a:p>
                      <a:pPr lvl="0" indent="0" marL="0">
                        <a:buNone/>
                      </a:pPr>
                      <a:r>
                        <a:rPr b="1"/>
                        <a:t>The tiles</a:t>
                      </a:r>
                    </a:p>
                  </a:txBody>
                </a:tc>
                <a:tc>
                  <a:txBody>
                    <a:bodyPr/>
                    <a:lstStyle/>
                    <a:p>
                      <a:pPr lvl="0" indent="0" marL="0">
                        <a:buNone/>
                      </a:pPr>
                      <a:r>
                        <a:rPr/>
                        <a:t>The three or four numbers the decision turns on</a:t>
                      </a:r>
                    </a:p>
                  </a:txBody>
                </a:tc>
              </a:tr>
              <a:tr h="0">
                <a:tc>
                  <a:txBody>
                    <a:bodyPr/>
                    <a:lstStyle/>
                    <a:p>
                      <a:pPr lvl="0" indent="0" marL="0">
                        <a:buNone/>
                      </a:pPr>
                      <a:r>
                        <a:rPr b="1"/>
                        <a:t>The table</a:t>
                      </a:r>
                    </a:p>
                  </a:txBody>
                </a:tc>
                <a:tc>
                  <a:txBody>
                    <a:bodyPr/>
                    <a:lstStyle/>
                    <a:p>
                      <a:pPr lvl="0" indent="0" marL="0">
                        <a:buNone/>
                      </a:pPr>
                      <a:r>
                        <a:rPr/>
                        <a:t>The disaggregation the decision needs</a:t>
                      </a:r>
                    </a:p>
                  </a:txBody>
                </a:tc>
              </a:tr>
              <a:tr h="0">
                <a:tc>
                  <a:txBody>
                    <a:bodyPr/>
                    <a:lstStyle/>
                    <a:p>
                      <a:pPr lvl="0" indent="0" marL="0">
                        <a:buNone/>
                      </a:pPr>
                      <a:r>
                        <a:rPr b="1"/>
                        <a:t>The figure</a:t>
                      </a:r>
                    </a:p>
                  </a:txBody>
                </a:tc>
                <a:tc>
                  <a:txBody>
                    <a:bodyPr/>
                    <a:lstStyle/>
                    <a:p>
                      <a:pPr lvl="0" indent="0" marL="0">
                        <a:buNone/>
                      </a:pPr>
                      <a:r>
                        <a:rPr/>
                        <a:t>A shape a table cannot show</a:t>
                      </a:r>
                    </a:p>
                  </a:txBody>
                </a:tc>
              </a:tr>
              <a:tr h="0">
                <a:tc>
                  <a:txBody>
                    <a:bodyPr/>
                    <a:lstStyle/>
                    <a:p>
                      <a:pPr lvl="0" indent="0" marL="0">
                        <a:buNone/>
                      </a:pPr>
                      <a:r>
                        <a:rPr b="1"/>
                        <a:t>The context</a:t>
                      </a:r>
                    </a:p>
                  </a:txBody>
                </a:tc>
                <a:tc>
                  <a:txBody>
                    <a:bodyPr/>
                    <a:lstStyle/>
                    <a:p>
                      <a:pPr lvl="0" indent="0" marL="0">
                        <a:buNone/>
                      </a:pPr>
                      <a:r>
                        <a:rPr/>
                        <a:t>Who it is for and what they are deciding</a:t>
                      </a:r>
                    </a:p>
                  </a:txBody>
                </a:tc>
              </a:tr>
              <a:tr h="0">
                <a:tc>
                  <a:txBody>
                    <a:bodyPr/>
                    <a:lstStyle/>
                    <a:p>
                      <a:pPr lvl="0" indent="0" marL="0">
                        <a:buNone/>
                      </a:pPr>
                      <a:r>
                        <a:rPr b="1"/>
                        <a:t>The method and the limits</a:t>
                      </a:r>
                    </a:p>
                  </a:txBody>
                </a:tc>
                <a:tc>
                  <a:txBody>
                    <a:bodyPr/>
                    <a:lstStyle/>
                    <a:p>
                      <a:pPr lvl="0" indent="0" marL="0">
                        <a:buNone/>
                      </a:pPr>
                      <a:r>
                        <a:rPr/>
                        <a:t>What it does not show</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order a page is read in</a:t>
            </a:r>
          </a:p>
        </p:txBody>
      </p:sp>
      <p:sp>
        <p:nvSpPr>
          <p:cNvPr id="3" name="Content Placeholder 2"/>
          <p:cNvSpPr>
            <a:spLocks noGrp="1"/>
          </p:cNvSpPr>
          <p:nvPr>
            <p:ph idx="1"/>
          </p:nvPr>
        </p:nvSpPr>
        <p:spPr/>
        <p:txBody>
          <a:bodyPr/>
          <a:lstStyle/>
          <a:p>
            <a:pPr lvl="0"/>
            <a:r>
              <a:rPr/>
              <a:t>Every dashboard on this platform is in that order — and the order is the same in both languages because it is about…</a:t>
            </a:r>
          </a:p>
          <a:p>
            <a:pPr lvl="0"/>
            <a:r>
              <a:rPr/>
              <a:t>The two things that usually occupy the top and should not — a logo, and a filter control</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tile — Example</a:t>
            </a:r>
          </a:p>
        </p:txBody>
      </p:sp>
      <p:sp>
        <p:nvSpPr>
          <p:cNvPr id="3" name="Content Placeholder 2"/>
          <p:cNvSpPr>
            <a:spLocks noGrp="1"/>
          </p:cNvSpPr>
          <p:nvPr>
            <p:ph idx="1"/>
          </p:nvPr>
        </p:nvSpPr>
        <p:spPr/>
        <p:txBody>
          <a:bodyPr/>
          <a:lstStyle/>
          <a:p>
            <a:pPr lvl="0" indent="0">
              <a:buNone/>
            </a:pPr>
            <a:r>
              <a:rPr>
                <a:latin typeface="Courier"/>
              </a:rPr>
              <a:t>   56.3%
   Basic service
   improved and within 30 minutes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tile</a:t>
            </a:r>
          </a:p>
        </p:txBody>
      </p:sp>
      <p:sp>
        <p:nvSpPr>
          <p:cNvPr id="3" name="Content Placeholder 2"/>
          <p:cNvSpPr>
            <a:spLocks noGrp="1"/>
          </p:cNvSpPr>
          <p:nvPr>
            <p:ph idx="1"/>
          </p:nvPr>
        </p:nvSpPr>
        <p:spPr/>
        <p:txBody>
          <a:bodyPr/>
          <a:lstStyle/>
          <a:p>
            <a:pPr lvl="0"/>
            <a:r>
              <a:rPr/>
              <a:t>The value, large — One number, at the precision the interval supports</a:t>
            </a:r>
          </a:p>
          <a:p>
            <a:pPr lvl="0"/>
            <a:r>
              <a:rPr/>
              <a:t>The label, plain — What it is, in the words the audience uses</a:t>
            </a:r>
          </a:p>
          <a:p>
            <a:pPr lvl="0"/>
            <a:r>
              <a:rPr/>
              <a:t>The note, small — The definition compressed to a clause — “improved and within 30 minutes” — because the tile is where…</a:t>
            </a:r>
          </a:p>
          <a:p>
            <a:pPr lvl="0"/>
            <a:r>
              <a:rPr/>
              <a:t>Colour only where it is a state — The dashboards here use the signal band on a tile only when the number is a severity…</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goes behind a link</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On the page</a:t>
                      </a:r>
                    </a:p>
                  </a:txBody>
                  <a:tcPr/>
                </a:tc>
                <a:tc>
                  <a:txBody>
                    <a:bodyPr/>
                    <a:lstStyle/>
                    <a:p>
                      <a:pPr lvl="0" indent="0" marL="0">
                        <a:buNone/>
                      </a:pPr>
                      <a:r>
                        <a:rPr/>
                        <a:t>Behind a link</a:t>
                      </a:r>
                    </a:p>
                  </a:txBody>
                  <a:tcPr/>
                </a:tc>
              </a:tr>
              <a:tr h="0">
                <a:tc>
                  <a:txBody>
                    <a:bodyPr/>
                    <a:lstStyle/>
                    <a:p>
                      <a:pPr lvl="0" indent="0" marL="0">
                        <a:buNone/>
                      </a:pPr>
                      <a:r>
                        <a:rPr/>
                        <a:t>Three headline numbers</a:t>
                      </a:r>
                    </a:p>
                  </a:txBody>
                </a:tc>
                <a:tc>
                  <a:txBody>
                    <a:bodyPr/>
                    <a:lstStyle/>
                    <a:p>
                      <a:pPr lvl="0" indent="0" marL="0">
                        <a:buNone/>
                      </a:pPr>
                      <a:r>
                        <a:rPr/>
                        <a:t>Every indicator in the logframe</a:t>
                      </a:r>
                    </a:p>
                  </a:txBody>
                </a:tc>
              </a:tr>
              <a:tr h="0">
                <a:tc>
                  <a:txBody>
                    <a:bodyPr/>
                    <a:lstStyle/>
                    <a:p>
                      <a:pPr lvl="0" indent="0" marL="0">
                        <a:buNone/>
                      </a:pPr>
                      <a:r>
                        <a:rPr/>
                        <a:t>One disaggregation</a:t>
                      </a:r>
                    </a:p>
                  </a:txBody>
                </a:tc>
                <a:tc>
                  <a:txBody>
                    <a:bodyPr/>
                    <a:lstStyle/>
                    <a:p>
                      <a:pPr lvl="0" indent="0" marL="0">
                        <a:buNone/>
                      </a:pPr>
                      <a:r>
                        <a:rPr/>
                        <a:t>Every disaggregation</a:t>
                      </a:r>
                    </a:p>
                  </a:txBody>
                </a:tc>
              </a:tr>
              <a:tr h="0">
                <a:tc>
                  <a:txBody>
                    <a:bodyPr/>
                    <a:lstStyle/>
                    <a:p>
                      <a:pPr lvl="0" indent="0" marL="0">
                        <a:buNone/>
                      </a:pPr>
                      <a:r>
                        <a:rPr/>
                        <a:t>The current round</a:t>
                      </a:r>
                    </a:p>
                  </a:txBody>
                </a:tc>
                <a:tc>
                  <a:txBody>
                    <a:bodyPr/>
                    <a:lstStyle/>
                    <a:p>
                      <a:pPr lvl="0" indent="0" marL="0">
                        <a:buNone/>
                      </a:pPr>
                      <a:r>
                        <a:rPr/>
                        <a:t>The historic series, as a CSV</a:t>
                      </a:r>
                    </a:p>
                  </a:txBody>
                </a:tc>
              </a:tr>
              <a:tr h="0">
                <a:tc>
                  <a:txBody>
                    <a:bodyPr/>
                    <a:lstStyle/>
                    <a:p>
                      <a:pPr lvl="0" indent="0" marL="0">
                        <a:buNone/>
                      </a:pPr>
                      <a:r>
                        <a:rPr/>
                        <a:t>The finding</a:t>
                      </a:r>
                    </a:p>
                  </a:txBody>
                </a:tc>
                <a:tc>
                  <a:txBody>
                    <a:bodyPr/>
                    <a:lstStyle/>
                    <a:p>
                      <a:pPr lvl="0" indent="0" marL="0">
                        <a:buNone/>
                      </a:pPr>
                      <a:r>
                        <a:rPr/>
                        <a:t>The notebook that produced it</a:t>
                      </a:r>
                    </a:p>
                  </a:txBody>
                </a:tc>
              </a:tr>
              <a:tr h="0">
                <a:tc>
                  <a:txBody>
                    <a:bodyPr/>
                    <a:lstStyle/>
                    <a:p>
                      <a:pPr lvl="0" indent="0" marL="0">
                        <a:buNone/>
                      </a:pPr>
                      <a:r>
                        <a:rPr/>
                        <a:t>What it does not show</a:t>
                      </a:r>
                    </a:p>
                  </a:txBody>
                </a:tc>
                <a:tc>
                  <a:txBody>
                    <a:bodyPr/>
                    <a:lstStyle/>
                    <a:p>
                      <a:pPr lvl="0" indent="0" marL="0">
                        <a:buNone/>
                      </a:pPr>
                      <a:r>
                        <a:rPr/>
                        <a:t>The technical documentation that says why</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goes behind a link</a:t>
            </a:r>
          </a:p>
        </p:txBody>
      </p:sp>
      <p:sp>
        <p:nvSpPr>
          <p:cNvPr id="3" name="Content Placeholder 2"/>
          <p:cNvSpPr>
            <a:spLocks noGrp="1"/>
          </p:cNvSpPr>
          <p:nvPr>
            <p:ph idx="1"/>
          </p:nvPr>
        </p:nvSpPr>
        <p:spPr/>
        <p:txBody>
          <a:bodyPr/>
          <a:lstStyle/>
          <a:p>
            <a:pPr lvl="0"/>
            <a:r>
              <a:rPr/>
              <a:t>A static page can do all of this with an anchor tag — and it survives being printed, emailed and opened offline — which…</a:t>
            </a:r>
          </a:p>
          <a:p>
            <a:pPr lvl="0"/>
            <a:r>
              <a:rPr/>
              <a:t>This is a real trade and it is worth naming — An interactive dashboard lets a reader ask their own question; a static…</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five-second test, applied to a page</a:t>
            </a:r>
          </a:p>
        </p:txBody>
      </p:sp>
      <p:sp>
        <p:nvSpPr>
          <p:cNvPr id="3" name="Content Placeholder 2"/>
          <p:cNvSpPr>
            <a:spLocks noGrp="1"/>
          </p:cNvSpPr>
          <p:nvPr>
            <p:ph idx="1"/>
          </p:nvPr>
        </p:nvSpPr>
        <p:spPr/>
        <p:txBody>
          <a:bodyPr/>
          <a:lstStyle/>
          <a:p>
            <a:pPr lvl="0"/>
            <a:r>
              <a:rPr/>
              <a:t>If they read the tiles and state the finding, it works</a:t>
            </a:r>
          </a:p>
          <a:p>
            <a:pPr lvl="0"/>
            <a:r>
              <a:rPr/>
              <a:t>If they ask “what am I looking at”, the title is a file name — “WASH coverage and water quality by district” tells a…</a:t>
            </a:r>
          </a:p>
          <a:p>
            <a:pPr lvl="0"/>
            <a:r>
              <a:rPr/>
              <a:t>If they start scrolling immediately, the tiles are not the numbers they need</a:t>
            </a:r>
          </a:p>
          <a:p>
            <a:pPr lvl="0"/>
            <a:r>
              <a:rPr/>
              <a:t>If they ask what the number means, the tile has no note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Print, and the phone — Example</a:t>
            </a:r>
          </a:p>
        </p:txBody>
      </p:sp>
      <p:sp>
        <p:nvSpPr>
          <p:cNvPr id="3" name="Content Placeholder 2"/>
          <p:cNvSpPr>
            <a:spLocks noGrp="1"/>
          </p:cNvSpPr>
          <p:nvPr>
            <p:ph idx="1"/>
          </p:nvPr>
        </p:nvSpPr>
        <p:spPr/>
        <p:txBody>
          <a:bodyPr/>
          <a:lstStyle/>
          <a:p>
            <a:pPr lvl="0" indent="0">
              <a:buNone/>
            </a:pPr>
            <a:r>
              <a:rPr>
                <a:latin typeface="Courier"/>
              </a:rPr>
              <a:t>@media print {
  body { background: #fff; padding: 0; font-size: 11pt; }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Print, and the phone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 dashboard that cannot be printed is one that cannot go in a meeting pack.</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Print, and the phone</a:t>
            </a:r>
          </a:p>
        </p:txBody>
      </p:sp>
      <p:sp>
        <p:nvSpPr>
          <p:cNvPr id="3" name="Content Placeholder 2"/>
          <p:cNvSpPr>
            <a:spLocks noGrp="1"/>
          </p:cNvSpPr>
          <p:nvPr>
            <p:ph idx="1"/>
          </p:nvPr>
        </p:nvSpPr>
        <p:spPr/>
        <p:txBody>
          <a:bodyPr/>
          <a:lstStyle/>
          <a:p>
            <a:pPr lvl="0"/>
            <a:r>
              <a:rPr/>
              <a:t>Somebody will print it — It goes into a meeting pack, it gets photocopied, and the version everyone in the room holds…</a:t>
            </a:r>
          </a:p>
          <a:p>
            <a:pPr lvl="0"/>
            <a:r>
              <a:rPr/>
              <a:t>And somebody will open it on a phone — Tiles in a grid that reflows to one column, a table that scrolls horizontally…</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layout cannot fix</a:t>
            </a:r>
          </a:p>
        </p:txBody>
      </p:sp>
      <p:sp>
        <p:nvSpPr>
          <p:cNvPr id="3" name="Content Placeholder 2"/>
          <p:cNvSpPr>
            <a:spLocks noGrp="1"/>
          </p:cNvSpPr>
          <p:nvPr>
            <p:ph idx="1"/>
          </p:nvPr>
        </p:nvSpPr>
        <p:spPr/>
        <p:txBody>
          <a:bodyPr/>
          <a:lstStyle/>
          <a:p>
            <a:pPr lvl="0"/>
            <a:r>
              <a:rPr/>
              <a:t>A page whose question is wrong — Ordering the wrong three numbers well produces a well-ordered wrong page, and the last…</a:t>
            </a:r>
          </a:p>
          <a:p>
            <a:pPr lvl="0"/>
            <a:r>
              <a:rPr/>
              <a:t>A number nobody trusts — Layout does not create confidence; provenance does, and that is the next lesson</a:t>
            </a:r>
          </a:p>
          <a:p>
            <a:pPr lvl="0"/>
            <a:r>
              <a:rPr/>
              <a:t>A finding nobody wants — A dashboard cannot make an unwelcome result welcome, and the attempt — burying it below the…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Dashboard layout
  Reading order: title and purpose, four tiles, district table, figure,
  commissioning context, method and limits.
  Tiles carry a value at the precision the interval supports, a plain label,
  and a one-clause definition. Signal colours appear only where the value is
  a severity or a quality flag.
  The historic series, the full indicator set and the analysis notebook are
  linked rather than embedded. The page is 8 kB, prints to one side of A4 in
  greyscale, and reflows to a single column below 640 px.</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size is worth stating — Eight kilobytes is a number a reader on a metered connection can weigh, and it is a claim…</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 well-laid-out number that nobody can source is a number that gets challenged every month.</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https://data-analysis.cassion.dev/courses/dashboards-and-reporting/dash-02-layout-for-a-decision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three numbers first, and everything else lower</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A reader gives a dashboard about eight seconds before deciding whether it is for them. What they see in those eight seconds is decided by the top of the page, and most dashboards spend it on a logo, a date range picker and a total.</vt:lpwstr>
  </property>
</Properties>
</file>