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notesMaster" Target="notesMasters/notesMaster1.xml" /><Relationship Id="rId21" Type="http://schemas.openxmlformats.org/officeDocument/2006/relationships/viewProps" Target="viewProps.xml" /><Relationship Id="rId20" Type="http://schemas.openxmlformats.org/officeDocument/2006/relationships/presProps" Target="presProps.xml" /><Relationship Id="rId1" Type="http://schemas.openxmlformats.org/officeDocument/2006/relationships/slideMaster" Target="slideMasters/slideMaster1.xml" /><Relationship Id="rId23" Type="http://schemas.openxmlformats.org/officeDocument/2006/relationships/tableStyles" Target="tableStyles.xml" /><Relationship Id="rId2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lecteur accorde à un tableau de bord environ huit secondes avant de décider s’il le concerne. Ce qu’il voit dans ces huit secondes est décidé par le haut de la page, et la plupart des tableaux de bord y dépensent un logo, un sélecteur de dates et un total.</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En haut à gauche, puis en travers, puis vers le bas. Ce n’est pas une préférence, c’est ce que fait un lecteur avant de décider s’il continue — l’argumentation de la page doit donc suivre cet ordre.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tableau de bord de cette plateforme suit cet ordre, et l’ordre est le même dans les deux langues parce qu’il concerne la lecture et non la formulation. Les deux choses qui occupent généralement le haut et ne le devraient pas : un logo et un contrôle de filtre. Un logo n’apprend rien au lecteur, et un filtre lui demande de travailler avant que la page lui ait dit pourquoi.</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parties, et chacune fait un travail. La valeur, en grand. Un nombre, à la précision que l’intervalle autorise. </a:t>
            </a:r>
            <a:r>
              <a:rPr>
                <a:latin typeface="Courier"/>
              </a:rPr>
              <a:t>56,3 %</a:t>
            </a:r>
            <a:r>
              <a:rPr/>
              <a:t>, jamais </a:t>
            </a:r>
            <a:r>
              <a:rPr>
                <a:latin typeface="Courier"/>
              </a:rPr>
              <a:t>56,26 %</a:t>
            </a:r>
            <a:r>
              <a:rPr/>
              <a:t>. L’étiquette, en clair. Ce que c’est, dans les mots qu’emploie le public. « Service de base », non </a:t>
            </a:r>
            <a:r>
              <a:rPr>
                <a:latin typeface="Courier"/>
              </a:rPr>
              <a:t>basic_water_pct</a:t>
            </a:r>
            <a:r>
              <a:rPr/>
              <a:t>. La note, en petit. La définition ramenée à une proposition — « améliorée et à 30 minutes ou moins » — parce que la tuile est là où commence le malentendu et qu’une proposition en prévient l’essentiel. De la couleur seulement là où c’est un état. Les tableaux de bord d’ici n’emploient la bande de signal sur une tuile que lorsque le nombre est une sévérité ou un drapeau de qualité, pour la raison qu’a donnée le cours de visualisation : dépenser vert, ambre et rouge sur des catégories ordinaires apprend au lecteur à cesser de les lire comme des mesures.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L’expression de l’ossature est « le détail derrière un clic », et sur une page statique le clic est un lien vers un autre artefact plutôt qu’une interaction.</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page statique fait tout cela avec une balise de lien, et elle survit à l’impression, au courriel et à l’ouverture hors ligne — ce qu’un filtre interactif ne fait pas. C’est un arbitrage réel et il vaut d’être nommé. Un tableau de bord interactif laisse un lecteur poser sa propre question ; un statique répond à la question pour laquelle il a été construit et pointe vers l’artefact pour tout le reste. Pour un public sur connexion facturée, le second est généralement la meilleure affaire, et c’est celui qu’a choisi cette plateforme.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Montrez-la à quelqu’un qui n’était pas dans l’analyse et demandez ce qu’elle dit. S’il lit les tuiles et énonce le constat, cela fonctionne. S’il demande « qu’est-ce que je regarde », le titre est un nom de fichier. « Couverture EAH et qualité de l’eau par district » dit à un lecteur ce que c’est. « Tableau de bord » non. S’il se met immédiatement à faire défiler, les tuiles ne sont pas les nombres dont il a besoin. S’il demande ce que signifie le nombre, la tuile n’a pas de note.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deux affichages sur lesquels un tableau de bord de programme est réellement lu.</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Quelqu’un l’imprimera. Cela va dans un dossier de réunion, cela se photocopie, et la version que tout le monde tient dans la salle est en monochrome. Les tuiles doivent y survivre, ce qui est la règle du niveau de gris du cours de visualisation arrivant comme contrainte de mise en page. Et quelqu’un l’ouvrira sur un téléphone. Des tuiles en grille qui se replie sur une colonne, un tableau qui défile horizontalement dans son propre conteneur plutôt que de pousser la page de côté, et aucune largeur fixe nulle part.</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page dont la question est fausse. Bien ordonner les trois mauvais nombres produit une mauvaise page bien ordonnée, et c’est la dernière leçon qui l’attrape. Un nombre que personne ne croit. La mise en page ne crée pas la confiance ; la provenance si, et c’est la leçon suivante. Un constat que personne ne veut. Un tableau de bord ne peut pas rendre agréable un résultat importun, et la tentative — l’enterrer sous la ligne de flottaison, choisir une ventilation flatteuse — est l’échec sur lequel ce cours se termine.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taille vaut d’être énoncée. Huit kilo-octets est un nombre qu’un lecteur sur connexion facturée peut peser, et c’est une affirmation que le fichier lui-même étaye ou n’étaye pas.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nombre bien mis en page dont personne ne peut retrouver la source est un nombre contesté chaque mois. La leçon suivante attache à chaque figure de la page sa date d’arrêté, son fichier source et sa cadence d’actualisation.</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shboards-and-reporting/dash-02-layout-for-a-decisi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Les trois nombres d’abord, et tout le reste plus bas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Un lecteur accorde à un tableau de bord environ huit secondes avant de décider s’il le concerne. Ce qu’il voit dans ces huit secondes est décidé par le haut de la page, et la plupart des tableaux de bord y dépensent un logo, un sélecteur de dates et un total.</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2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L’ordre dans lequel une page est lue</a:t>
            </a:r>
          </a:p>
          <a:p>
            <a:pPr lvl="0"/>
            <a:r>
              <a:rPr/>
              <a:t>La tuile</a:t>
            </a:r>
          </a:p>
          <a:p>
            <a:pPr lvl="0"/>
            <a:r>
              <a:rPr/>
              <a:t>Ce qui passe derrière un lien</a:t>
            </a:r>
          </a:p>
          <a:p>
            <a:pPr lvl="0"/>
            <a:r>
              <a:rPr/>
              <a:t>Le test des cinq secondes, appliqué à une page</a:t>
            </a:r>
          </a:p>
          <a:p>
            <a:pPr lvl="0"/>
            <a:r>
              <a:rPr/>
              <a:t>L’impression, et le téléphone</a:t>
            </a:r>
          </a:p>
          <a:p>
            <a:pPr lvl="0"/>
            <a:r>
              <a:rPr/>
              <a:t>Ce que la mise en page ne peut pas corriger</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L’ordre dans lequel une page est lue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Position</a:t>
                      </a:r>
                    </a:p>
                  </a:txBody>
                  <a:tcPr/>
                </a:tc>
                <a:tc>
                  <a:txBody>
                    <a:bodyPr/>
                    <a:lstStyle/>
                    <a:p>
                      <a:pPr lvl="0" indent="0" marL="0">
                        <a:buNone/>
                      </a:pPr>
                      <a:r>
                        <a:rPr/>
                        <a:t>Porte</a:t>
                      </a:r>
                    </a:p>
                  </a:txBody>
                  <a:tcPr/>
                </a:tc>
              </a:tr>
              <a:tr h="0">
                <a:tc>
                  <a:txBody>
                    <a:bodyPr/>
                    <a:lstStyle/>
                    <a:p>
                      <a:pPr lvl="0" indent="0" marL="0">
                        <a:buNone/>
                      </a:pPr>
                      <a:r>
                        <a:rPr b="1"/>
                        <a:t>Titre et une ligne</a:t>
                      </a:r>
                    </a:p>
                  </a:txBody>
                </a:tc>
                <a:tc>
                  <a:txBody>
                    <a:bodyPr/>
                    <a:lstStyle/>
                    <a:p>
                      <a:pPr lvl="0" indent="0" marL="0">
                        <a:buNone/>
                      </a:pPr>
                      <a:r>
                        <a:rPr/>
                        <a:t>Ce que c’est et ce que cela décide</a:t>
                      </a:r>
                    </a:p>
                  </a:txBody>
                </a:tc>
              </a:tr>
              <a:tr h="0">
                <a:tc>
                  <a:txBody>
                    <a:bodyPr/>
                    <a:lstStyle/>
                    <a:p>
                      <a:pPr lvl="0" indent="0" marL="0">
                        <a:buNone/>
                      </a:pPr>
                      <a:r>
                        <a:rPr b="1"/>
                        <a:t>Les tuiles</a:t>
                      </a:r>
                    </a:p>
                  </a:txBody>
                </a:tc>
                <a:tc>
                  <a:txBody>
                    <a:bodyPr/>
                    <a:lstStyle/>
                    <a:p>
                      <a:pPr lvl="0" indent="0" marL="0">
                        <a:buNone/>
                      </a:pPr>
                      <a:r>
                        <a:rPr/>
                        <a:t>Les trois ou quatre nombres dont dépend la décision</a:t>
                      </a:r>
                    </a:p>
                  </a:txBody>
                </a:tc>
              </a:tr>
              <a:tr h="0">
                <a:tc>
                  <a:txBody>
                    <a:bodyPr/>
                    <a:lstStyle/>
                    <a:p>
                      <a:pPr lvl="0" indent="0" marL="0">
                        <a:buNone/>
                      </a:pPr>
                      <a:r>
                        <a:rPr b="1"/>
                        <a:t>Le tableau</a:t>
                      </a:r>
                    </a:p>
                  </a:txBody>
                </a:tc>
                <a:tc>
                  <a:txBody>
                    <a:bodyPr/>
                    <a:lstStyle/>
                    <a:p>
                      <a:pPr lvl="0" indent="0" marL="0">
                        <a:buNone/>
                      </a:pPr>
                      <a:r>
                        <a:rPr/>
                        <a:t>La ventilation dont la décision a besoin</a:t>
                      </a:r>
                    </a:p>
                  </a:txBody>
                </a:tc>
              </a:tr>
              <a:tr h="0">
                <a:tc>
                  <a:txBody>
                    <a:bodyPr/>
                    <a:lstStyle/>
                    <a:p>
                      <a:pPr lvl="0" indent="0" marL="0">
                        <a:buNone/>
                      </a:pPr>
                      <a:r>
                        <a:rPr b="1"/>
                        <a:t>La figure</a:t>
                      </a:r>
                    </a:p>
                  </a:txBody>
                </a:tc>
                <a:tc>
                  <a:txBody>
                    <a:bodyPr/>
                    <a:lstStyle/>
                    <a:p>
                      <a:pPr lvl="0" indent="0" marL="0">
                        <a:buNone/>
                      </a:pPr>
                      <a:r>
                        <a:rPr/>
                        <a:t>Une forme qu’un tableau ne peut pas montrer</a:t>
                      </a:r>
                    </a:p>
                  </a:txBody>
                </a:tc>
              </a:tr>
              <a:tr h="0">
                <a:tc>
                  <a:txBody>
                    <a:bodyPr/>
                    <a:lstStyle/>
                    <a:p>
                      <a:pPr lvl="0" indent="0" marL="0">
                        <a:buNone/>
                      </a:pPr>
                      <a:r>
                        <a:rPr b="1"/>
                        <a:t>Le contexte</a:t>
                      </a:r>
                    </a:p>
                  </a:txBody>
                </a:tc>
                <a:tc>
                  <a:txBody>
                    <a:bodyPr/>
                    <a:lstStyle/>
                    <a:p>
                      <a:pPr lvl="0" indent="0" marL="0">
                        <a:buNone/>
                      </a:pPr>
                      <a:r>
                        <a:rPr/>
                        <a:t>Pour qui c’est et ce qu’ils décident</a:t>
                      </a:r>
                    </a:p>
                  </a:txBody>
                </a:tc>
              </a:tr>
              <a:tr h="0">
                <a:tc>
                  <a:txBody>
                    <a:bodyPr/>
                    <a:lstStyle/>
                    <a:p>
                      <a:pPr lvl="0" indent="0" marL="0">
                        <a:buNone/>
                      </a:pPr>
                      <a:r>
                        <a:rPr b="1"/>
                        <a:t>La méthode et les limites</a:t>
                      </a:r>
                    </a:p>
                  </a:txBody>
                </a:tc>
                <a:tc>
                  <a:txBody>
                    <a:bodyPr/>
                    <a:lstStyle/>
                    <a:p>
                      <a:pPr lvl="0" indent="0" marL="0">
                        <a:buNone/>
                      </a:pPr>
                      <a:r>
                        <a:rPr/>
                        <a:t>Ce que cela ne montre pas</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L’ordre dans lequel une page est lue</a:t>
            </a:r>
          </a:p>
        </p:txBody>
      </p:sp>
      <p:sp>
        <p:nvSpPr>
          <p:cNvPr id="3" name="Content Placeholder 2"/>
          <p:cNvSpPr>
            <a:spLocks noGrp="1"/>
          </p:cNvSpPr>
          <p:nvPr>
            <p:ph idx="1"/>
          </p:nvPr>
        </p:nvSpPr>
        <p:spPr/>
        <p:txBody>
          <a:bodyPr/>
          <a:lstStyle/>
          <a:p>
            <a:pPr lvl="0"/>
            <a:r>
              <a:rPr/>
              <a:t>Chaque tableau de bord de cette plateforme suit cet ordre — et l’ordre est le même dans les deux langues parce qu’il…</a:t>
            </a:r>
          </a:p>
          <a:p>
            <a:pPr lvl="0"/>
            <a:r>
              <a:rPr/>
              <a:t>Les deux choses qui occupent généralement le haut et ne le devraient pas — un logo et un contrôle de filtre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tuile — Exemple</a:t>
            </a:r>
          </a:p>
        </p:txBody>
      </p:sp>
      <p:sp>
        <p:nvSpPr>
          <p:cNvPr id="3" name="Content Placeholder 2"/>
          <p:cNvSpPr>
            <a:spLocks noGrp="1"/>
          </p:cNvSpPr>
          <p:nvPr>
            <p:ph idx="1"/>
          </p:nvPr>
        </p:nvSpPr>
        <p:spPr/>
        <p:txBody>
          <a:bodyPr/>
          <a:lstStyle/>
          <a:p>
            <a:pPr lvl="0" indent="0">
              <a:buNone/>
            </a:pPr>
            <a:r>
              <a:rPr>
                <a:latin typeface="Courier"/>
              </a:rPr>
              <a:t>   56.3%
   Basic service
   improved and within 30 minutes</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tuile</a:t>
            </a:r>
          </a:p>
        </p:txBody>
      </p:sp>
      <p:sp>
        <p:nvSpPr>
          <p:cNvPr id="3" name="Content Placeholder 2"/>
          <p:cNvSpPr>
            <a:spLocks noGrp="1"/>
          </p:cNvSpPr>
          <p:nvPr>
            <p:ph idx="1"/>
          </p:nvPr>
        </p:nvSpPr>
        <p:spPr/>
        <p:txBody>
          <a:bodyPr/>
          <a:lstStyle/>
          <a:p>
            <a:pPr lvl="0"/>
            <a:r>
              <a:rPr/>
              <a:t>La valeur, en grand — Un nombre, à la précision que l’intervalle autorise</a:t>
            </a:r>
          </a:p>
          <a:p>
            <a:pPr lvl="0"/>
            <a:r>
              <a:rPr/>
              <a:t>L’étiquette, en clair — Ce que c’est, dans les mots qu’emploie le public</a:t>
            </a:r>
          </a:p>
          <a:p>
            <a:pPr lvl="0"/>
            <a:r>
              <a:rPr/>
              <a:t>La note, en petit — La définition ramenée à une proposition — « améliorée et à 30 minutes ou moins » — parce que la…</a:t>
            </a:r>
          </a:p>
          <a:p>
            <a:pPr lvl="0"/>
            <a:r>
              <a:rPr/>
              <a:t>De la couleur seulement là où c’est un état — Les tableaux de bord d’ici n’emploient la bande de signal sur une tuile…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passe derrière un lien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Sur la page</a:t>
                      </a:r>
                    </a:p>
                  </a:txBody>
                  <a:tcPr/>
                </a:tc>
                <a:tc>
                  <a:txBody>
                    <a:bodyPr/>
                    <a:lstStyle/>
                    <a:p>
                      <a:pPr lvl="0" indent="0" marL="0">
                        <a:buNone/>
                      </a:pPr>
                      <a:r>
                        <a:rPr/>
                        <a:t>Derrière un lien</a:t>
                      </a:r>
                    </a:p>
                  </a:txBody>
                  <a:tcPr/>
                </a:tc>
              </a:tr>
              <a:tr h="0">
                <a:tc>
                  <a:txBody>
                    <a:bodyPr/>
                    <a:lstStyle/>
                    <a:p>
                      <a:pPr lvl="0" indent="0" marL="0">
                        <a:buNone/>
                      </a:pPr>
                      <a:r>
                        <a:rPr/>
                        <a:t>Trois nombres phares</a:t>
                      </a:r>
                    </a:p>
                  </a:txBody>
                </a:tc>
                <a:tc>
                  <a:txBody>
                    <a:bodyPr/>
                    <a:lstStyle/>
                    <a:p>
                      <a:pPr lvl="0" indent="0" marL="0">
                        <a:buNone/>
                      </a:pPr>
                      <a:r>
                        <a:rPr/>
                        <a:t>Chaque indicateur du cadre logique</a:t>
                      </a:r>
                    </a:p>
                  </a:txBody>
                </a:tc>
              </a:tr>
              <a:tr h="0">
                <a:tc>
                  <a:txBody>
                    <a:bodyPr/>
                    <a:lstStyle/>
                    <a:p>
                      <a:pPr lvl="0" indent="0" marL="0">
                        <a:buNone/>
                      </a:pPr>
                      <a:r>
                        <a:rPr/>
                        <a:t>Une ventilation</a:t>
                      </a:r>
                    </a:p>
                  </a:txBody>
                </a:tc>
                <a:tc>
                  <a:txBody>
                    <a:bodyPr/>
                    <a:lstStyle/>
                    <a:p>
                      <a:pPr lvl="0" indent="0" marL="0">
                        <a:buNone/>
                      </a:pPr>
                      <a:r>
                        <a:rPr/>
                        <a:t>Toutes les ventilations</a:t>
                      </a:r>
                    </a:p>
                  </a:txBody>
                </a:tc>
              </a:tr>
              <a:tr h="0">
                <a:tc>
                  <a:txBody>
                    <a:bodyPr/>
                    <a:lstStyle/>
                    <a:p>
                      <a:pPr lvl="0" indent="0" marL="0">
                        <a:buNone/>
                      </a:pPr>
                      <a:r>
                        <a:rPr/>
                        <a:t>Le passage courant</a:t>
                      </a:r>
                    </a:p>
                  </a:txBody>
                </a:tc>
                <a:tc>
                  <a:txBody>
                    <a:bodyPr/>
                    <a:lstStyle/>
                    <a:p>
                      <a:pPr lvl="0" indent="0" marL="0">
                        <a:buNone/>
                      </a:pPr>
                      <a:r>
                        <a:rPr/>
                        <a:t>La série historique, en CSV</a:t>
                      </a:r>
                    </a:p>
                  </a:txBody>
                </a:tc>
              </a:tr>
              <a:tr h="0">
                <a:tc>
                  <a:txBody>
                    <a:bodyPr/>
                    <a:lstStyle/>
                    <a:p>
                      <a:pPr lvl="0" indent="0" marL="0">
                        <a:buNone/>
                      </a:pPr>
                      <a:r>
                        <a:rPr/>
                        <a:t>Le constat</a:t>
                      </a:r>
                    </a:p>
                  </a:txBody>
                </a:tc>
                <a:tc>
                  <a:txBody>
                    <a:bodyPr/>
                    <a:lstStyle/>
                    <a:p>
                      <a:pPr lvl="0" indent="0" marL="0">
                        <a:buNone/>
                      </a:pPr>
                      <a:r>
                        <a:rPr/>
                        <a:t>Le carnet qui l’a produit</a:t>
                      </a:r>
                    </a:p>
                  </a:txBody>
                </a:tc>
              </a:tr>
              <a:tr h="0">
                <a:tc>
                  <a:txBody>
                    <a:bodyPr/>
                    <a:lstStyle/>
                    <a:p>
                      <a:pPr lvl="0" indent="0" marL="0">
                        <a:buNone/>
                      </a:pPr>
                      <a:r>
                        <a:rPr/>
                        <a:t>Ce que cela ne montre pas</a:t>
                      </a:r>
                    </a:p>
                  </a:txBody>
                </a:tc>
                <a:tc>
                  <a:txBody>
                    <a:bodyPr/>
                    <a:lstStyle/>
                    <a:p>
                      <a:pPr lvl="0" indent="0" marL="0">
                        <a:buNone/>
                      </a:pPr>
                      <a:r>
                        <a:rPr/>
                        <a:t>La documentation technique qui dit pourquoi</a:t>
                      </a:r>
                    </a:p>
                  </a:txBody>
                </a:tc>
              </a:tr>
            </a:tbl>
          </a:graphicData>
        </a:graphic>
      </p:graphicFrame>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passe derrière un lien</a:t>
            </a:r>
          </a:p>
        </p:txBody>
      </p:sp>
      <p:sp>
        <p:nvSpPr>
          <p:cNvPr id="3" name="Content Placeholder 2"/>
          <p:cNvSpPr>
            <a:spLocks noGrp="1"/>
          </p:cNvSpPr>
          <p:nvPr>
            <p:ph idx="1"/>
          </p:nvPr>
        </p:nvSpPr>
        <p:spPr/>
        <p:txBody>
          <a:bodyPr/>
          <a:lstStyle/>
          <a:p>
            <a:pPr lvl="0"/>
            <a:r>
              <a:rPr/>
              <a:t>Une page statique fait tout cela avec une balise de lien — et elle survit à l’impression, au courriel et à l’ouverture…</a:t>
            </a:r>
          </a:p>
          <a:p>
            <a:pPr lvl="0"/>
            <a:r>
              <a:rPr/>
              <a:t>C’est un arbitrage réel et il vaut d’être nommé — Un tableau de bord interactif laisse un lecteur poser sa propre…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test des cinq secondes, appliqué à une page</a:t>
            </a:r>
          </a:p>
        </p:txBody>
      </p:sp>
      <p:sp>
        <p:nvSpPr>
          <p:cNvPr id="3" name="Content Placeholder 2"/>
          <p:cNvSpPr>
            <a:spLocks noGrp="1"/>
          </p:cNvSpPr>
          <p:nvPr>
            <p:ph idx="1"/>
          </p:nvPr>
        </p:nvSpPr>
        <p:spPr/>
        <p:txBody>
          <a:bodyPr/>
          <a:lstStyle/>
          <a:p>
            <a:pPr lvl="0"/>
            <a:r>
              <a:rPr/>
              <a:t>S’il lit les tuiles et énonce le constat, cela fonctionne</a:t>
            </a:r>
          </a:p>
          <a:p>
            <a:pPr lvl="0"/>
            <a:r>
              <a:rPr/>
              <a:t>S’il demande « qu’est-ce que je regarde », le titre est un nom de fichier — « Couverture EAH et qualité de l’eau par…</a:t>
            </a:r>
          </a:p>
          <a:p>
            <a:pPr lvl="0"/>
            <a:r>
              <a:rPr/>
              <a:t>S’il se met immédiatement à faire défiler, les tuiles ne sont pas les nombres dont il a besoin</a:t>
            </a:r>
          </a:p>
          <a:p>
            <a:pPr lvl="0"/>
            <a:r>
              <a:rPr/>
              <a:t>S’il demande ce que signifie le nombre, la tuile n’a pas de note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L’impression, et le téléphone — Exemple</a:t>
            </a:r>
          </a:p>
        </p:txBody>
      </p:sp>
      <p:sp>
        <p:nvSpPr>
          <p:cNvPr id="3" name="Content Placeholder 2"/>
          <p:cNvSpPr>
            <a:spLocks noGrp="1"/>
          </p:cNvSpPr>
          <p:nvPr>
            <p:ph idx="1"/>
          </p:nvPr>
        </p:nvSpPr>
        <p:spPr/>
        <p:txBody>
          <a:bodyPr/>
          <a:lstStyle/>
          <a:p>
            <a:pPr lvl="0" indent="0">
              <a:buNone/>
            </a:pPr>
            <a:r>
              <a:rPr>
                <a:latin typeface="Courier"/>
              </a:rPr>
              <a:t>@media print {
  body { background: #fff; padding: 0; font-size: 11pt; }
}</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L’impression, et le téléphone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A dashboard that cannot be printed is one that cannot go in a meeting pack.</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L’impression, et le téléphone</a:t>
            </a:r>
          </a:p>
        </p:txBody>
      </p:sp>
      <p:sp>
        <p:nvSpPr>
          <p:cNvPr id="3" name="Content Placeholder 2"/>
          <p:cNvSpPr>
            <a:spLocks noGrp="1"/>
          </p:cNvSpPr>
          <p:nvPr>
            <p:ph idx="1"/>
          </p:nvPr>
        </p:nvSpPr>
        <p:spPr/>
        <p:txBody>
          <a:bodyPr/>
          <a:lstStyle/>
          <a:p>
            <a:pPr lvl="0"/>
            <a:r>
              <a:rPr/>
              <a:t>Quelqu’un l’imprimera — Cela va dans un dossier de réunion, cela se photocopie, et la version que tout le monde tient…</a:t>
            </a:r>
          </a:p>
          <a:p>
            <a:pPr lvl="0"/>
            <a:r>
              <a:rPr/>
              <a:t>Et quelqu’un l’ouvrira sur un téléphone — Des tuiles en grille qui se replie sur une colonne, un tableau qui défile…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la mise en page ne peut pas corriger</a:t>
            </a:r>
          </a:p>
        </p:txBody>
      </p:sp>
      <p:sp>
        <p:nvSpPr>
          <p:cNvPr id="3" name="Content Placeholder 2"/>
          <p:cNvSpPr>
            <a:spLocks noGrp="1"/>
          </p:cNvSpPr>
          <p:nvPr>
            <p:ph idx="1"/>
          </p:nvPr>
        </p:nvSpPr>
        <p:spPr/>
        <p:txBody>
          <a:bodyPr/>
          <a:lstStyle/>
          <a:p>
            <a:pPr lvl="0"/>
            <a:r>
              <a:rPr/>
              <a:t>Une page dont la question est fausse — Bien ordonner les trois mauvais nombres produit une mauvaise page bien ordonnée,…</a:t>
            </a:r>
          </a:p>
          <a:p>
            <a:pPr lvl="0"/>
            <a:r>
              <a:rPr/>
              <a:t>Un nombre que personne ne croit — La mise en page ne crée pas la confiance ; la provenance si, et c’est la leçon…</a:t>
            </a:r>
          </a:p>
          <a:p>
            <a:pPr lvl="0"/>
            <a:r>
              <a:rPr/>
              <a:t>Un constat que personne ne veut — Un tableau de bord ne peut pas rendre agréable un résultat importun, et la tentative…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Dashboard layout
  Reading order: title and purpose, four tiles, district table, figure,
  commissioning context, method and limits.
  Tiles carry a value at the precision the interval supports, a plain label,
  and a one-clause definition. Signal colours appear only where the value is
  a severity or a quality flag.
  The historic series, the full indicator set and the analysis notebook are
  linked rather than embedded. The page is 8 kB, prints to one side of A4 in
  greyscale, and reflows to a single column below 640 px.</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La taille vaut d’être énoncée — Huit kilo-octets est un nombre qu’un lecteur sur connexion facturée peut peser, et…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Un nombre bien mis en page dont personne ne peut retrouver la source est un nombre contesté chaque mois.</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https://data-analysis.cassion.dev/fr/cours/dashboards-and-reporting/dash-02-layout-for-a-decision</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trois nombres d’abord, et tout le reste plus bas</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2 sur 8</vt:lpwstr>
  </property>
  <property fmtid="{D5CDD505-2E9C-101B-9397-08002B2CF9AE}" pid="3" name="subtitle">
    <vt:lpwstr>Un lecteur accorde à un tableau de bord environ huit secondes avant de décider s’il le concerne. Ce qu’il voit dans ces huit secondes est décidé par le haut de la page, et la plupart des tableaux de bord y dépensent un logo, un sélecteur de dates et un total.</vt:lpwstr>
  </property>
</Properties>
</file>