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three questions asked of every number on a dashboard, every month, by someone who was not in the analysis. Answering them on the page costs one line each and converts a recurring argument into a recurring glance.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arrive in this order, from someone who trusts you and needs to defend the number to someone who does not. “As of when?” A coverage figure with no date is a figure that will be quoted next March. “From what?” Which export, which version, which extract of the database — and whether it is the same one the last report used. “How often does it change?” Whether the number in front of them is this morning’s or last quarter’s, and whether checking again next week is worth doing. Answer all three on the page. Each is one line, and the alternative is answering them by email eleven times.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Name the file, not the system. “From DHIS2” is where it came from; the export’s filename and version is what somebody can go and get. Version by filename. </a:t>
            </a:r>
            <a:r>
              <a:rPr>
                <a:latin typeface="Courier"/>
              </a:rPr>
              <a:t>.v1.csv</a:t>
            </a:r>
            <a:r>
              <a:rPr/>
              <a:t> is what makes “the same file the March report used” a checkable statement. A correction ships as </a:t>
            </a:r>
            <a:r>
              <a:rPr>
                <a:latin typeface="Courier"/>
              </a:rPr>
              <a:t>.v2</a:t>
            </a:r>
            <a:r>
              <a:rPr/>
              <a:t> and never overwrites, which is the rule the datasets on this platform follow and the reason a notebook pinned to v1 keeps reproducing. Distinguish the data date from the build date. They are different and only one of them matters to a reader.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build date is the one everybody puts on and nobody needs. It changes on every rebuild, tells a reader nothing about the data, and — as the workflows course established — makes the output non-deterministic so a diff stops meaning anything. None of the seven dashboards here carries a generation date, and that is why rebuilding them produces byte-identical files.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cadence without an owner is a wish. The useful line names who does it and what happens when it does not happen. Say what a stale page looks like. The failure mode is a dashboard silently showing last month while everyone assumes it is current. A page that states its data date makes staleness visible without any machinery.</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provenance question this sector has that others do not.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coverage figure computed from 76% of facilities is a different number from one computed from 99%, and the epidemiology course spent a lesson on a month where completeness fell to 28.9% and the case count fell with it. So completeness goes on the page, beside any indicator whose denominator depends on who reported. The vaccination dashboard here carries it as a tile for exactly that reason. And a month with no reports is drawn as a gap, never as a zero. Zero is a claim that nothing happened.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clause is the strongest provenance claim available, and it is checkable by anyone with the repository: rebuild, and </a:t>
            </a:r>
            <a:r>
              <a:rPr>
                <a:latin typeface="Courier"/>
              </a:rPr>
              <a:t>git status</a:t>
            </a:r>
            <a:r>
              <a:rPr/>
              <a:t> is empty. “Nothing is typed by hand” is the part that matters to a reviewer. A number in a caption that was typed can drift from the chart above it, and nothing detects it — which is the failure the visualisation course’s last lesson exists to prevent.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cases, and naming them is better than the alternative. A number from another agency. “Cluster 4W, February submission” is provenance; “cluster data” is not. If you cannot version it, say when you received it and from whom. A denominator from a projection. Population figures are usually projected from a census, and the projection’s base year is the provenance a reader needs. The education course’s gross enrolment ratio of 109.2% is a denominator story rather than an enrolment story. A number somebody adjusted. If a facility’s obviously-wrong entry was corrected before analysis, that is a decision and it belongs in the technical documentation, with the page pointing at 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the handover to the next lesson. A provenance panel says where the number came from; a definition panel says what it is, and the two together are what stop the same argument recurring monthly.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artefacts on this platform computed improved water coverage from the same file and got different answers. The next lesson is about the panel that would have caught it — and about the fact that it did.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3-provenance-on-every-figu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As of when, from what, and how often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three questions asked of every number on a dashboard, every month, by someone who was not in the analysis. Answering them on the page costs one line each and converts a recurring argument into a recurring glance.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three questions</a:t>
            </a:r>
          </a:p>
          <a:p>
            <a:pPr lvl="0"/>
            <a:r>
              <a:rPr/>
              <a:t>What the answers look like</a:t>
            </a:r>
          </a:p>
          <a:p>
            <a:pPr lvl="0"/>
            <a:r>
              <a:rPr/>
              <a:t>Refresh, stated as a cadence and an owner</a:t>
            </a:r>
          </a:p>
          <a:p>
            <a:pPr lvl="0"/>
            <a:r>
              <a:rPr/>
              <a:t>Completeness belongs next to the number</a:t>
            </a:r>
          </a:p>
          <a:p>
            <a:pPr lvl="0"/>
            <a:r>
              <a:rPr/>
              <a:t>What the platform’s dashboards state</a:t>
            </a:r>
          </a:p>
          <a:p>
            <a:pPr lvl="0"/>
            <a:r>
              <a:rPr/>
              <a:t>Where provenance is thin, say so</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questions</a:t>
            </a:r>
          </a:p>
        </p:txBody>
      </p:sp>
      <p:sp>
        <p:nvSpPr>
          <p:cNvPr id="3" name="Content Placeholder 2"/>
          <p:cNvSpPr>
            <a:spLocks noGrp="1"/>
          </p:cNvSpPr>
          <p:nvPr>
            <p:ph idx="1"/>
          </p:nvPr>
        </p:nvSpPr>
        <p:spPr/>
        <p:txBody>
          <a:bodyPr/>
          <a:lstStyle/>
          <a:p>
            <a:pPr lvl="0"/>
            <a:r>
              <a:rPr/>
              <a:t>“As of when?” — A coverage figure with no date is a figure that will be quoted next March</a:t>
            </a:r>
          </a:p>
          <a:p>
            <a:pPr lvl="0"/>
            <a:r>
              <a:rPr/>
              <a:t>“From what?” — Which export, which version, which extract of the database — and whether it is the same one the last…</a:t>
            </a:r>
          </a:p>
          <a:p>
            <a:pPr lvl="0"/>
            <a:r>
              <a:rPr/>
              <a:t>“How often does it change?” — Whether the number in front of them is this morning’s or last quarter’s, and whether…</a:t>
            </a:r>
          </a:p>
          <a:p>
            <a:pPr lvl="0"/>
            <a:r>
              <a:rPr/>
              <a:t>Answer all three on the page — Each is one line, and the alternative is answering them by email eleven times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answers look like — Example</a:t>
            </a:r>
          </a:p>
        </p:txBody>
      </p:sp>
      <p:sp>
        <p:nvSpPr>
          <p:cNvPr id="3" name="Content Placeholder 2"/>
          <p:cNvSpPr>
            <a:spLocks noGrp="1"/>
          </p:cNvSpPr>
          <p:nvPr>
            <p:ph idx="1"/>
          </p:nvPr>
        </p:nvSpPr>
        <p:spPr/>
        <p:txBody>
          <a:bodyPr/>
          <a:lstStyle/>
          <a:p>
            <a:pPr lvl="0" indent="0">
              <a:buNone/>
            </a:pPr>
            <a:r>
              <a:rPr>
                <a:latin typeface="Courier"/>
              </a:rPr>
              <a:t>  Source: wash-household-survey-2024.v1.csv
  Data as of: 2024-11-30 (survey round 1)
  Refreshed: when a new survey round is published; this is a single round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answers look like</a:t>
            </a:r>
          </a:p>
        </p:txBody>
      </p:sp>
      <p:sp>
        <p:nvSpPr>
          <p:cNvPr id="3" name="Content Placeholder 2"/>
          <p:cNvSpPr>
            <a:spLocks noGrp="1"/>
          </p:cNvSpPr>
          <p:nvPr>
            <p:ph idx="1"/>
          </p:nvPr>
        </p:nvSpPr>
        <p:spPr/>
        <p:txBody>
          <a:bodyPr/>
          <a:lstStyle/>
          <a:p>
            <a:pPr lvl="0"/>
            <a:r>
              <a:rPr/>
              <a:t>Name the file, not the system — “From DHIS2” is where it came from; the export’s filename and version is what somebody…</a:t>
            </a:r>
          </a:p>
          <a:p>
            <a:pPr lvl="0"/>
            <a:r>
              <a:rPr/>
              <a:t>Version by filename — </a:t>
            </a:r>
            <a:r>
              <a:rPr>
                <a:latin typeface="Courier"/>
              </a:rPr>
              <a:t>.v1.csv</a:t>
            </a:r>
            <a:r>
              <a:rPr/>
              <a:t> is what makes “the same file the March report used” a checkable statement</a:t>
            </a:r>
          </a:p>
          <a:p>
            <a:pPr lvl="0"/>
            <a:r>
              <a:rPr/>
              <a:t>Distinguish the data date from the build date — They are different and only one of them matters to a reader</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answers look like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Means</a:t>
                      </a:r>
                    </a:p>
                  </a:txBody>
                  <a:tcPr/>
                </a:tc>
                <a:tc>
                  <a:txBody>
                    <a:bodyPr/>
                    <a:lstStyle/>
                    <a:p>
                      <a:pPr lvl="0" indent="0" marL="0">
                        <a:buNone/>
                      </a:pPr>
                      <a:r>
                        <a:rPr/>
                        <a:t>Put it on the page?</a:t>
                      </a:r>
                    </a:p>
                  </a:txBody>
                  <a:tcPr/>
                </a:tc>
              </a:tr>
              <a:tr h="0">
                <a:tc>
                  <a:txBody>
                    <a:bodyPr/>
                    <a:lstStyle/>
                    <a:p>
                      <a:pPr lvl="0" indent="0" marL="0">
                        <a:buNone/>
                      </a:pPr>
                      <a:r>
                        <a:rPr b="1"/>
                        <a:t>Data as of</a:t>
                      </a:r>
                    </a:p>
                  </a:txBody>
                </a:tc>
                <a:tc>
                  <a:txBody>
                    <a:bodyPr/>
                    <a:lstStyle/>
                    <a:p>
                      <a:pPr lvl="0" indent="0" marL="0">
                        <a:buNone/>
                      </a:pPr>
                      <a:r>
                        <a:rPr/>
                        <a:t>The last observation in the file</a:t>
                      </a:r>
                    </a:p>
                  </a:txBody>
                </a:tc>
                <a:tc>
                  <a:txBody>
                    <a:bodyPr/>
                    <a:lstStyle/>
                    <a:p>
                      <a:pPr lvl="0" indent="0" marL="0">
                        <a:buNone/>
                      </a:pPr>
                      <a:r>
                        <a:rPr b="1"/>
                        <a:t>Yes, prominently</a:t>
                      </a:r>
                    </a:p>
                  </a:txBody>
                </a:tc>
              </a:tr>
              <a:tr h="0">
                <a:tc>
                  <a:txBody>
                    <a:bodyPr/>
                    <a:lstStyle/>
                    <a:p>
                      <a:pPr lvl="0" indent="0" marL="0">
                        <a:buNone/>
                      </a:pPr>
                      <a:r>
                        <a:rPr/>
                        <a:t>Extract date</a:t>
                      </a:r>
                    </a:p>
                  </a:txBody>
                </a:tc>
                <a:tc>
                  <a:txBody>
                    <a:bodyPr/>
                    <a:lstStyle/>
                    <a:p>
                      <a:pPr lvl="0" indent="0" marL="0">
                        <a:buNone/>
                      </a:pPr>
                      <a:r>
                        <a:rPr/>
                        <a:t>When the export was pulled</a:t>
                      </a:r>
                    </a:p>
                  </a:txBody>
                </a:tc>
                <a:tc>
                  <a:txBody>
                    <a:bodyPr/>
                    <a:lstStyle/>
                    <a:p>
                      <a:pPr lvl="0" indent="0" marL="0">
                        <a:buNone/>
                      </a:pPr>
                      <a:r>
                        <a:rPr/>
                        <a:t>If they differ materially</a:t>
                      </a:r>
                    </a:p>
                  </a:txBody>
                </a:tc>
              </a:tr>
              <a:tr h="0">
                <a:tc>
                  <a:txBody>
                    <a:bodyPr/>
                    <a:lstStyle/>
                    <a:p>
                      <a:pPr lvl="0" indent="0" marL="0">
                        <a:buNone/>
                      </a:pPr>
                      <a:r>
                        <a:rPr/>
                        <a:t>Build date</a:t>
                      </a:r>
                    </a:p>
                  </a:txBody>
                </a:tc>
                <a:tc>
                  <a:txBody>
                    <a:bodyPr/>
                    <a:lstStyle/>
                    <a:p>
                      <a:pPr lvl="0" indent="0" marL="0">
                        <a:buNone/>
                      </a:pPr>
                      <a:r>
                        <a:rPr/>
                        <a:t>When the HTML was written</a:t>
                      </a:r>
                    </a:p>
                  </a:txBody>
                </a:tc>
                <a:tc>
                  <a:txBody>
                    <a:bodyPr/>
                    <a:lstStyle/>
                    <a:p>
                      <a:pPr lvl="0" indent="0" marL="0">
                        <a:buNone/>
                      </a:pPr>
                      <a:r>
                        <a:rPr b="1"/>
                        <a:t>No</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answers look like</a:t>
            </a:r>
          </a:p>
        </p:txBody>
      </p:sp>
      <p:sp>
        <p:nvSpPr>
          <p:cNvPr id="3" name="Content Placeholder 2"/>
          <p:cNvSpPr>
            <a:spLocks noGrp="1"/>
          </p:cNvSpPr>
          <p:nvPr>
            <p:ph idx="1"/>
          </p:nvPr>
        </p:nvSpPr>
        <p:spPr/>
        <p:txBody>
          <a:bodyPr/>
          <a:lstStyle/>
          <a:p>
            <a:pPr lvl="0"/>
            <a:r>
              <a:rPr/>
              <a:t>The build date is the one everybody puts on and nobody needs — It changes on every rebuild, tells a reader nothing…</a:t>
            </a:r>
          </a:p>
          <a:p>
            <a:pPr lvl="0"/>
            <a:r>
              <a:rPr/>
              <a:t>None of the seven dashboards here carries a generation date — and that is why rebuilding them produces byte-identical…</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Refresh, stated as a cadence and an owner — Example</a:t>
            </a:r>
          </a:p>
        </p:txBody>
      </p:sp>
      <p:sp>
        <p:nvSpPr>
          <p:cNvPr id="3" name="Content Placeholder 2"/>
          <p:cNvSpPr>
            <a:spLocks noGrp="1"/>
          </p:cNvSpPr>
          <p:nvPr>
            <p:ph idx="1"/>
          </p:nvPr>
        </p:nvSpPr>
        <p:spPr/>
        <p:txBody>
          <a:bodyPr/>
          <a:lstStyle/>
          <a:p>
            <a:pPr lvl="0" indent="0">
              <a:buNone/>
            </a:pPr>
            <a:r>
              <a:rPr>
                <a:latin typeface="Courier"/>
              </a:rPr>
              <a:t>  Refreshed monthly, on the 5th, from the screening database export.
  Owner: the M&amp;E officer. If the export has not arrived by the 10th, the
  page still shows the previous month and says so.</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Refresh, stated as a cadence and an owner</a:t>
            </a:r>
          </a:p>
        </p:txBody>
      </p:sp>
      <p:sp>
        <p:nvSpPr>
          <p:cNvPr id="3" name="Content Placeholder 2"/>
          <p:cNvSpPr>
            <a:spLocks noGrp="1"/>
          </p:cNvSpPr>
          <p:nvPr>
            <p:ph idx="1"/>
          </p:nvPr>
        </p:nvSpPr>
        <p:spPr/>
        <p:txBody>
          <a:bodyPr/>
          <a:lstStyle/>
          <a:p>
            <a:pPr lvl="0"/>
            <a:r>
              <a:rPr/>
              <a:t>A cadence without an owner is a wish — The useful line names who does it and what happens when it does not happen</a:t>
            </a:r>
          </a:p>
          <a:p>
            <a:pPr lvl="0"/>
            <a:r>
              <a:rPr/>
              <a:t>Say what a stale page looks like — The failure mode is a dashboard silently showing last month while everyone assumes…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Completeness belongs next to the number — In Python</a:t>
            </a:r>
          </a:p>
        </p:txBody>
      </p:sp>
      <p:sp>
        <p:nvSpPr>
          <p:cNvPr id="3" name="Content Placeholder 2"/>
          <p:cNvSpPr>
            <a:spLocks noGrp="1"/>
          </p:cNvSpPr>
          <p:nvPr>
            <p:ph idx="1"/>
          </p:nvPr>
        </p:nvSpPr>
        <p:spPr/>
        <p:txBody>
          <a:bodyPr/>
          <a:lstStyle/>
          <a:p>
            <a:pPr lvl="0" indent="0">
              <a:buNone/>
            </a:pPr>
            <a:r>
              <a:rPr>
                <a:latin typeface="Courier"/>
              </a:rPr>
              <a:t>submitted </a:t>
            </a:r>
            <a:r>
              <a:rPr>
                <a:solidFill>
                  <a:srgbClr val="666666"/>
                </a:solidFill>
                <a:latin typeface="Courier"/>
              </a:rPr>
              <a:t>=</a:t>
            </a:r>
            <a:r>
              <a:rPr>
                <a:latin typeface="Courier"/>
              </a:rPr>
              <a:t> reports[reports[</a:t>
            </a:r>
            <a:r>
              <a:rPr>
                <a:solidFill>
                  <a:srgbClr val="4070A0"/>
                </a:solidFill>
                <a:latin typeface="Courier"/>
              </a:rPr>
              <a:t>"report_submitted"</a:t>
            </a:r>
            <a:r>
              <a:rPr>
                <a:latin typeface="Courier"/>
              </a:rPr>
              <a:t>]].shape[</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f"reporting completeness: </a:t>
            </a:r>
            <a:r>
              <a:rPr>
                <a:solidFill>
                  <a:srgbClr val="4070A0"/>
                </a:solidFill>
                <a:latin typeface="Courier"/>
              </a:rPr>
              <a:t>{</a:t>
            </a:r>
            <a:r>
              <a:rPr>
                <a:latin typeface="Courier"/>
              </a:rPr>
              <a:t>submitted </a:t>
            </a:r>
            <a:r>
              <a:rPr>
                <a:solidFill>
                  <a:srgbClr val="666666"/>
                </a:solidFill>
                <a:latin typeface="Courier"/>
              </a:rPr>
              <a:t>/</a:t>
            </a:r>
            <a:r>
              <a:rPr>
                <a:latin typeface="Courier"/>
              </a:rPr>
              <a:t> </a:t>
            </a:r>
            <a:r>
              <a:rPr>
                <a:solidFill>
                  <a:srgbClr val="008000"/>
                </a:solidFill>
                <a:latin typeface="Courier"/>
              </a:rPr>
              <a:t>len</a:t>
            </a:r>
            <a:r>
              <a:rPr>
                <a:latin typeface="Courier"/>
              </a:rPr>
              <a:t>(reports)</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Completeness belongs next to the number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(reports</a:t>
            </a:r>
            <a:r>
              <a:rPr>
                <a:solidFill>
                  <a:srgbClr val="4070A0"/>
                </a:solidFill>
                <a:latin typeface="Courier"/>
              </a:rPr>
              <a:t>$</a:t>
            </a:r>
            <a:r>
              <a:rPr>
                <a:latin typeface="Courier"/>
              </a:rPr>
              <a:t>report_submitted)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Completeness belongs next to the number</a:t>
            </a:r>
          </a:p>
        </p:txBody>
      </p:sp>
      <p:sp>
        <p:nvSpPr>
          <p:cNvPr id="3" name="Content Placeholder 2"/>
          <p:cNvSpPr>
            <a:spLocks noGrp="1"/>
          </p:cNvSpPr>
          <p:nvPr>
            <p:ph idx="1"/>
          </p:nvPr>
        </p:nvSpPr>
        <p:spPr/>
        <p:txBody>
          <a:bodyPr/>
          <a:lstStyle/>
          <a:p>
            <a:pPr lvl="0"/>
            <a:r>
              <a:rPr/>
              <a:t>A coverage figure computed from 76% of facilities is a different number from one computed from 99% — and the…</a:t>
            </a:r>
          </a:p>
          <a:p>
            <a:pPr lvl="0"/>
            <a:r>
              <a:rPr/>
              <a:t>So completeness goes on the page — beside any indicator whose denominator depends on who reported</a:t>
            </a:r>
          </a:p>
          <a:p>
            <a:pPr lvl="0"/>
            <a:r>
              <a:rPr/>
              <a:t>And a month with no reports is drawn as a gap, never as a zero — Zero is a claim that nothing happened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platform’s dashboards state — Example</a:t>
            </a:r>
          </a:p>
        </p:txBody>
      </p:sp>
      <p:sp>
        <p:nvSpPr>
          <p:cNvPr id="3" name="Content Placeholder 2"/>
          <p:cNvSpPr>
            <a:spLocks noGrp="1"/>
          </p:cNvSpPr>
          <p:nvPr>
            <p:ph idx="1"/>
          </p:nvPr>
        </p:nvSpPr>
        <p:spPr/>
        <p:txBody>
          <a:bodyPr/>
          <a:lstStyle/>
          <a:p>
            <a:pPr lvl="0" indent="0">
              <a:buNone/>
            </a:pPr>
            <a:r>
              <a:rPr>
                <a:latin typeface="Courier"/>
              </a:rPr>
              <a:t>  Source: protection-referrals-2024.v1.csv
  How these numbers are produced: computed from the committed dataset file
  named above by scripts/export/build-project-dashboards.mjs. Nothing is
  typed by hand and the page contains no script, no external request and no
  generation date, so rebuilding it on unchanged data produces an identical
  file.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platform’s dashboards state</a:t>
            </a:r>
          </a:p>
        </p:txBody>
      </p:sp>
      <p:sp>
        <p:nvSpPr>
          <p:cNvPr id="3" name="Content Placeholder 2"/>
          <p:cNvSpPr>
            <a:spLocks noGrp="1"/>
          </p:cNvSpPr>
          <p:nvPr>
            <p:ph idx="1"/>
          </p:nvPr>
        </p:nvSpPr>
        <p:spPr/>
        <p:txBody>
          <a:bodyPr/>
          <a:lstStyle/>
          <a:p>
            <a:pPr lvl="0"/>
            <a:r>
              <a:rPr/>
              <a:t>The last clause is the strongest provenance claim available — and it is checkable by anyone with the repository:…</a:t>
            </a:r>
          </a:p>
          <a:p>
            <a:pPr lvl="0"/>
            <a:r>
              <a:rPr/>
              <a:t>“Nothing is typed by hand” is the part that matters to a reviewer — A number in a caption that was typed can drift from…</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provenance is thin, say so</a:t>
            </a:r>
          </a:p>
        </p:txBody>
      </p:sp>
      <p:sp>
        <p:nvSpPr>
          <p:cNvPr id="3" name="Content Placeholder 2"/>
          <p:cNvSpPr>
            <a:spLocks noGrp="1"/>
          </p:cNvSpPr>
          <p:nvPr>
            <p:ph idx="1"/>
          </p:nvPr>
        </p:nvSpPr>
        <p:spPr/>
        <p:txBody>
          <a:bodyPr/>
          <a:lstStyle/>
          <a:p>
            <a:pPr lvl="0"/>
            <a:r>
              <a:rPr/>
              <a:t>A number from another agency — “Cluster 4W, February submission” is provenance; “cluster data” is not</a:t>
            </a:r>
          </a:p>
          <a:p>
            <a:pPr lvl="0"/>
            <a:r>
              <a:rPr/>
              <a:t>A denominator from a projection — Population figures are usually projected from a census, and the projection’s base…</a:t>
            </a:r>
          </a:p>
          <a:p>
            <a:pPr lvl="0"/>
            <a:r>
              <a:rPr/>
              <a:t>A number somebody adjusted — If a facility’s obviously-wrong entry was corrected before analysis, that is a decision…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Provenance panel
  Source            wash-household-survey-2024.v1.csv
                    2,403 households, 18 communities, 3 districts
  Data as of        2024-11-30, survey round 1
  Refresh           single round; no monthly cadence. A second round is
                    planned for 2025 and will make a trend meaningful.
  Completeness      water quality tested on 33.4% of households; every
                    quality figure states that denominator separately
  Produced by       scripts/export/build-project-dashboards.mjs, from the
                    committed file. No hand-entered numbers, no generation
                    date, byte-identical on rebuild.
  Definitions       docs/indicator-definitions.md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line is the handover to the next lesson — A provenance panel says where the number came from; a definition…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Two artefacts on this platform computed improved water coverage from the same file and got different answers.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https://data-analysis.cassion.dev/courses/dashboards-and-reporting/dash-03-provenance-on-every-figure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of when, from what, and how often</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The three questions asked of every number on a dashboard, every month, by someone who was not in the analysis. Answering them on the page costs one line each and converts a recurring argument into a recurring glance.</vt:lpwstr>
  </property>
</Properties>
</file>