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trois questions posées à chaque nombre d’un tableau de bord, chaque mois, par quelqu’un qui n’était pas dans l’analyse. Y répondre sur la page coûte une ligne chacune et convertit une dispute récurrente en un coup d’œil récurrent.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Elles arrivent dans cet ordre, de quelqu’un qui vous fait confiance et doit défendre le nombre devant quelqu’un qui ne vous la fait pas. « Arrêté à quand ? » Un chiffre de couverture sans date est un chiffre qui sera cité en mars prochain. « Depuis quoi ? » Quel export, quelle version, quelle extraction de la base — et si c’est le même que celui du rapport précédent. « À quelle fréquence change-t-il ? » Si le nombre devant eux date de ce matin ou du trimestre dernier, et si revenir voir la semaine prochaine vaut la peine. Répondez aux trois sur la page. Chacune fait une ligne, et l’alternative est d’y répondre onze fois par courriel.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Nommez le fichier, non le système. « Depuis DHIS2 » dit d’où cela vient ; le nom et la version de l’export sont ce que quelqu’un peut aller chercher. Versionnez par le nom de fichier. </a:t>
            </a:r>
            <a:r>
              <a:rPr>
                <a:latin typeface="Courier"/>
              </a:rPr>
              <a:t>.v1.csv</a:t>
            </a:r>
            <a:r>
              <a:rPr/>
              <a:t> est ce qui rend « le même fichier que le rapport de mars » vérifiable. Une correction est livrée en </a:t>
            </a:r>
            <a:r>
              <a:rPr>
                <a:latin typeface="Courier"/>
              </a:rPr>
              <a:t>.v2</a:t>
            </a:r>
            <a:r>
              <a:rPr/>
              <a:t> et n’écrase jamais, règle que suivent les jeux de données de cette plateforme et raison pour laquelle un carnet accroché à la v1 continue de reproduire. Distinguez la date des données de la date de compilation. Elles diffèrent et une seule intéresse le lecteur.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date de compilation est celle que tout le monde met et dont personne n’a besoin. Elle change à chaque reconstruction, n’apprend rien sur les données, et — comme l’a établi le cours sur les chaînes reproductibles — rend la sortie non déterministe, si bien qu’un diff cesse de signifier quoi que ce soit. Aucun des sept tableaux de bord d’ici ne porte de date de production, et c’est pourquoi les reconstruire produit des fichiers identiques à l’octet près.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cadence sans responsable est un vœu. La ligne utile nomme qui le fait et ce qui se passe quand cela n’est pas fait. Dites à quoi ressemble une page périmée. Le mode d’échec est un tableau de bord montrant silencieusement le mois dernier pendant que tout le monde le croit à jour. Une page qui énonce sa date de données rend la péremption visible sans aucune machinerie.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question de provenance que ce secteur a et que d’autres n’ont pas.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chiffre de couverture calculé depuis 76 % des formations sanitaires est un autre nombre que celui calculé depuis 99 %, et le cours d’épidémiologie a consacré une leçon à un mois où la complétude est tombée à 28,9 % et le nombre de cas avec elle. La complétude va donc sur la page, à côté de tout indicateur dont le dénominateur dépend de qui a rapporté. Le tableau de bord vaccination d’ici la porte comme une tuile pour exactement cette raison. Et un mois sans rapports est tracé comme un trou, jamais comme un zéro. Zéro est une affirmation que rien ne s’est passé.</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proposition est la plus forte affirmation de provenance disponible, et elle est vérifiable par quiconque a le dépôt : reconstruisez, et </a:t>
            </a:r>
            <a:r>
              <a:rPr>
                <a:latin typeface="Courier"/>
              </a:rPr>
              <a:t>git status</a:t>
            </a:r>
            <a:r>
              <a:rPr/>
              <a:t> est vide. « Rien n’est saisi à la main » est la partie qui compte pour un relecteur. Un nombre saisi dans une légende peut dériver du graphique au-dessus, et rien ne le détecte — c’est l’échec que la dernière leçon du cours de visualisation existe pour prévenir.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cas, et les nommer vaut mieux que l’alternative. Un nombre venant d’une autre agence. « 4W du cluster, soumission de février » est une provenance ; « données du cluster » non. Si vous ne pouvez pas le versionner, dites quand vous l’avez reçu et de qui. Un dénominateur issu d’une projection. Les chiffres de population sont généralement projetés depuis un recensement, et l’année de base de la projection est la provenance dont un lecteur a besoin. Le taux brut de scolarisation de 109,2 % du cours d’éducation est une histoire de dénominateur, non d’inscription. Un nombre que quelqu’un a ajusté. Si l’entrée manifestement fausse d’une formation sanitaire a été corrigée avant analyse, c’est une décision et elle a sa place dans la documentation technique, la page pointant vers elle.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le passage de relais vers la leçon suivante. Un panneau de provenance dit d’où vient le nombre ; un panneau de définitions dit ce qu’il est, et les deux ensemble sont ce qui empêche la même dispute de revenir chaque mois.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artefacts de cette plateforme ont calculé la couverture en eau améliorée depuis le même fichier et obtenu des réponses différentes. La leçon suivante porte sur le panneau qui l’aurait attrapé — et sur le fait qu’il l’a attrapé.</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shboards-and-reporting/dash-03-provenance-on-every-figu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Arrêté à quand, depuis quoi, et à quelle fréquence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Les trois questions posées à chaque nombre d’un tableau de bord, chaque mois, par quelqu’un qui n’était pas dans l’analyse. Y répondre sur la page coûte une ligne chacune et convertit une dispute récurrente en un coup d’œil récurrent.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trois questions</a:t>
            </a:r>
          </a:p>
          <a:p>
            <a:pPr lvl="0"/>
            <a:r>
              <a:rPr/>
              <a:t>À quoi ressemblent les réponses</a:t>
            </a:r>
          </a:p>
          <a:p>
            <a:pPr lvl="0"/>
            <a:r>
              <a:rPr/>
              <a:t>L’actualisation, énoncée comme une cadence et un responsable</a:t>
            </a:r>
          </a:p>
          <a:p>
            <a:pPr lvl="0"/>
            <a:r>
              <a:rPr/>
              <a:t>La complétude va à côté du nombre</a:t>
            </a:r>
          </a:p>
          <a:p>
            <a:pPr lvl="0"/>
            <a:r>
              <a:rPr/>
              <a:t>Ce qu’énoncent les tableaux de bord de la plateforme</a:t>
            </a:r>
          </a:p>
          <a:p>
            <a:pPr lvl="0"/>
            <a:r>
              <a:rPr/>
              <a:t>Là où la provenance est mince, dites-le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questions</a:t>
            </a:r>
          </a:p>
        </p:txBody>
      </p:sp>
      <p:sp>
        <p:nvSpPr>
          <p:cNvPr id="3" name="Content Placeholder 2"/>
          <p:cNvSpPr>
            <a:spLocks noGrp="1"/>
          </p:cNvSpPr>
          <p:nvPr>
            <p:ph idx="1"/>
          </p:nvPr>
        </p:nvSpPr>
        <p:spPr/>
        <p:txBody>
          <a:bodyPr/>
          <a:lstStyle/>
          <a:p>
            <a:pPr lvl="0"/>
            <a:r>
              <a:rPr/>
              <a:t>« Arrêté à quand ? » — Un chiffre de couverture sans date est un chiffre qui sera cité en mars prochain</a:t>
            </a:r>
          </a:p>
          <a:p>
            <a:pPr lvl="0"/>
            <a:r>
              <a:rPr/>
              <a:t>« Depuis quoi ? » — Quel export, quelle version, quelle extraction de la base — et si c’est le même que celui du…</a:t>
            </a:r>
          </a:p>
          <a:p>
            <a:pPr lvl="0"/>
            <a:r>
              <a:rPr/>
              <a:t>« À quelle fréquence change-t-il ? » — Si le nombre devant eux date de ce matin ou du trimestre dernier, et si revenir…</a:t>
            </a:r>
          </a:p>
          <a:p>
            <a:pPr lvl="0"/>
            <a:r>
              <a:rPr/>
              <a:t>Répondez aux trois sur la page — Chacune fait une ligne, et l’alternative est d’y répondre onze fois par courriel</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ressemblent les réponses — Exemple</a:t>
            </a:r>
          </a:p>
        </p:txBody>
      </p:sp>
      <p:sp>
        <p:nvSpPr>
          <p:cNvPr id="3" name="Content Placeholder 2"/>
          <p:cNvSpPr>
            <a:spLocks noGrp="1"/>
          </p:cNvSpPr>
          <p:nvPr>
            <p:ph idx="1"/>
          </p:nvPr>
        </p:nvSpPr>
        <p:spPr/>
        <p:txBody>
          <a:bodyPr/>
          <a:lstStyle/>
          <a:p>
            <a:pPr lvl="0" indent="0">
              <a:buNone/>
            </a:pPr>
            <a:r>
              <a:rPr>
                <a:latin typeface="Courier"/>
              </a:rPr>
              <a:t>  Source: wash-household-survey-2024.v1.csv
  Data as of: 2024-11-30 (survey round 1)
  Refreshed: when a new survey round is published; this is a single round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ressemblent les réponses</a:t>
            </a:r>
          </a:p>
        </p:txBody>
      </p:sp>
      <p:sp>
        <p:nvSpPr>
          <p:cNvPr id="3" name="Content Placeholder 2"/>
          <p:cNvSpPr>
            <a:spLocks noGrp="1"/>
          </p:cNvSpPr>
          <p:nvPr>
            <p:ph idx="1"/>
          </p:nvPr>
        </p:nvSpPr>
        <p:spPr/>
        <p:txBody>
          <a:bodyPr/>
          <a:lstStyle/>
          <a:p>
            <a:pPr lvl="0"/>
            <a:r>
              <a:rPr/>
              <a:t>Nommez le fichier, non le système — « Depuis DHIS2 » dit d’où cela vient ; le nom et la version de l’export sont ce que…</a:t>
            </a:r>
          </a:p>
          <a:p>
            <a:pPr lvl="0"/>
            <a:r>
              <a:rPr/>
              <a:t>Versionnez par le nom de fichier — </a:t>
            </a:r>
            <a:r>
              <a:rPr>
                <a:latin typeface="Courier"/>
              </a:rPr>
              <a:t>.v1.csv</a:t>
            </a:r>
            <a:r>
              <a:rPr/>
              <a:t> est ce qui rend « le même fichier que le rapport de mars » vérifiable</a:t>
            </a:r>
          </a:p>
          <a:p>
            <a:pPr lvl="0"/>
            <a:r>
              <a:rPr/>
              <a:t>Distinguez la date des données de la date de compilation — Elles diffèrent et une seule intéresse le lecteur</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ressemblent les réponses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Signifie</a:t>
                      </a:r>
                    </a:p>
                  </a:txBody>
                  <a:tcPr/>
                </a:tc>
                <a:tc>
                  <a:txBody>
                    <a:bodyPr/>
                    <a:lstStyle/>
                    <a:p>
                      <a:pPr lvl="0" indent="0" marL="0">
                        <a:buNone/>
                      </a:pPr>
                      <a:r>
                        <a:rPr/>
                        <a:t>Sur la page ?</a:t>
                      </a:r>
                    </a:p>
                  </a:txBody>
                  <a:tcPr/>
                </a:tc>
              </a:tr>
              <a:tr h="0">
                <a:tc>
                  <a:txBody>
                    <a:bodyPr/>
                    <a:lstStyle/>
                    <a:p>
                      <a:pPr lvl="0" indent="0" marL="0">
                        <a:buNone/>
                      </a:pPr>
                      <a:r>
                        <a:rPr b="1"/>
                        <a:t>Données arrêtées au</a:t>
                      </a:r>
                    </a:p>
                  </a:txBody>
                </a:tc>
                <a:tc>
                  <a:txBody>
                    <a:bodyPr/>
                    <a:lstStyle/>
                    <a:p>
                      <a:pPr lvl="0" indent="0" marL="0">
                        <a:buNone/>
                      </a:pPr>
                      <a:r>
                        <a:rPr/>
                        <a:t>La dernière observation du fichier</a:t>
                      </a:r>
                    </a:p>
                  </a:txBody>
                </a:tc>
                <a:tc>
                  <a:txBody>
                    <a:bodyPr/>
                    <a:lstStyle/>
                    <a:p>
                      <a:pPr lvl="0" indent="0" marL="0">
                        <a:buNone/>
                      </a:pPr>
                      <a:r>
                        <a:rPr b="1"/>
                        <a:t>Oui, bien en vue</a:t>
                      </a:r>
                    </a:p>
                  </a:txBody>
                </a:tc>
              </a:tr>
              <a:tr h="0">
                <a:tc>
                  <a:txBody>
                    <a:bodyPr/>
                    <a:lstStyle/>
                    <a:p>
                      <a:pPr lvl="0" indent="0" marL="0">
                        <a:buNone/>
                      </a:pPr>
                      <a:r>
                        <a:rPr/>
                        <a:t>Date d’extraction</a:t>
                      </a:r>
                    </a:p>
                  </a:txBody>
                </a:tc>
                <a:tc>
                  <a:txBody>
                    <a:bodyPr/>
                    <a:lstStyle/>
                    <a:p>
                      <a:pPr lvl="0" indent="0" marL="0">
                        <a:buNone/>
                      </a:pPr>
                      <a:r>
                        <a:rPr/>
                        <a:t>Quand l’export a été tiré</a:t>
                      </a:r>
                    </a:p>
                  </a:txBody>
                </a:tc>
                <a:tc>
                  <a:txBody>
                    <a:bodyPr/>
                    <a:lstStyle/>
                    <a:p>
                      <a:pPr lvl="0" indent="0" marL="0">
                        <a:buNone/>
                      </a:pPr>
                      <a:r>
                        <a:rPr/>
                        <a:t>Si elles diffèrent sensiblement</a:t>
                      </a:r>
                    </a:p>
                  </a:txBody>
                </a:tc>
              </a:tr>
              <a:tr h="0">
                <a:tc>
                  <a:txBody>
                    <a:bodyPr/>
                    <a:lstStyle/>
                    <a:p>
                      <a:pPr lvl="0" indent="0" marL="0">
                        <a:buNone/>
                      </a:pPr>
                      <a:r>
                        <a:rPr/>
                        <a:t>Date de compilation</a:t>
                      </a:r>
                    </a:p>
                  </a:txBody>
                </a:tc>
                <a:tc>
                  <a:txBody>
                    <a:bodyPr/>
                    <a:lstStyle/>
                    <a:p>
                      <a:pPr lvl="0" indent="0" marL="0">
                        <a:buNone/>
                      </a:pPr>
                      <a:r>
                        <a:rPr/>
                        <a:t>Quand le HTML a été écrit</a:t>
                      </a:r>
                    </a:p>
                  </a:txBody>
                </a:tc>
                <a:tc>
                  <a:txBody>
                    <a:bodyPr/>
                    <a:lstStyle/>
                    <a:p>
                      <a:pPr lvl="0" indent="0" marL="0">
                        <a:buNone/>
                      </a:pPr>
                      <a:r>
                        <a:rPr b="1"/>
                        <a:t>Non</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ressemblent les réponses</a:t>
            </a:r>
          </a:p>
        </p:txBody>
      </p:sp>
      <p:sp>
        <p:nvSpPr>
          <p:cNvPr id="3" name="Content Placeholder 2"/>
          <p:cNvSpPr>
            <a:spLocks noGrp="1"/>
          </p:cNvSpPr>
          <p:nvPr>
            <p:ph idx="1"/>
          </p:nvPr>
        </p:nvSpPr>
        <p:spPr/>
        <p:txBody>
          <a:bodyPr/>
          <a:lstStyle/>
          <a:p>
            <a:pPr lvl="0"/>
            <a:r>
              <a:rPr/>
              <a:t>La date de compilation est celle que tout le monde met et dont personne n’a besoin — Elle change à chaque…</a:t>
            </a:r>
          </a:p>
          <a:p>
            <a:pPr lvl="0"/>
            <a:r>
              <a:rPr/>
              <a:t>Aucun des sept tableaux de bord d’ici ne porte de date de production — et c’est pourquoi les reconstruire produit des…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L’actualisation, énoncée comme une cadence et un responsable — Exemple</a:t>
            </a:r>
          </a:p>
        </p:txBody>
      </p:sp>
      <p:sp>
        <p:nvSpPr>
          <p:cNvPr id="3" name="Content Placeholder 2"/>
          <p:cNvSpPr>
            <a:spLocks noGrp="1"/>
          </p:cNvSpPr>
          <p:nvPr>
            <p:ph idx="1"/>
          </p:nvPr>
        </p:nvSpPr>
        <p:spPr/>
        <p:txBody>
          <a:bodyPr/>
          <a:lstStyle/>
          <a:p>
            <a:pPr lvl="0" indent="0">
              <a:buNone/>
            </a:pPr>
            <a:r>
              <a:rPr>
                <a:latin typeface="Courier"/>
              </a:rPr>
              <a:t>  Refreshed monthly, on the 5th, from the screening database export.
  Owner: the M&amp;E officer. If the export has not arrived by the 10th, the
  page still shows the previous month and says so.</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L’actualisation, énoncée comme une cadence et un responsable</a:t>
            </a:r>
          </a:p>
        </p:txBody>
      </p:sp>
      <p:sp>
        <p:nvSpPr>
          <p:cNvPr id="3" name="Content Placeholder 2"/>
          <p:cNvSpPr>
            <a:spLocks noGrp="1"/>
          </p:cNvSpPr>
          <p:nvPr>
            <p:ph idx="1"/>
          </p:nvPr>
        </p:nvSpPr>
        <p:spPr/>
        <p:txBody>
          <a:bodyPr/>
          <a:lstStyle/>
          <a:p>
            <a:pPr lvl="0"/>
            <a:r>
              <a:rPr/>
              <a:t>Une cadence sans responsable est un vœu — La ligne utile nomme qui le fait et ce qui se passe quand cela n’est pas fait</a:t>
            </a:r>
          </a:p>
          <a:p>
            <a:pPr lvl="0"/>
            <a:r>
              <a:rPr/>
              <a:t>Dites à quoi ressemble une page périmée — Le mode d’échec est un tableau de bord montrant silencieusement le mois…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va à côté du nombre — En Python</a:t>
            </a:r>
          </a:p>
        </p:txBody>
      </p:sp>
      <p:sp>
        <p:nvSpPr>
          <p:cNvPr id="3" name="Content Placeholder 2"/>
          <p:cNvSpPr>
            <a:spLocks noGrp="1"/>
          </p:cNvSpPr>
          <p:nvPr>
            <p:ph idx="1"/>
          </p:nvPr>
        </p:nvSpPr>
        <p:spPr/>
        <p:txBody>
          <a:bodyPr/>
          <a:lstStyle/>
          <a:p>
            <a:pPr lvl="0" indent="0">
              <a:buNone/>
            </a:pPr>
            <a:r>
              <a:rPr>
                <a:latin typeface="Courier"/>
              </a:rPr>
              <a:t>submitted </a:t>
            </a:r>
            <a:r>
              <a:rPr>
                <a:solidFill>
                  <a:srgbClr val="666666"/>
                </a:solidFill>
                <a:latin typeface="Courier"/>
              </a:rPr>
              <a:t>=</a:t>
            </a:r>
            <a:r>
              <a:rPr>
                <a:latin typeface="Courier"/>
              </a:rPr>
              <a:t> reports[reports[</a:t>
            </a:r>
            <a:r>
              <a:rPr>
                <a:solidFill>
                  <a:srgbClr val="4070A0"/>
                </a:solidFill>
                <a:latin typeface="Courier"/>
              </a:rPr>
              <a:t>"report_submitted"</a:t>
            </a:r>
            <a:r>
              <a:rPr>
                <a:latin typeface="Courier"/>
              </a:rPr>
              <a:t>]].shape[</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f"reporting completeness: </a:t>
            </a:r>
            <a:r>
              <a:rPr>
                <a:solidFill>
                  <a:srgbClr val="4070A0"/>
                </a:solidFill>
                <a:latin typeface="Courier"/>
              </a:rPr>
              <a:t>{</a:t>
            </a:r>
            <a:r>
              <a:rPr>
                <a:latin typeface="Courier"/>
              </a:rPr>
              <a:t>submitted </a:t>
            </a:r>
            <a:r>
              <a:rPr>
                <a:solidFill>
                  <a:srgbClr val="666666"/>
                </a:solidFill>
                <a:latin typeface="Courier"/>
              </a:rPr>
              <a:t>/</a:t>
            </a:r>
            <a:r>
              <a:rPr>
                <a:latin typeface="Courier"/>
              </a:rPr>
              <a:t> </a:t>
            </a:r>
            <a:r>
              <a:rPr>
                <a:solidFill>
                  <a:srgbClr val="008000"/>
                </a:solidFill>
                <a:latin typeface="Courier"/>
              </a:rPr>
              <a:t>len</a:t>
            </a:r>
            <a:r>
              <a:rPr>
                <a:latin typeface="Courier"/>
              </a:rPr>
              <a:t>(reports)</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va à côté du nombre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(reports</a:t>
            </a:r>
            <a:r>
              <a:rPr>
                <a:solidFill>
                  <a:srgbClr val="4070A0"/>
                </a:solidFill>
                <a:latin typeface="Courier"/>
              </a:rPr>
              <a:t>$</a:t>
            </a:r>
            <a:r>
              <a:rPr>
                <a:latin typeface="Courier"/>
              </a:rPr>
              <a:t>report_submitted)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va à côté du nombre</a:t>
            </a:r>
          </a:p>
        </p:txBody>
      </p:sp>
      <p:sp>
        <p:nvSpPr>
          <p:cNvPr id="3" name="Content Placeholder 2"/>
          <p:cNvSpPr>
            <a:spLocks noGrp="1"/>
          </p:cNvSpPr>
          <p:nvPr>
            <p:ph idx="1"/>
          </p:nvPr>
        </p:nvSpPr>
        <p:spPr/>
        <p:txBody>
          <a:bodyPr/>
          <a:lstStyle/>
          <a:p>
            <a:pPr lvl="0"/>
            <a:r>
              <a:rPr/>
              <a:t>Un chiffre de couverture calculé depuis 76 % des formations sanitaires est un autre nombre que celui calculé depuis 99…</a:t>
            </a:r>
          </a:p>
          <a:p>
            <a:pPr lvl="0"/>
            <a:r>
              <a:rPr/>
              <a:t>La complétude va donc sur la page — à côté de tout indicateur dont le dénominateur dépend de qui a rapporté</a:t>
            </a:r>
          </a:p>
          <a:p>
            <a:pPr lvl="0"/>
            <a:r>
              <a:rPr/>
              <a:t>Et un mois sans rapports est tracé comme un trou, jamais comme un zéro — Zéro est une affirmation que rien ne s’est…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qu’énoncent les tableaux de bord de la plateforme — Exemple</a:t>
            </a:r>
          </a:p>
        </p:txBody>
      </p:sp>
      <p:sp>
        <p:nvSpPr>
          <p:cNvPr id="3" name="Content Placeholder 2"/>
          <p:cNvSpPr>
            <a:spLocks noGrp="1"/>
          </p:cNvSpPr>
          <p:nvPr>
            <p:ph idx="1"/>
          </p:nvPr>
        </p:nvSpPr>
        <p:spPr/>
        <p:txBody>
          <a:bodyPr/>
          <a:lstStyle/>
          <a:p>
            <a:pPr lvl="0" indent="0">
              <a:buNone/>
            </a:pPr>
            <a:r>
              <a:rPr>
                <a:latin typeface="Courier"/>
              </a:rPr>
              <a:t>  Source: protection-referrals-2024.v1.csv
  How these numbers are produced: computed from the committed dataset file
  named above by scripts/export/build-project-dashboards.mjs. Nothing is
  typed by hand and the page contains no script, no external request and no
  generation date, so rebuilding it on unchanged data produces an identical
  file.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qu’énoncent les tableaux de bord de la plateforme</a:t>
            </a:r>
          </a:p>
        </p:txBody>
      </p:sp>
      <p:sp>
        <p:nvSpPr>
          <p:cNvPr id="3" name="Content Placeholder 2"/>
          <p:cNvSpPr>
            <a:spLocks noGrp="1"/>
          </p:cNvSpPr>
          <p:nvPr>
            <p:ph idx="1"/>
          </p:nvPr>
        </p:nvSpPr>
        <p:spPr/>
        <p:txBody>
          <a:bodyPr/>
          <a:lstStyle/>
          <a:p>
            <a:pPr lvl="0"/>
            <a:r>
              <a:rPr/>
              <a:t>La dernière proposition est la plus forte affirmation de provenance disponible — et elle est vérifiable par quiconque a…</a:t>
            </a:r>
          </a:p>
          <a:p>
            <a:pPr lvl="0"/>
            <a:r>
              <a:rPr/>
              <a:t>« Rien n’est saisi à la main » est la partie qui compte pour un relecteur — Un nombre saisi dans une légende peut…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la provenance est mince, dites-le</a:t>
            </a:r>
          </a:p>
        </p:txBody>
      </p:sp>
      <p:sp>
        <p:nvSpPr>
          <p:cNvPr id="3" name="Content Placeholder 2"/>
          <p:cNvSpPr>
            <a:spLocks noGrp="1"/>
          </p:cNvSpPr>
          <p:nvPr>
            <p:ph idx="1"/>
          </p:nvPr>
        </p:nvSpPr>
        <p:spPr/>
        <p:txBody>
          <a:bodyPr/>
          <a:lstStyle/>
          <a:p>
            <a:pPr lvl="0"/>
            <a:r>
              <a:rPr/>
              <a:t>Un nombre venant d’une autre agence — « 4W du cluster, soumission de février » est une provenance ; « données du…</a:t>
            </a:r>
          </a:p>
          <a:p>
            <a:pPr lvl="0"/>
            <a:r>
              <a:rPr/>
              <a:t>Un dénominateur issu d’une projection — Les chiffres de population sont généralement projetés depuis un recensement, et…</a:t>
            </a:r>
          </a:p>
          <a:p>
            <a:pPr lvl="0"/>
            <a:r>
              <a:rPr/>
              <a:t>Un nombre que quelqu’un a ajusté — Si l’entrée manifestement fausse d’une formation sanitaire a été corrigée avant…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Provenance panel
  Source            wash-household-survey-2024.v1.csv
                    2,403 households, 18 communities, 3 districts
  Data as of        2024-11-30, survey round 1
  Refresh           single round; no monthly cadence. A second round is
                    planned for 2025 and will make a trend meaningful.
  Completeness      water quality tested on 33.4% of households; every
                    quality figure states that denominator separately
  Produced by       scripts/export/build-project-dashboards.mjs, from the
                    committed file. No hand-entered numbers, no generation
                    date, byte-identical on rebuild.
  Definitions       docs/indicator-definitions.md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le passage de relais vers la leçon suivante — Un panneau de provenance dit d’où vient le nombre ;…</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Deux artefacts de cette plateforme ont calculé la couverture en eau améliorée depuis le même fichier et obtenu des réponses différentes.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https://data-analysis.cassion.dev/fr/cours/dashboards-and-reporting/dash-03-provenance-on-every-figure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Arrêté à quand, depuis quoi, et à quelle fréquence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Les trois questions posées à chaque nombre d’un tableau de bord, chaque mois, par quelqu’un qui n’était pas dans l’analyse. Y répondre sur la page coûte une ligne chacune et convertit une dispute récurrente en un coup d’œil récurrent.</vt:lpwstr>
  </property>
</Properties>
</file>