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artefacts on this platform computed improved water coverage from the same file and got 82.3% and 79.7%. The technical documentation was right and the lesson was wrong, and nothing except a definition panel and a second computation would have found it.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WASH project has carried an indicator definitions document since it was written. It states improved water coverage as 82.3% and basic service as 56.3%, with the numerator, the denominator and the standard for each. The WASH course lesson, the committed figure and the first version of the project dashboard all said 79.7% and 54.7%.</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JMP improved list includes packaged or delivered water, which is </a:t>
            </a:r>
            <a:r>
              <a:rPr>
                <a:latin typeface="Courier"/>
              </a:rPr>
              <a:t>tanker-truck</a:t>
            </a:r>
            <a:r>
              <a:rPr/>
              <a:t> in this dataset. The lesson omitted it — in a course that names the JMP ladder and SDG 6.1.1 explicitly — and understated improved coverage by 2.6 points and basic service by 1.6. Nothing detected it for months. The lesson was internally consistent, the figure agreed with the lesson because it used the same set, the tests passed, and the number was plausible. It surfaced the day a second artefact computed the same indicator from the same file and disagreed.</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Because it stated the definition rather than implementing it.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Writing “or packaged water” in prose made it checkable against the standard. A Python set of six strings does not read like anything; a numerator written as a sentence can be compared to the definition it claims to implement. That is the whole argument for the panel. It is not documentation of the code — it is the specification the code is supposed to satisfy, written in a form a sector specialist can audit without reading Python.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fields, and the last two are the ones usually missing.</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“Valid at” prevents the commonest misuse. A number computed at district level and quoted at community level is the same arithmetic answering a different question, and stating the level is what stops it. “Decision informed” is what justifies the indicator existing. The WASH documentation writes “None. It is reported so the report can show what changed” against improved coverage — which is an unusually honest entry and exactly right: the figure is retained to quantify a gap, not to be used.</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places, and they are not alternatives.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tile clause is what a reader sees; the document is what a challenger reads; the comment is what the next analyst edits. All three, or the three drift.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Compute the indicator twice, from different code, and compare. That is what found the error here, and it is a check you can run deliberately rather than by accident.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stated value in the definition panel is a test fixture. Once the panel carries the number, any pipeline that computes it differently fails loudly — which is the workflows course’s rule arriving in a place nobody expects it. And when they disagree, decide which is authoritative before changing either. Here the standard settled it: JMP lists delivered water, so the documentation was right and four other artefacts were corrected to match.</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indicator definition panel exists because of a specific recurring meeting. Both are right and they are different indicators. Without a panel that conversation takes twenty minutes every quarter and is never resolved; with one it takes as long as opening the document. The commonest three disagreements in this sector, all of which a panel settles: Source against service. Improved source, 82.3%. Basic service, 56.3%. Twenty-six points, and both are correct. Numerator population against denominator population. Gross enrolment of 109.2% is a projected denominator, not more children than exist. Screening against survey. A screening rate is not a prevalence estimate, and the nutrition dashboard here says so in its own “what this does not show” section.</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change log entry is the part worth copying. An indicator that changed definition needs a dated line saying what changed and which direction, or every comparison with an earlier report is silently wrong.</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dashboard answers a question. The report is where the answer gets argued, and the next lesson is about writing one whose findings, limitations and recommendation can be read separately — because they will be.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shboards-and-reporting/dash-04-the-definition-pane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panel that caught a wrong number in this course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Two artefacts on this platform computed improved water coverage from the same file and got 82.3% and 79.7%. The technical documentation was right and the lesson was wrong, and nothing except a definition panel and a second computation would have found it.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4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What happened</a:t>
            </a:r>
          </a:p>
          <a:p>
            <a:pPr lvl="0"/>
            <a:r>
              <a:rPr/>
              <a:t>Why the documentation was the one that was right</a:t>
            </a:r>
          </a:p>
          <a:p>
            <a:pPr lvl="0"/>
            <a:r>
              <a:rPr/>
              <a:t>What a definition entry contains</a:t>
            </a:r>
          </a:p>
          <a:p>
            <a:pPr lvl="0"/>
            <a:r>
              <a:rPr/>
              <a:t>Where the panel lives</a:t>
            </a:r>
          </a:p>
          <a:p>
            <a:pPr lvl="0"/>
            <a:r>
              <a:rPr/>
              <a:t>The check the panel makes possible</a:t>
            </a:r>
          </a:p>
          <a:p>
            <a:pPr lvl="0"/>
            <a:r>
              <a:rPr/>
              <a:t>The argument this prevents every month</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happened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What the lesson had</a:t>
            </a:r>
            <a:br/>
            <a:r>
              <a:rPr>
                <a:latin typeface="Courier"/>
              </a:rPr>
              <a:t>IMPROVED </a:t>
            </a:r>
            <a:r>
              <a:rPr>
                <a:solidFill>
                  <a:srgbClr val="666666"/>
                </a:solidFill>
                <a:latin typeface="Courier"/>
              </a:rPr>
              <a:t>=</a:t>
            </a:r>
            <a:r>
              <a:rPr>
                <a:latin typeface="Courier"/>
              </a:rPr>
              <a:t> {</a:t>
            </a:r>
            <a:br/>
            <a:r>
              <a:rPr>
                <a:latin typeface="Courier"/>
              </a:rPr>
              <a:t>    </a:t>
            </a:r>
            <a:r>
              <a:rPr>
                <a:solidFill>
                  <a:srgbClr val="4070A0"/>
                </a:solidFill>
                <a:latin typeface="Courier"/>
              </a:rPr>
              <a:t>"piped-into-dwelling"</a:t>
            </a:r>
            <a:r>
              <a:rPr>
                <a:latin typeface="Courier"/>
              </a:rPr>
              <a:t>, </a:t>
            </a:r>
            <a:r>
              <a:rPr>
                <a:solidFill>
                  <a:srgbClr val="4070A0"/>
                </a:solidFill>
                <a:latin typeface="Courier"/>
              </a:rPr>
              <a:t>"piped-into-yard"</a:t>
            </a:r>
            <a:r>
              <a:rPr>
                <a:latin typeface="Courier"/>
              </a:rPr>
              <a:t>, </a:t>
            </a:r>
            <a:r>
              <a:rPr>
                <a:solidFill>
                  <a:srgbClr val="4070A0"/>
                </a:solidFill>
                <a:latin typeface="Courier"/>
              </a:rPr>
              <a:t>"public-tap"</a:t>
            </a:r>
            <a:r>
              <a:rPr>
                <a:latin typeface="Courier"/>
              </a:rPr>
              <a:t>,</a:t>
            </a:r>
            <a:br/>
            <a:r>
              <a:rPr>
                <a:latin typeface="Courier"/>
              </a:rPr>
              <a:t>    </a:t>
            </a:r>
            <a:r>
              <a:rPr>
                <a:solidFill>
                  <a:srgbClr val="4070A0"/>
                </a:solidFill>
                <a:latin typeface="Courier"/>
              </a:rPr>
              <a:t>"borehole"</a:t>
            </a:r>
            <a:r>
              <a:rPr>
                <a:latin typeface="Courier"/>
              </a:rPr>
              <a:t>, </a:t>
            </a:r>
            <a:r>
              <a:rPr>
                <a:solidFill>
                  <a:srgbClr val="4070A0"/>
                </a:solidFill>
                <a:latin typeface="Courier"/>
              </a:rPr>
              <a:t>"protected-well"</a:t>
            </a:r>
            <a:r>
              <a:rPr>
                <a:latin typeface="Courier"/>
              </a:rPr>
              <a:t>, </a:t>
            </a:r>
            <a:r>
              <a:rPr>
                <a:solidFill>
                  <a:srgbClr val="4070A0"/>
                </a:solidFill>
                <a:latin typeface="Courier"/>
              </a:rPr>
              <a:t>"protected-spring"</a:t>
            </a:r>
            <a:r>
              <a:rPr>
                <a:latin typeface="Courier"/>
              </a:rPr>
              <a:t>,</a:t>
            </a:r>
            <a:b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happened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What the JMP definition actually lists</a:t>
            </a:r>
            <a:br/>
            <a:r>
              <a:rPr>
                <a:latin typeface="Courier"/>
              </a:rPr>
              <a:t>improved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4070A0"/>
                </a:solidFill>
                <a:latin typeface="Courier"/>
              </a:rPr>
              <a:t>"piped-into-dwelling"</a:t>
            </a:r>
            <a:r>
              <a:rPr>
                <a:latin typeface="Courier"/>
              </a:rPr>
              <a:t>, </a:t>
            </a:r>
            <a:r>
              <a:rPr>
                <a:solidFill>
                  <a:srgbClr val="4070A0"/>
                </a:solidFill>
                <a:latin typeface="Courier"/>
              </a:rPr>
              <a:t>"piped-into-yard"</a:t>
            </a:r>
            <a:r>
              <a:rPr>
                <a:latin typeface="Courier"/>
              </a:rPr>
              <a:t>, </a:t>
            </a:r>
            <a:r>
              <a:rPr>
                <a:solidFill>
                  <a:srgbClr val="4070A0"/>
                </a:solidFill>
                <a:latin typeface="Courier"/>
              </a:rPr>
              <a:t>"public-tap"</a:t>
            </a:r>
            <a:r>
              <a:rPr>
                <a:latin typeface="Courier"/>
              </a:rPr>
              <a:t>,</a:t>
            </a:r>
            <a:br/>
            <a:r>
              <a:rPr>
                <a:latin typeface="Courier"/>
              </a:rPr>
              <a:t>              </a:t>
            </a:r>
            <a:r>
              <a:rPr>
                <a:solidFill>
                  <a:srgbClr val="4070A0"/>
                </a:solidFill>
                <a:latin typeface="Courier"/>
              </a:rPr>
              <a:t>"borehole"</a:t>
            </a:r>
            <a:r>
              <a:rPr>
                <a:latin typeface="Courier"/>
              </a:rPr>
              <a:t>, </a:t>
            </a:r>
            <a:r>
              <a:rPr>
                <a:solidFill>
                  <a:srgbClr val="4070A0"/>
                </a:solidFill>
                <a:latin typeface="Courier"/>
              </a:rPr>
              <a:t>"protected-well"</a:t>
            </a:r>
            <a:r>
              <a:rPr>
                <a:latin typeface="Courier"/>
              </a:rPr>
              <a:t>, </a:t>
            </a:r>
            <a:r>
              <a:rPr>
                <a:solidFill>
                  <a:srgbClr val="4070A0"/>
                </a:solidFill>
                <a:latin typeface="Courier"/>
              </a:rPr>
              <a:t>"protected-spring"</a:t>
            </a:r>
            <a:r>
              <a:rPr>
                <a:latin typeface="Courier"/>
              </a:rPr>
              <a:t>,</a:t>
            </a:r>
            <a:br/>
            <a:r>
              <a:rPr>
                <a:latin typeface="Courier"/>
              </a:rPr>
              <a:t>              </a:t>
            </a:r>
            <a:r>
              <a:rPr>
                <a:solidFill>
                  <a:srgbClr val="4070A0"/>
                </a:solidFill>
                <a:latin typeface="Courier"/>
              </a:rPr>
              <a:t>"tanker-truck"</a:t>
            </a:r>
            <a:r>
              <a:rPr>
                <a:latin typeface="Courier"/>
              </a:rPr>
              <a:t>)     </a:t>
            </a:r>
            <a:r>
              <a:rPr i="1">
                <a:solidFill>
                  <a:srgbClr val="60A0B0"/>
                </a:solidFill>
                <a:latin typeface="Courier"/>
              </a:rPr>
              <a:t># packaged or delivered water</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happened</a:t>
            </a:r>
          </a:p>
        </p:txBody>
      </p:sp>
      <p:sp>
        <p:nvSpPr>
          <p:cNvPr id="3" name="Content Placeholder 2"/>
          <p:cNvSpPr>
            <a:spLocks noGrp="1"/>
          </p:cNvSpPr>
          <p:nvPr>
            <p:ph idx="1"/>
          </p:nvPr>
        </p:nvSpPr>
        <p:spPr/>
        <p:txBody>
          <a:bodyPr/>
          <a:lstStyle/>
          <a:p>
            <a:pPr lvl="0"/>
            <a:r>
              <a:rPr/>
              <a:t>The JMP improved list includes packaged or delivered water — which is </a:t>
            </a:r>
            <a:r>
              <a:rPr>
                <a:latin typeface="Courier"/>
              </a:rPr>
              <a:t>tanker-truck</a:t>
            </a:r>
            <a:r>
              <a:rPr/>
              <a:t> in this dataset</a:t>
            </a:r>
          </a:p>
          <a:p>
            <a:pPr lvl="0"/>
            <a:r>
              <a:rPr/>
              <a:t>Nothing detected it for months — The lesson was internally consistent, the figure agreed with the lesson because it…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 documentation was the one that was right — Example</a:t>
            </a:r>
          </a:p>
        </p:txBody>
      </p:sp>
      <p:sp>
        <p:nvSpPr>
          <p:cNvPr id="3" name="Content Placeholder 2"/>
          <p:cNvSpPr>
            <a:spLocks noGrp="1"/>
          </p:cNvSpPr>
          <p:nvPr>
            <p:ph idx="1"/>
          </p:nvPr>
        </p:nvSpPr>
        <p:spPr/>
        <p:txBody>
          <a:bodyPr/>
          <a:lstStyle/>
          <a:p>
            <a:pPr lvl="0" indent="0">
              <a:buNone/>
            </a:pPr>
            <a:r>
              <a:rPr>
                <a:latin typeface="Courier"/>
              </a:rPr>
              <a:t>### 2.1 Improved source
| Numerator   | Households whose main drinking water source is piped, borehole,
|             | protected well, protected spring, rainwater or packaged water
| Denominator | All surveyed households
| Value       | 0.823
| Valid at    | Household, community, district
| Standard    | WHO/UNICEF JMP service ladders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 documentation was the one that was right</a:t>
            </a:r>
          </a:p>
        </p:txBody>
      </p:sp>
      <p:sp>
        <p:nvSpPr>
          <p:cNvPr id="3" name="Content Placeholder 2"/>
          <p:cNvSpPr>
            <a:spLocks noGrp="1"/>
          </p:cNvSpPr>
          <p:nvPr>
            <p:ph idx="1"/>
          </p:nvPr>
        </p:nvSpPr>
        <p:spPr/>
        <p:txBody>
          <a:bodyPr/>
          <a:lstStyle/>
          <a:p>
            <a:pPr lvl="0"/>
            <a:r>
              <a:rPr/>
              <a:t>Writing “or packaged water” in prose made it checkable against the standard — A Python set of six strings does not read…</a:t>
            </a:r>
          </a:p>
          <a:p>
            <a:pPr lvl="0"/>
            <a:r>
              <a:rPr/>
              <a:t>That is the whole argument for the panel — It is not documentation of the code — it is the specification the code is…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definition entry contains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Field</a:t>
                      </a:r>
                    </a:p>
                  </a:txBody>
                  <a:tcPr/>
                </a:tc>
                <a:tc>
                  <a:txBody>
                    <a:bodyPr/>
                    <a:lstStyle/>
                    <a:p>
                      <a:pPr lvl="0" indent="0" marL="0">
                        <a:buNone/>
                      </a:pPr>
                      <a:r>
                        <a:rPr/>
                        <a:t>Example</a:t>
                      </a:r>
                    </a:p>
                  </a:txBody>
                  <a:tcPr/>
                </a:tc>
              </a:tr>
              <a:tr h="0">
                <a:tc>
                  <a:txBody>
                    <a:bodyPr/>
                    <a:lstStyle/>
                    <a:p>
                      <a:pPr lvl="0" indent="0" marL="0">
                        <a:buNone/>
                      </a:pPr>
                      <a:r>
                        <a:rPr b="1"/>
                        <a:t>Numerator</a:t>
                      </a:r>
                    </a:p>
                  </a:txBody>
                </a:tc>
                <a:tc>
                  <a:txBody>
                    <a:bodyPr/>
                    <a:lstStyle/>
                    <a:p>
                      <a:pPr lvl="0" indent="0" marL="0">
                        <a:buNone/>
                      </a:pPr>
                      <a:r>
                        <a:rPr/>
                        <a:t>Households with an improved source and a round trip of 30 minutes or less</a:t>
                      </a:r>
                    </a:p>
                  </a:txBody>
                </a:tc>
              </a:tr>
              <a:tr h="0">
                <a:tc>
                  <a:txBody>
                    <a:bodyPr/>
                    <a:lstStyle/>
                    <a:p>
                      <a:pPr lvl="0" indent="0" marL="0">
                        <a:buNone/>
                      </a:pPr>
                      <a:r>
                        <a:rPr b="1"/>
                        <a:t>Denominator</a:t>
                      </a:r>
                    </a:p>
                  </a:txBody>
                </a:tc>
                <a:tc>
                  <a:txBody>
                    <a:bodyPr/>
                    <a:lstStyle/>
                    <a:p>
                      <a:pPr lvl="0" indent="0" marL="0">
                        <a:buNone/>
                      </a:pPr>
                      <a:r>
                        <a:rPr/>
                        <a:t>All surveyed households</a:t>
                      </a:r>
                    </a:p>
                  </a:txBody>
                </a:tc>
              </a:tr>
              <a:tr h="0">
                <a:tc>
                  <a:txBody>
                    <a:bodyPr/>
                    <a:lstStyle/>
                    <a:p>
                      <a:pPr lvl="0" indent="0" marL="0">
                        <a:buNone/>
                      </a:pPr>
                      <a:r>
                        <a:rPr b="1"/>
                        <a:t>Value</a:t>
                      </a:r>
                    </a:p>
                  </a:txBody>
                </a:tc>
                <a:tc>
                  <a:txBody>
                    <a:bodyPr/>
                    <a:lstStyle/>
                    <a:p>
                      <a:pPr lvl="0" indent="0" marL="0">
                        <a:buNone/>
                      </a:pPr>
                      <a:r>
                        <a:rPr/>
                        <a:t>0.563</a:t>
                      </a:r>
                    </a:p>
                  </a:txBody>
                </a:tc>
              </a:tr>
              <a:tr h="0">
                <a:tc>
                  <a:txBody>
                    <a:bodyPr/>
                    <a:lstStyle/>
                    <a:p>
                      <a:pPr lvl="0" indent="0" marL="0">
                        <a:buNone/>
                      </a:pPr>
                      <a:r>
                        <a:rPr b="1"/>
                        <a:t>Valid at</a:t>
                      </a:r>
                    </a:p>
                  </a:txBody>
                </a:tc>
                <a:tc>
                  <a:txBody>
                    <a:bodyPr/>
                    <a:lstStyle/>
                    <a:p>
                      <a:pPr lvl="0" indent="0" marL="0">
                        <a:buNone/>
                      </a:pPr>
                      <a:r>
                        <a:rPr/>
                        <a:t>Household, community, district</a:t>
                      </a:r>
                    </a:p>
                  </a:txBody>
                </a:tc>
              </a:tr>
              <a:tr h="0">
                <a:tc>
                  <a:txBody>
                    <a:bodyPr/>
                    <a:lstStyle/>
                    <a:p>
                      <a:pPr lvl="0" indent="0" marL="0">
                        <a:buNone/>
                      </a:pPr>
                      <a:r>
                        <a:rPr b="1"/>
                        <a:t>Standard</a:t>
                      </a:r>
                    </a:p>
                  </a:txBody>
                </a:tc>
                <a:tc>
                  <a:txBody>
                    <a:bodyPr/>
                    <a:lstStyle/>
                    <a:p>
                      <a:pPr lvl="0" indent="0" marL="0">
                        <a:buNone/>
                      </a:pPr>
                      <a:r>
                        <a:rPr/>
                        <a:t>JMP service ladders; SDG 6.1.1</a:t>
                      </a:r>
                    </a:p>
                  </a:txBody>
                </a:tc>
              </a:tr>
              <a:tr h="0">
                <a:tc>
                  <a:txBody>
                    <a:bodyPr/>
                    <a:lstStyle/>
                    <a:p>
                      <a:pPr lvl="0" indent="0" marL="0">
                        <a:buNone/>
                      </a:pPr>
                      <a:r>
                        <a:rPr b="1"/>
                        <a:t>Decision informed</a:t>
                      </a:r>
                    </a:p>
                  </a:txBody>
                </a:tc>
                <a:tc>
                  <a:txBody>
                    <a:bodyPr/>
                    <a:lstStyle/>
                    <a:p>
                      <a:pPr lvl="0" indent="0" marL="0">
                        <a:buNone/>
                      </a:pPr>
                      <a:r>
                        <a:rPr/>
                        <a:t>Which communities receive rehabilitation</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definition entry contains</a:t>
            </a:r>
          </a:p>
        </p:txBody>
      </p:sp>
      <p:sp>
        <p:nvSpPr>
          <p:cNvPr id="3" name="Content Placeholder 2"/>
          <p:cNvSpPr>
            <a:spLocks noGrp="1"/>
          </p:cNvSpPr>
          <p:nvPr>
            <p:ph idx="1"/>
          </p:nvPr>
        </p:nvSpPr>
        <p:spPr/>
        <p:txBody>
          <a:bodyPr/>
          <a:lstStyle/>
          <a:p>
            <a:pPr lvl="0"/>
            <a:r>
              <a:rPr/>
              <a:t>“Valid at” prevents the commonest misuse — A number computed at district level and quoted at community level is the…</a:t>
            </a:r>
          </a:p>
          <a:p>
            <a:pPr lvl="0"/>
            <a:r>
              <a:rPr/>
              <a:t>“Decision informed” is what justifies the indicator existing — The WASH documentation writes “None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the panel lives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Where</a:t>
                      </a:r>
                    </a:p>
                  </a:txBody>
                  <a:tcPr/>
                </a:tc>
                <a:tc>
                  <a:txBody>
                    <a:bodyPr/>
                    <a:lstStyle/>
                    <a:p>
                      <a:pPr lvl="0" indent="0" marL="0">
                        <a:buNone/>
                      </a:pPr>
                      <a:r>
                        <a:rPr/>
                        <a:t>What it holds</a:t>
                      </a:r>
                    </a:p>
                  </a:txBody>
                  <a:tcPr/>
                </a:tc>
              </a:tr>
              <a:tr h="0">
                <a:tc>
                  <a:txBody>
                    <a:bodyPr/>
                    <a:lstStyle/>
                    <a:p>
                      <a:pPr lvl="0" indent="0" marL="0">
                        <a:buNone/>
                      </a:pPr>
                      <a:r>
                        <a:rPr b="1"/>
                        <a:t>On the dashboard</a:t>
                      </a:r>
                    </a:p>
                  </a:txBody>
                </a:tc>
                <a:tc>
                  <a:txBody>
                    <a:bodyPr/>
                    <a:lstStyle/>
                    <a:p>
                      <a:pPr lvl="0" indent="0" marL="0">
                        <a:buNone/>
                      </a:pPr>
                      <a:r>
                        <a:rPr/>
                        <a:t>One clause per tile — “improved and within 30 minutes”</a:t>
                      </a:r>
                    </a:p>
                  </a:txBody>
                </a:tc>
              </a:tr>
              <a:tr h="0">
                <a:tc>
                  <a:txBody>
                    <a:bodyPr/>
                    <a:lstStyle/>
                    <a:p>
                      <a:pPr lvl="0" indent="0" marL="0">
                        <a:buNone/>
                      </a:pPr>
                      <a:r>
                        <a:rPr b="1"/>
                        <a:t>In the technical documentation</a:t>
                      </a:r>
                    </a:p>
                  </a:txBody>
                </a:tc>
                <a:tc>
                  <a:txBody>
                    <a:bodyPr/>
                    <a:lstStyle/>
                    <a:p>
                      <a:pPr lvl="0" indent="0" marL="0">
                        <a:buNone/>
                      </a:pPr>
                      <a:r>
                        <a:rPr/>
                        <a:t>The full entry, six fields, per indicator</a:t>
                      </a:r>
                    </a:p>
                  </a:txBody>
                </a:tc>
              </a:tr>
              <a:tr h="0">
                <a:tc>
                  <a:txBody>
                    <a:bodyPr/>
                    <a:lstStyle/>
                    <a:p>
                      <a:pPr lvl="0" indent="0" marL="0">
                        <a:buNone/>
                      </a:pPr>
                      <a:r>
                        <a:rPr b="1"/>
                        <a:t>In the code</a:t>
                      </a:r>
                    </a:p>
                  </a:txBody>
                </a:tc>
                <a:tc>
                  <a:txBody>
                    <a:bodyPr/>
                    <a:lstStyle/>
                    <a:p>
                      <a:pPr lvl="0" indent="0" marL="0">
                        <a:buNone/>
                      </a:pPr>
                      <a:r>
                        <a:rPr/>
                        <a:t>A comment naming the standard and the reason</a:t>
                      </a:r>
                    </a:p>
                  </a:txBody>
                </a:tc>
              </a:tr>
            </a:tbl>
          </a:graphicData>
        </a:graphic>
      </p:graphicFrame>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the panel lives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JMP improved list, which includes packaged or delivered water —</a:t>
            </a:r>
            <a:br/>
            <a:r>
              <a:rPr i="1">
                <a:solidFill>
                  <a:srgbClr val="60A0B0"/>
                </a:solidFill>
                <a:latin typeface="Courier"/>
              </a:rPr>
              <a:t># `tanker-truck` here. Omitting it understates improved coverage by 2.6</a:t>
            </a:r>
            <a:br/>
            <a:r>
              <a:rPr i="1">
                <a:solidFill>
                  <a:srgbClr val="60A0B0"/>
                </a:solidFill>
                <a:latin typeface="Courier"/>
              </a:rPr>
              <a:t># points and disagrees with the project's own indicator documentation.</a:t>
            </a:r>
            <a:br/>
            <a:r>
              <a:rPr>
                <a:latin typeface="Courier"/>
              </a:rPr>
              <a:t>IMPROVED </a:t>
            </a:r>
            <a:r>
              <a:rPr>
                <a:solidFill>
                  <a:srgbClr val="666666"/>
                </a:solidFill>
                <a:latin typeface="Courier"/>
              </a:rPr>
              <a:t>=</a:t>
            </a:r>
            <a:r>
              <a:rPr>
                <a:latin typeface="Courier"/>
              </a:rPr>
              <a:t> {...}</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the panel lives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comment is what makes the next reader check rather than assume.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the panel lives</a:t>
            </a:r>
          </a:p>
        </p:txBody>
      </p:sp>
      <p:sp>
        <p:nvSpPr>
          <p:cNvPr id="3" name="Content Placeholder 2"/>
          <p:cNvSpPr>
            <a:spLocks noGrp="1"/>
          </p:cNvSpPr>
          <p:nvPr>
            <p:ph idx="1"/>
          </p:nvPr>
        </p:nvSpPr>
        <p:spPr/>
        <p:txBody>
          <a:bodyPr/>
          <a:lstStyle/>
          <a:p>
            <a:pPr lvl="0"/>
            <a:r>
              <a:rPr/>
              <a:t>The tile clause is what a reader sees; the document is what a challenger reads; the comment is what the next analyst…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 the panel makes possible</a:t>
            </a:r>
          </a:p>
        </p:txBody>
      </p:sp>
      <p:sp>
        <p:nvSpPr>
          <p:cNvPr id="3" name="Content Placeholder 2"/>
          <p:cNvSpPr>
            <a:spLocks noGrp="1"/>
          </p:cNvSpPr>
          <p:nvPr>
            <p:ph idx="1"/>
          </p:nvPr>
        </p:nvSpPr>
        <p:spPr/>
        <p:txBody>
          <a:bodyPr/>
          <a:lstStyle/>
          <a:p>
            <a:pPr lvl="0"/>
            <a:r>
              <a:rPr/>
              <a:t>Compute the indicator twice, from different code, and compare — That is what found the error here, and it is a check…</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 the panel makes possible — In Python</a:t>
            </a:r>
          </a:p>
        </p:txBody>
      </p:sp>
      <p:sp>
        <p:nvSpPr>
          <p:cNvPr id="3" name="Content Placeholder 2"/>
          <p:cNvSpPr>
            <a:spLocks noGrp="1"/>
          </p:cNvSpPr>
          <p:nvPr>
            <p:ph idx="1"/>
          </p:nvPr>
        </p:nvSpPr>
        <p:spPr/>
        <p:txBody>
          <a:bodyPr/>
          <a:lstStyle/>
          <a:p>
            <a:pPr lvl="0" indent="0">
              <a:buNone/>
            </a:pPr>
            <a:r>
              <a:rPr>
                <a:latin typeface="Courier"/>
              </a:rPr>
              <a:t>from_pipeline </a:t>
            </a:r>
            <a:r>
              <a:rPr>
                <a:solidFill>
                  <a:srgbClr val="666666"/>
                </a:solidFill>
                <a:latin typeface="Courier"/>
              </a:rPr>
              <a:t>=</a:t>
            </a:r>
            <a:r>
              <a:rPr>
                <a:latin typeface="Courier"/>
              </a:rPr>
              <a:t> summary[</a:t>
            </a:r>
            <a:r>
              <a:rPr>
                <a:solidFill>
                  <a:srgbClr val="4070A0"/>
                </a:solidFill>
                <a:latin typeface="Courier"/>
              </a:rPr>
              <a:t>"basic_service"</a:t>
            </a:r>
            <a:r>
              <a:rPr>
                <a:latin typeface="Courier"/>
              </a:rPr>
              <a:t>]</a:t>
            </a:r>
            <a:br/>
            <a:r>
              <a:rPr>
                <a:latin typeface="Courier"/>
              </a:rPr>
              <a:t>from_documentation </a:t>
            </a:r>
            <a:r>
              <a:rPr>
                <a:solidFill>
                  <a:srgbClr val="666666"/>
                </a:solidFill>
                <a:latin typeface="Courier"/>
              </a:rPr>
              <a:t>=</a:t>
            </a:r>
            <a:r>
              <a:rPr>
                <a:latin typeface="Courier"/>
              </a:rPr>
              <a:t> </a:t>
            </a:r>
            <a:r>
              <a:rPr>
                <a:solidFill>
                  <a:srgbClr val="40A070"/>
                </a:solidFill>
                <a:latin typeface="Courier"/>
              </a:rPr>
              <a:t>0.563</a:t>
            </a:r>
            <a:r>
              <a:rPr>
                <a:latin typeface="Courier"/>
              </a:rPr>
              <a:t>          </a:t>
            </a:r>
            <a:r>
              <a:rPr i="1">
                <a:solidFill>
                  <a:srgbClr val="60A0B0"/>
                </a:solidFill>
                <a:latin typeface="Courier"/>
              </a:rPr>
              <a:t># the value the definition panel states</a:t>
            </a:r>
            <a:br/>
            <a:r>
              <a:rPr b="1">
                <a:solidFill>
                  <a:srgbClr val="007020"/>
                </a:solidFill>
                <a:latin typeface="Courier"/>
              </a:rPr>
              <a:t>assert</a:t>
            </a:r>
            <a:r>
              <a:rPr>
                <a:latin typeface="Courier"/>
              </a:rPr>
              <a:t> </a:t>
            </a:r>
            <a:r>
              <a:rPr>
                <a:solidFill>
                  <a:srgbClr val="008000"/>
                </a:solidFill>
                <a:latin typeface="Courier"/>
              </a:rPr>
              <a:t>abs</a:t>
            </a:r>
            <a:r>
              <a:rPr>
                <a:latin typeface="Courier"/>
              </a:rPr>
              <a:t>(from_pipeline </a:t>
            </a:r>
            <a:r>
              <a:rPr>
                <a:solidFill>
                  <a:srgbClr val="666666"/>
                </a:solidFill>
                <a:latin typeface="Courier"/>
              </a:rPr>
              <a:t>-</a:t>
            </a:r>
            <a:r>
              <a:rPr>
                <a:latin typeface="Courier"/>
              </a:rPr>
              <a:t> from_documentation) </a:t>
            </a:r>
            <a:r>
              <a:rPr>
                <a:solidFill>
                  <a:srgbClr val="666666"/>
                </a:solidFill>
                <a:latin typeface="Courier"/>
              </a:rPr>
              <a:t>&lt;</a:t>
            </a:r>
            <a:r>
              <a:rPr>
                <a:latin typeface="Courier"/>
              </a:rPr>
              <a:t> </a:t>
            </a:r>
            <a:r>
              <a:rPr>
                <a:solidFill>
                  <a:srgbClr val="40A070"/>
                </a:solidFill>
                <a:latin typeface="Courier"/>
              </a:rPr>
              <a:t>0.001</a:t>
            </a:r>
            <a:r>
              <a:rPr>
                <a:latin typeface="Courier"/>
              </a:rPr>
              <a:t>, (</a:t>
            </a:r>
            <a:br/>
            <a:r>
              <a:rPr>
                <a:latin typeface="Courier"/>
              </a:rPr>
              <a:t>    </a:t>
            </a:r>
            <a:r>
              <a:rPr>
                <a:solidFill>
                  <a:srgbClr val="BB6688"/>
                </a:solidFill>
                <a:latin typeface="Courier"/>
              </a:rPr>
              <a:t>f"pipeline </a:t>
            </a:r>
            <a:r>
              <a:rPr>
                <a:solidFill>
                  <a:srgbClr val="4070A0"/>
                </a:solidFill>
                <a:latin typeface="Courier"/>
              </a:rPr>
              <a:t>{</a:t>
            </a:r>
            <a:r>
              <a:rPr>
                <a:latin typeface="Courier"/>
              </a:rPr>
              <a:t>from_pipeline</a:t>
            </a:r>
            <a:r>
              <a:rPr>
                <a:solidFill>
                  <a:srgbClr val="4070A0"/>
                </a:solidFill>
                <a:latin typeface="Courier"/>
              </a:rPr>
              <a:t>:.3f}</a:t>
            </a:r>
            <a:r>
              <a:rPr>
                <a:solidFill>
                  <a:srgbClr val="BB6688"/>
                </a:solidFill>
                <a:latin typeface="Courier"/>
              </a:rPr>
              <a:t> disagrees with the definition panel"</a:t>
            </a:r>
            <a:b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 the panel makes possible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stopifnot</a:t>
            </a:r>
            <a:r>
              <a:rPr>
                <a:latin typeface="Courier"/>
              </a:rPr>
              <a:t>(</a:t>
            </a:r>
            <a:r>
              <a:rPr>
                <a:solidFill>
                  <a:srgbClr val="06287E"/>
                </a:solidFill>
                <a:latin typeface="Courier"/>
              </a:rPr>
              <a:t>abs</a:t>
            </a:r>
            <a:r>
              <a:rPr>
                <a:latin typeface="Courier"/>
              </a:rPr>
              <a:t>(basic_service </a:t>
            </a:r>
            <a:r>
              <a:rPr>
                <a:solidFill>
                  <a:srgbClr val="4070A0"/>
                </a:solidFill>
                <a:latin typeface="Courier"/>
              </a:rPr>
              <a:t>-</a:t>
            </a:r>
            <a:r>
              <a:rPr>
                <a:latin typeface="Courier"/>
              </a:rPr>
              <a:t> </a:t>
            </a:r>
            <a:r>
              <a:rPr>
                <a:solidFill>
                  <a:srgbClr val="40A070"/>
                </a:solidFill>
                <a:latin typeface="Courier"/>
              </a:rPr>
              <a:t>0.563</a:t>
            </a:r>
            <a:r>
              <a:rPr>
                <a:latin typeface="Courier"/>
              </a:rPr>
              <a:t>) </a:t>
            </a:r>
            <a:r>
              <a:rPr>
                <a:solidFill>
                  <a:srgbClr val="4070A0"/>
                </a:solidFill>
                <a:latin typeface="Courier"/>
              </a:rPr>
              <a:t>&lt;</a:t>
            </a:r>
            <a:r>
              <a:rPr>
                <a:latin typeface="Courier"/>
              </a:rPr>
              <a:t> </a:t>
            </a:r>
            <a:r>
              <a:rPr>
                <a:solidFill>
                  <a:srgbClr val="40A070"/>
                </a:solidFill>
                <a:latin typeface="Courier"/>
              </a:rPr>
              <a:t>0.001</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check the panel makes possible</a:t>
            </a:r>
          </a:p>
        </p:txBody>
      </p:sp>
      <p:sp>
        <p:nvSpPr>
          <p:cNvPr id="3" name="Content Placeholder 2"/>
          <p:cNvSpPr>
            <a:spLocks noGrp="1"/>
          </p:cNvSpPr>
          <p:nvPr>
            <p:ph idx="1"/>
          </p:nvPr>
        </p:nvSpPr>
        <p:spPr/>
        <p:txBody>
          <a:bodyPr/>
          <a:lstStyle/>
          <a:p>
            <a:pPr lvl="0"/>
            <a:r>
              <a:rPr/>
              <a:t>A stated value in the definition panel is a test fixture — Once the panel carries the number, any pipeline that…</a:t>
            </a:r>
          </a:p>
          <a:p>
            <a:pPr lvl="0"/>
            <a:r>
              <a:rPr/>
              <a:t>And when they disagree, decide which is authoritative before changing either — Here the standard settled it: JMP lists…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argument this prevents every month</a:t>
            </a:r>
          </a:p>
        </p:txBody>
      </p:sp>
      <p:sp>
        <p:nvSpPr>
          <p:cNvPr id="3" name="Content Placeholder 2"/>
          <p:cNvSpPr>
            <a:spLocks noGrp="1"/>
          </p:cNvSpPr>
          <p:nvPr>
            <p:ph idx="1"/>
          </p:nvPr>
        </p:nvSpPr>
        <p:spPr/>
        <p:txBody>
          <a:bodyPr/>
          <a:lstStyle/>
          <a:p>
            <a:pPr lvl="0" indent="0" marL="1270000">
              <a:buNone/>
            </a:pPr>
            <a:r>
              <a:rPr sz="2000"/>
              <a:t>“Coverage is 82%.” — “We reported 76% last quarter.” — “That was a different definition.” — “Which one is right?”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argument this prevents every month</a:t>
            </a:r>
          </a:p>
        </p:txBody>
      </p:sp>
      <p:sp>
        <p:nvSpPr>
          <p:cNvPr id="3" name="Content Placeholder 2"/>
          <p:cNvSpPr>
            <a:spLocks noGrp="1"/>
          </p:cNvSpPr>
          <p:nvPr>
            <p:ph idx="1"/>
          </p:nvPr>
        </p:nvSpPr>
        <p:spPr/>
        <p:txBody>
          <a:bodyPr/>
          <a:lstStyle/>
          <a:p>
            <a:pPr lvl="0"/>
            <a:r>
              <a:rPr/>
              <a:t>Both are right and they are different indicators — Without a panel that conversation takes twenty minutes every quarter…</a:t>
            </a:r>
          </a:p>
          <a:p>
            <a:pPr lvl="0"/>
            <a:r>
              <a:rPr/>
              <a:t>The commonest three disagreements in this sector — all of which a panel settles:</a:t>
            </a:r>
          </a:p>
          <a:p>
            <a:pPr lvl="0"/>
            <a:r>
              <a:rPr/>
              <a:t>Source against service — Improved source, 82.3%</a:t>
            </a:r>
          </a:p>
          <a:p>
            <a:pPr lvl="0"/>
            <a:r>
              <a:rPr/>
              <a:t>Numerator population against denominator population — Gross enrolment of 109.2% is a projected denominator, not more…</a:t>
            </a:r>
          </a:p>
          <a:p>
            <a:pPr lvl="0"/>
            <a:r>
              <a:rPr/>
              <a:t>Screening against survey — A screening rate is not a prevalence estimate, and the nutrition dashboard here says so in…</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Indicator definitions
  Full definitions in docs/indicator-definitions.md: numerator, denominator,
  the level it is valid at, the standard applied, and the decision it
  informs, for each of the nine indicators in this report.
  Each dashboard tile carries the definition compressed to one clause.
  The pipeline asserts its computed values against the values stated in the
  definitions document. A disagreement fails the build rather than reaching
  a report.
  Change log: 2026-07-29, improved source corrected from 79.7% to 82.3%.
  Delivered water (tanker truck) was omitted from the JMP improved list.
  The definitions document had it right; the analysis code did not.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change log entry is the part worth copying — An indicator that changed definition needs a dated line saying what…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dashboard answers a question.</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https://data-analysis.cassion.dev/courses/dashboards-and-reporting/dash-04-the-definition-panel</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panel that caught a wrong number in this course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4 of 8</vt:lpwstr>
  </property>
  <property fmtid="{D5CDD505-2E9C-101B-9397-08002B2CF9AE}" pid="3" name="subtitle">
    <vt:lpwstr>Two artefacts on this platform computed improved water coverage from the same file and got 82.3% and 79.7%. The technical documentation was right and the lesson was wrong, and nothing except a definition panel and a second computation would have found it.</vt:lpwstr>
  </property>
</Properties>
</file>