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artefacts de cette plateforme ont calculé la couverture en eau améliorée depuis le même fichier et obtenu 82,3 % et 79,7 %. La documentation technique avait raison et la leçon avait tort, et rien d’autre qu’un panneau de définitions et un second calcul ne l’aurait trouvé.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projet EAH porte un document de définitions d’indicateurs depuis sa rédaction. Il énonce la couverture en eau améliorée à 82,3 % et le service de base à 56,3 %, avec le numérateur, le dénominateur et le standard de chacun. La leçon du cours EAH, la figure commitée et la première version du tableau de bord du projet disaient toutes 79,7 % et 54,7 %.</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liste améliorée du JMP inclut l’eau conditionnée ou livrée, c’est-à-dire </a:t>
            </a:r>
            <a:r>
              <a:rPr>
                <a:latin typeface="Courier"/>
              </a:rPr>
              <a:t>tanker-truck</a:t>
            </a:r>
            <a:r>
              <a:rPr/>
              <a:t> dans ce jeu de données. La leçon l’avait omise — dans un cours qui nomme explicitement l’échelle JMP et l’ODD 6.1.1 — et sous-estimait la couverture améliorée de 2,6 points et le service de base de 1,6. Rien ne l’a détecté pendant des mois. La leçon était cohérente avec elle-même, la figure s’accordait avec la leçon parce qu’elle employait le même ensemble, les tests passaient, et le nombre était plausible. Cela a surgi le jour où un second artefact a calculé le même indicateur depuis le même fichier et n’était pas d’accord.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Parce qu’elle énonçait la définition au lieu de l’implémenter.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Écrire « ou eau conditionnée » en prose l’a rendue vérifiable contre le standard. Un ensemble Python de six chaînes ne se lit comme rien ; un numérateur écrit en phrase peut être comparé à la définition qu’il prétend implémenter. C’est tout l’argument en faveur du panneau. Ce n’est pas la documentation du code — c’est la spécification que le code est censé satisfaire, écrite sous une forme qu’un spécialiste du secteur peut auditer sans lire de Python.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champs, et les deux derniers sont ceux qui manquent d’ordinaire.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Valide à » prévient le mésusage le plus courant. Un nombre calculé au niveau district et cité au niveau communauté est la même arithmétique répondant à une autre question, et énoncer le niveau est ce qui l’arrête. « Décision éclairée » est ce qui justifie l’existence de l’indicateur. La documentation EAH écrit « Aucune. Reporté pour que le rapport puisse montrer ce qui a changé » face à la couverture améliorée — entrée d’une honnêteté inhabituelle et exactement juste : le chiffre est conservé pour quantifier un écart, non pour être employé.</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endroits, et ce ne sont pas des alternatives.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proposition de la tuile est ce que voit un lecteur ; le document est ce que lit un contestataire ; le commentaire est ce qu’édite le prochain analyste. Les trois, ou les trois dérivent.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Calculez l’indicateur deux fois, depuis des codes différents, et comparez. C’est ce qui a trouvé l’erreur ici, et c’est une vérification qu’on peut faire délibérément plutôt que par accident.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valeur énoncée dans le panneau de définitions est un jeu d’essai. Une fois que le panneau porte le nombre, toute chaîne qui le calcule autrement échoue bruyamment — c’est la règle du cours sur les chaînes reproductibles arrivant là où personne ne l’attend. Et quand ils divergent, décidez lequel fait autorité avant d’en changer un. Ici le standard a tranché : le JMP liste l’eau livrée, donc la documentation avait raison et quatre autres artefacts ont été corrigés pour s’aligner.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panneau de définitions d’indicateurs existe à cause d’une réunion récurrente précise. Les deux sont bonnes et ce sont des indicateurs différents. Sans panneau, cette conversation prend vingt minutes chaque trimestre et n’est jamais tranchée ; avec un panneau, elle prend le temps d’ouvrir le document. Les trois désaccords les plus courants de ce secteur, tous réglés par un panneau : Source contre service. Source améliorée, 82,3 %. Service de base, 56,3 %. Vingt-six points, et les deux sont justes. Population du numérateur contre celle du dénominateur. Un taux brut de scolarisation de 109,2 % est un dénominateur projeté, non plus d’enfants qu’il n’en existe. Dépistage contre enquête. Un taux de dépistage n’est pas une estimation de prévalence, et le tableau de bord nutrition d’ici le dit dans sa propre section « ce que cette page ne montre pas ».</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L’entrée du journal des modifications est la partie à copier. Un indicateur qui a changé de définition exige une ligne datée disant ce qui a changé et dans quel sens, sans quoi toute comparaison avec un rapport antérieur est silencieusement fausse.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tableau de bord répond à une question. Le rapport est là où la réponse se discute, et la leçon suivante porte sur la rédaction d’un rapport dont les constats, les limites et la recommandation peuvent être lus séparément — parce qu’ils le seront.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4-the-definition-pane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panneau qui a attrapé un nombre faux dans ce cours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Deux artefacts de cette plateforme ont calculé la couverture en eau améliorée depuis le même fichier et obtenu 82,3 % et 79,7 %. La documentation technique avait raison et la leçon avait tort, et rien d’autre qu’un panneau de définitions et un second calcul ne l’aurait trouvé.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qui s’est passé</a:t>
            </a:r>
          </a:p>
          <a:p>
            <a:pPr lvl="0"/>
            <a:r>
              <a:rPr/>
              <a:t>Pourquoi c’est la documentation qui avait raison</a:t>
            </a:r>
          </a:p>
          <a:p>
            <a:pPr lvl="0"/>
            <a:r>
              <a:rPr/>
              <a:t>Ce que contient une entrée de définition</a:t>
            </a:r>
          </a:p>
          <a:p>
            <a:pPr lvl="0"/>
            <a:r>
              <a:rPr/>
              <a:t>Où vit le panneau</a:t>
            </a:r>
          </a:p>
          <a:p>
            <a:pPr lvl="0"/>
            <a:r>
              <a:rPr/>
              <a:t>La vérification que le panneau rend possible</a:t>
            </a:r>
          </a:p>
          <a:p>
            <a:pPr lvl="0"/>
            <a:r>
              <a:rPr/>
              <a:t>La dispute que cela prévient chaque mois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s’est passé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the lesson had</a:t>
            </a:r>
            <a:br/>
            <a:r>
              <a:rPr>
                <a:latin typeface="Courier"/>
              </a:rPr>
              <a:t>IMPROVED </a:t>
            </a:r>
            <a:r>
              <a:rPr>
                <a:solidFill>
                  <a:srgbClr val="666666"/>
                </a:solidFill>
                <a:latin typeface="Courier"/>
              </a:rPr>
              <a:t>=</a:t>
            </a:r>
            <a:r>
              <a:rPr>
                <a:latin typeface="Courier"/>
              </a:rPr>
              <a:t> {</a:t>
            </a:r>
            <a:b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s’est passé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the JMP definition actually lists</a:t>
            </a:r>
            <a:br/>
            <a:r>
              <a:rPr>
                <a:latin typeface="Courier"/>
              </a:rPr>
              <a:t>improved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r>
              <a:rPr>
                <a:latin typeface="Courier"/>
              </a:rPr>
              <a:t>              </a:t>
            </a:r>
            <a:r>
              <a:rPr>
                <a:solidFill>
                  <a:srgbClr val="4070A0"/>
                </a:solidFill>
                <a:latin typeface="Courier"/>
              </a:rPr>
              <a:t>"tanker-truck"</a:t>
            </a:r>
            <a:r>
              <a:rPr>
                <a:latin typeface="Courier"/>
              </a:rPr>
              <a:t>)     </a:t>
            </a:r>
            <a:r>
              <a:rPr i="1">
                <a:solidFill>
                  <a:srgbClr val="60A0B0"/>
                </a:solidFill>
                <a:latin typeface="Courier"/>
              </a:rPr>
              <a:t># packaged or delivered water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s’est passé</a:t>
            </a:r>
          </a:p>
        </p:txBody>
      </p:sp>
      <p:sp>
        <p:nvSpPr>
          <p:cNvPr id="3" name="Content Placeholder 2"/>
          <p:cNvSpPr>
            <a:spLocks noGrp="1"/>
          </p:cNvSpPr>
          <p:nvPr>
            <p:ph idx="1"/>
          </p:nvPr>
        </p:nvSpPr>
        <p:spPr/>
        <p:txBody>
          <a:bodyPr/>
          <a:lstStyle/>
          <a:p>
            <a:pPr lvl="0"/>
            <a:r>
              <a:rPr/>
              <a:t>La liste améliorée du JMP inclut l’eau conditionnée ou livrée — c’est-à-dire </a:t>
            </a:r>
            <a:r>
              <a:rPr>
                <a:latin typeface="Courier"/>
              </a:rPr>
              <a:t>tanker-truck</a:t>
            </a:r>
            <a:r>
              <a:rPr/>
              <a:t> dans ce jeu de données</a:t>
            </a:r>
          </a:p>
          <a:p>
            <a:pPr lvl="0"/>
            <a:r>
              <a:rPr/>
              <a:t>Rien ne l’a détecté pendant des mois — La leçon était cohérente avec elle-même, la figure s’accordait avec la leçon…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c’est la documentation qui avait raison — Exemple</a:t>
            </a:r>
          </a:p>
        </p:txBody>
      </p:sp>
      <p:sp>
        <p:nvSpPr>
          <p:cNvPr id="3" name="Content Placeholder 2"/>
          <p:cNvSpPr>
            <a:spLocks noGrp="1"/>
          </p:cNvSpPr>
          <p:nvPr>
            <p:ph idx="1"/>
          </p:nvPr>
        </p:nvSpPr>
        <p:spPr/>
        <p:txBody>
          <a:bodyPr/>
          <a:lstStyle/>
          <a:p>
            <a:pPr lvl="0" indent="0">
              <a:buNone/>
            </a:pPr>
            <a:r>
              <a:rPr>
                <a:latin typeface="Courier"/>
              </a:rPr>
              <a:t>### 2.1 Improved source
| Numerator   | Households whose main drinking water source is piped, borehole,
|             | protected well, protected spring, rainwater or packaged water
| Denominator | All surveyed households
| Value       | 0.823
| Valid at    | Household, community, district
| Standard    | WHO/UNICEF JMP service ladders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c’est la documentation qui avait raison</a:t>
            </a:r>
          </a:p>
        </p:txBody>
      </p:sp>
      <p:sp>
        <p:nvSpPr>
          <p:cNvPr id="3" name="Content Placeholder 2"/>
          <p:cNvSpPr>
            <a:spLocks noGrp="1"/>
          </p:cNvSpPr>
          <p:nvPr>
            <p:ph idx="1"/>
          </p:nvPr>
        </p:nvSpPr>
        <p:spPr/>
        <p:txBody>
          <a:bodyPr/>
          <a:lstStyle/>
          <a:p>
            <a:pPr lvl="0"/>
            <a:r>
              <a:rPr/>
              <a:t>Écrire « ou eau conditionnée » en prose l’a rendue vérifiable contre le standard — Un ensemble Python de six chaînes ne…</a:t>
            </a:r>
          </a:p>
          <a:p>
            <a:pPr lvl="0"/>
            <a:r>
              <a:rPr/>
              <a:t>C’est tout l’argument en faveur du panneau — Ce n’est pas la documentation du code — c’est la spécification que le code…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contient une entrée de définition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Champ</a:t>
                      </a:r>
                    </a:p>
                  </a:txBody>
                  <a:tcPr/>
                </a:tc>
                <a:tc>
                  <a:txBody>
                    <a:bodyPr/>
                    <a:lstStyle/>
                    <a:p>
                      <a:pPr lvl="0" indent="0" marL="0">
                        <a:buNone/>
                      </a:pPr>
                      <a:r>
                        <a:rPr/>
                        <a:t>Exemple</a:t>
                      </a:r>
                    </a:p>
                  </a:txBody>
                  <a:tcPr/>
                </a:tc>
              </a:tr>
              <a:tr h="0">
                <a:tc>
                  <a:txBody>
                    <a:bodyPr/>
                    <a:lstStyle/>
                    <a:p>
                      <a:pPr lvl="0" indent="0" marL="0">
                        <a:buNone/>
                      </a:pPr>
                      <a:r>
                        <a:rPr b="1"/>
                        <a:t>Numérateur</a:t>
                      </a:r>
                    </a:p>
                  </a:txBody>
                </a:tc>
                <a:tc>
                  <a:txBody>
                    <a:bodyPr/>
                    <a:lstStyle/>
                    <a:p>
                      <a:pPr lvl="0" indent="0" marL="0">
                        <a:buNone/>
                      </a:pPr>
                      <a:r>
                        <a:rPr/>
                        <a:t>Ménages avec une source améliorée et un trajet aller-retour de 30 minutes ou moins</a:t>
                      </a:r>
                    </a:p>
                  </a:txBody>
                </a:tc>
              </a:tr>
              <a:tr h="0">
                <a:tc>
                  <a:txBody>
                    <a:bodyPr/>
                    <a:lstStyle/>
                    <a:p>
                      <a:pPr lvl="0" indent="0" marL="0">
                        <a:buNone/>
                      </a:pPr>
                      <a:r>
                        <a:rPr b="1"/>
                        <a:t>Dénominateur</a:t>
                      </a:r>
                    </a:p>
                  </a:txBody>
                </a:tc>
                <a:tc>
                  <a:txBody>
                    <a:bodyPr/>
                    <a:lstStyle/>
                    <a:p>
                      <a:pPr lvl="0" indent="0" marL="0">
                        <a:buNone/>
                      </a:pPr>
                      <a:r>
                        <a:rPr/>
                        <a:t>Tous les ménages enquêtés</a:t>
                      </a:r>
                    </a:p>
                  </a:txBody>
                </a:tc>
              </a:tr>
              <a:tr h="0">
                <a:tc>
                  <a:txBody>
                    <a:bodyPr/>
                    <a:lstStyle/>
                    <a:p>
                      <a:pPr lvl="0" indent="0" marL="0">
                        <a:buNone/>
                      </a:pPr>
                      <a:r>
                        <a:rPr b="1"/>
                        <a:t>Valeur</a:t>
                      </a:r>
                    </a:p>
                  </a:txBody>
                </a:tc>
                <a:tc>
                  <a:txBody>
                    <a:bodyPr/>
                    <a:lstStyle/>
                    <a:p>
                      <a:pPr lvl="0" indent="0" marL="0">
                        <a:buNone/>
                      </a:pPr>
                      <a:r>
                        <a:rPr/>
                        <a:t>0,563</a:t>
                      </a:r>
                    </a:p>
                  </a:txBody>
                </a:tc>
              </a:tr>
              <a:tr h="0">
                <a:tc>
                  <a:txBody>
                    <a:bodyPr/>
                    <a:lstStyle/>
                    <a:p>
                      <a:pPr lvl="0" indent="0" marL="0">
                        <a:buNone/>
                      </a:pPr>
                      <a:r>
                        <a:rPr b="1"/>
                        <a:t>Valide à</a:t>
                      </a:r>
                    </a:p>
                  </a:txBody>
                </a:tc>
                <a:tc>
                  <a:txBody>
                    <a:bodyPr/>
                    <a:lstStyle/>
                    <a:p>
                      <a:pPr lvl="0" indent="0" marL="0">
                        <a:buNone/>
                      </a:pPr>
                      <a:r>
                        <a:rPr/>
                        <a:t>Ménage, communauté, district</a:t>
                      </a:r>
                    </a:p>
                  </a:txBody>
                </a:tc>
              </a:tr>
              <a:tr h="0">
                <a:tc>
                  <a:txBody>
                    <a:bodyPr/>
                    <a:lstStyle/>
                    <a:p>
                      <a:pPr lvl="0" indent="0" marL="0">
                        <a:buNone/>
                      </a:pPr>
                      <a:r>
                        <a:rPr b="1"/>
                        <a:t>Standard</a:t>
                      </a:r>
                    </a:p>
                  </a:txBody>
                </a:tc>
                <a:tc>
                  <a:txBody>
                    <a:bodyPr/>
                    <a:lstStyle/>
                    <a:p>
                      <a:pPr lvl="0" indent="0" marL="0">
                        <a:buNone/>
                      </a:pPr>
                      <a:r>
                        <a:rPr/>
                        <a:t>Échelles de service JMP ; ODD 6.1.1</a:t>
                      </a:r>
                    </a:p>
                  </a:txBody>
                </a:tc>
              </a:tr>
              <a:tr h="0">
                <a:tc>
                  <a:txBody>
                    <a:bodyPr/>
                    <a:lstStyle/>
                    <a:p>
                      <a:pPr lvl="0" indent="0" marL="0">
                        <a:buNone/>
                      </a:pPr>
                      <a:r>
                        <a:rPr b="1"/>
                        <a:t>Décision éclairée</a:t>
                      </a:r>
                    </a:p>
                  </a:txBody>
                </a:tc>
                <a:tc>
                  <a:txBody>
                    <a:bodyPr/>
                    <a:lstStyle/>
                    <a:p>
                      <a:pPr lvl="0" indent="0" marL="0">
                        <a:buNone/>
                      </a:pPr>
                      <a:r>
                        <a:rPr/>
                        <a:t>Quelles communautés reçoivent la réhabilitation</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contient une entrée de définition</a:t>
            </a:r>
          </a:p>
        </p:txBody>
      </p:sp>
      <p:sp>
        <p:nvSpPr>
          <p:cNvPr id="3" name="Content Placeholder 2"/>
          <p:cNvSpPr>
            <a:spLocks noGrp="1"/>
          </p:cNvSpPr>
          <p:nvPr>
            <p:ph idx="1"/>
          </p:nvPr>
        </p:nvSpPr>
        <p:spPr/>
        <p:txBody>
          <a:bodyPr/>
          <a:lstStyle/>
          <a:p>
            <a:pPr lvl="0"/>
            <a:r>
              <a:rPr/>
              <a:t>« Valide à » prévient le mésusage le plus courant — Un nombre calculé au niveau district et cité au niveau communauté…</a:t>
            </a:r>
          </a:p>
          <a:p>
            <a:pPr lvl="0"/>
            <a:r>
              <a:rPr/>
              <a:t>« Décision éclairée » est ce qui justifie l’existence de l’indicateur — La documentation EAH écrit « Aucune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vit le panneau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Où</a:t>
                      </a:r>
                    </a:p>
                  </a:txBody>
                  <a:tcPr/>
                </a:tc>
                <a:tc>
                  <a:txBody>
                    <a:bodyPr/>
                    <a:lstStyle/>
                    <a:p>
                      <a:pPr lvl="0" indent="0" marL="0">
                        <a:buNone/>
                      </a:pPr>
                      <a:r>
                        <a:rPr/>
                        <a:t>Ce qu’il contient</a:t>
                      </a:r>
                    </a:p>
                  </a:txBody>
                  <a:tcPr/>
                </a:tc>
              </a:tr>
              <a:tr h="0">
                <a:tc>
                  <a:txBody>
                    <a:bodyPr/>
                    <a:lstStyle/>
                    <a:p>
                      <a:pPr lvl="0" indent="0" marL="0">
                        <a:buNone/>
                      </a:pPr>
                      <a:r>
                        <a:rPr b="1"/>
                        <a:t>Sur le tableau de bord</a:t>
                      </a:r>
                    </a:p>
                  </a:txBody>
                </a:tc>
                <a:tc>
                  <a:txBody>
                    <a:bodyPr/>
                    <a:lstStyle/>
                    <a:p>
                      <a:pPr lvl="0" indent="0" marL="0">
                        <a:buNone/>
                      </a:pPr>
                      <a:r>
                        <a:rPr/>
                        <a:t>Une proposition par tuile — « améliorée et à 30 min ou moins »</a:t>
                      </a:r>
                    </a:p>
                  </a:txBody>
                </a:tc>
              </a:tr>
              <a:tr h="0">
                <a:tc>
                  <a:txBody>
                    <a:bodyPr/>
                    <a:lstStyle/>
                    <a:p>
                      <a:pPr lvl="0" indent="0" marL="0">
                        <a:buNone/>
                      </a:pPr>
                      <a:r>
                        <a:rPr b="1"/>
                        <a:t>Dans la documentation technique</a:t>
                      </a:r>
                    </a:p>
                  </a:txBody>
                </a:tc>
                <a:tc>
                  <a:txBody>
                    <a:bodyPr/>
                    <a:lstStyle/>
                    <a:p>
                      <a:pPr lvl="0" indent="0" marL="0">
                        <a:buNone/>
                      </a:pPr>
                      <a:r>
                        <a:rPr/>
                        <a:t>L’entrée complète, six champs, par indicateur</a:t>
                      </a:r>
                    </a:p>
                  </a:txBody>
                </a:tc>
              </a:tr>
              <a:tr h="0">
                <a:tc>
                  <a:txBody>
                    <a:bodyPr/>
                    <a:lstStyle/>
                    <a:p>
                      <a:pPr lvl="0" indent="0" marL="0">
                        <a:buNone/>
                      </a:pPr>
                      <a:r>
                        <a:rPr b="1"/>
                        <a:t>Dans le code</a:t>
                      </a:r>
                    </a:p>
                  </a:txBody>
                </a:tc>
                <a:tc>
                  <a:txBody>
                    <a:bodyPr/>
                    <a:lstStyle/>
                    <a:p>
                      <a:pPr lvl="0" indent="0" marL="0">
                        <a:buNone/>
                      </a:pPr>
                      <a:r>
                        <a:rPr/>
                        <a:t>Un commentaire nommant le standard et la raison</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vit le panneau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JMP improved list, which includes packaged or delivered water —</a:t>
            </a:r>
            <a:br/>
            <a:r>
              <a:rPr i="1">
                <a:solidFill>
                  <a:srgbClr val="60A0B0"/>
                </a:solidFill>
                <a:latin typeface="Courier"/>
              </a:rPr>
              <a:t># `tanker-truck` here. Omitting it understates improved coverage by 2.6</a:t>
            </a:r>
            <a:br/>
            <a:r>
              <a:rPr i="1">
                <a:solidFill>
                  <a:srgbClr val="60A0B0"/>
                </a:solidFill>
                <a:latin typeface="Courier"/>
              </a:rPr>
              <a:t># points and disagrees with the project's own indicator documentation.</a:t>
            </a:r>
            <a:br/>
            <a:r>
              <a:rPr>
                <a:latin typeface="Courier"/>
              </a:rPr>
              <a:t>IMPROVED </a:t>
            </a:r>
            <a:r>
              <a:rPr>
                <a:solidFill>
                  <a:srgbClr val="666666"/>
                </a:solidFill>
                <a:latin typeface="Courier"/>
              </a:rPr>
              <a:t>=</a:t>
            </a: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vit le panneau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comment is what makes the next reader check rather than assume.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vit le panneau</a:t>
            </a:r>
          </a:p>
        </p:txBody>
      </p:sp>
      <p:sp>
        <p:nvSpPr>
          <p:cNvPr id="3" name="Content Placeholder 2"/>
          <p:cNvSpPr>
            <a:spLocks noGrp="1"/>
          </p:cNvSpPr>
          <p:nvPr>
            <p:ph idx="1"/>
          </p:nvPr>
        </p:nvSpPr>
        <p:spPr/>
        <p:txBody>
          <a:bodyPr/>
          <a:lstStyle/>
          <a:p>
            <a:pPr lvl="0"/>
            <a:r>
              <a:rPr/>
              <a:t>La proposition de la tuile est ce que voit un lecteur ; le document est ce que lit un contestataire ; le commentaire…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que le panneau rend possible</a:t>
            </a:r>
          </a:p>
        </p:txBody>
      </p:sp>
      <p:sp>
        <p:nvSpPr>
          <p:cNvPr id="3" name="Content Placeholder 2"/>
          <p:cNvSpPr>
            <a:spLocks noGrp="1"/>
          </p:cNvSpPr>
          <p:nvPr>
            <p:ph idx="1"/>
          </p:nvPr>
        </p:nvSpPr>
        <p:spPr/>
        <p:txBody>
          <a:bodyPr/>
          <a:lstStyle/>
          <a:p>
            <a:pPr lvl="0"/>
            <a:r>
              <a:rPr/>
              <a:t>Calculez l’indicateur deux fois, depuis des codes différents, et comparez — C’est ce qui a trouvé l’erreur ici, et…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que le panneau rend possible — En Python</a:t>
            </a:r>
          </a:p>
        </p:txBody>
      </p:sp>
      <p:sp>
        <p:nvSpPr>
          <p:cNvPr id="3" name="Content Placeholder 2"/>
          <p:cNvSpPr>
            <a:spLocks noGrp="1"/>
          </p:cNvSpPr>
          <p:nvPr>
            <p:ph idx="1"/>
          </p:nvPr>
        </p:nvSpPr>
        <p:spPr/>
        <p:txBody>
          <a:bodyPr/>
          <a:lstStyle/>
          <a:p>
            <a:pPr lvl="0" indent="0">
              <a:buNone/>
            </a:pPr>
            <a:r>
              <a:rPr>
                <a:latin typeface="Courier"/>
              </a:rPr>
              <a:t>from_pipeline </a:t>
            </a:r>
            <a:r>
              <a:rPr>
                <a:solidFill>
                  <a:srgbClr val="666666"/>
                </a:solidFill>
                <a:latin typeface="Courier"/>
              </a:rPr>
              <a:t>=</a:t>
            </a:r>
            <a:r>
              <a:rPr>
                <a:latin typeface="Courier"/>
              </a:rPr>
              <a:t> summary[</a:t>
            </a:r>
            <a:r>
              <a:rPr>
                <a:solidFill>
                  <a:srgbClr val="4070A0"/>
                </a:solidFill>
                <a:latin typeface="Courier"/>
              </a:rPr>
              <a:t>"basic_service"</a:t>
            </a:r>
            <a:r>
              <a:rPr>
                <a:latin typeface="Courier"/>
              </a:rPr>
              <a:t>]</a:t>
            </a:r>
            <a:br/>
            <a:r>
              <a:rPr>
                <a:latin typeface="Courier"/>
              </a:rPr>
              <a:t>from_documentation </a:t>
            </a:r>
            <a:r>
              <a:rPr>
                <a:solidFill>
                  <a:srgbClr val="666666"/>
                </a:solidFill>
                <a:latin typeface="Courier"/>
              </a:rPr>
              <a:t>=</a:t>
            </a:r>
            <a:r>
              <a:rPr>
                <a:latin typeface="Courier"/>
              </a:rPr>
              <a:t> </a:t>
            </a:r>
            <a:r>
              <a:rPr>
                <a:solidFill>
                  <a:srgbClr val="40A070"/>
                </a:solidFill>
                <a:latin typeface="Courier"/>
              </a:rPr>
              <a:t>0.563</a:t>
            </a:r>
            <a:r>
              <a:rPr>
                <a:latin typeface="Courier"/>
              </a:rPr>
              <a:t>          </a:t>
            </a:r>
            <a:r>
              <a:rPr i="1">
                <a:solidFill>
                  <a:srgbClr val="60A0B0"/>
                </a:solidFill>
                <a:latin typeface="Courier"/>
              </a:rPr>
              <a:t># the value the definition panel states</a:t>
            </a:r>
            <a:br/>
            <a:r>
              <a:rPr b="1">
                <a:solidFill>
                  <a:srgbClr val="007020"/>
                </a:solidFill>
                <a:latin typeface="Courier"/>
              </a:rPr>
              <a:t>assert</a:t>
            </a:r>
            <a:r>
              <a:rPr>
                <a:latin typeface="Courier"/>
              </a:rPr>
              <a:t> </a:t>
            </a:r>
            <a:r>
              <a:rPr>
                <a:solidFill>
                  <a:srgbClr val="008000"/>
                </a:solidFill>
                <a:latin typeface="Courier"/>
              </a:rPr>
              <a:t>abs</a:t>
            </a:r>
            <a:r>
              <a:rPr>
                <a:latin typeface="Courier"/>
              </a:rPr>
              <a:t>(from_pipeline </a:t>
            </a:r>
            <a:r>
              <a:rPr>
                <a:solidFill>
                  <a:srgbClr val="666666"/>
                </a:solidFill>
                <a:latin typeface="Courier"/>
              </a:rPr>
              <a:t>-</a:t>
            </a:r>
            <a:r>
              <a:rPr>
                <a:latin typeface="Courier"/>
              </a:rPr>
              <a:t> from_documentation) </a:t>
            </a:r>
            <a:r>
              <a:rPr>
                <a:solidFill>
                  <a:srgbClr val="666666"/>
                </a:solidFill>
                <a:latin typeface="Courier"/>
              </a:rPr>
              <a:t>&lt;</a:t>
            </a:r>
            <a:r>
              <a:rPr>
                <a:latin typeface="Courier"/>
              </a:rPr>
              <a:t> </a:t>
            </a:r>
            <a:r>
              <a:rPr>
                <a:solidFill>
                  <a:srgbClr val="40A070"/>
                </a:solidFill>
                <a:latin typeface="Courier"/>
              </a:rPr>
              <a:t>0.001</a:t>
            </a:r>
            <a:r>
              <a:rPr>
                <a:latin typeface="Courier"/>
              </a:rPr>
              <a:t>, (</a:t>
            </a:r>
            <a:br/>
            <a:r>
              <a:rPr>
                <a:latin typeface="Courier"/>
              </a:rPr>
              <a:t>    </a:t>
            </a:r>
            <a:r>
              <a:rPr>
                <a:solidFill>
                  <a:srgbClr val="BB6688"/>
                </a:solidFill>
                <a:latin typeface="Courier"/>
              </a:rPr>
              <a:t>f"pipeline </a:t>
            </a:r>
            <a:r>
              <a:rPr>
                <a:solidFill>
                  <a:srgbClr val="4070A0"/>
                </a:solidFill>
                <a:latin typeface="Courier"/>
              </a:rPr>
              <a:t>{</a:t>
            </a:r>
            <a:r>
              <a:rPr>
                <a:latin typeface="Courier"/>
              </a:rPr>
              <a:t>from_pipeline</a:t>
            </a:r>
            <a:r>
              <a:rPr>
                <a:solidFill>
                  <a:srgbClr val="4070A0"/>
                </a:solidFill>
                <a:latin typeface="Courier"/>
              </a:rPr>
              <a:t>:.3f}</a:t>
            </a:r>
            <a:r>
              <a:rPr>
                <a:solidFill>
                  <a:srgbClr val="BB6688"/>
                </a:solidFill>
                <a:latin typeface="Courier"/>
              </a:rPr>
              <a:t> disagrees with the definition panel"</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que le panneau rend possible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abs</a:t>
            </a:r>
            <a:r>
              <a:rPr>
                <a:latin typeface="Courier"/>
              </a:rPr>
              <a:t>(basic_service </a:t>
            </a:r>
            <a:r>
              <a:rPr>
                <a:solidFill>
                  <a:srgbClr val="4070A0"/>
                </a:solidFill>
                <a:latin typeface="Courier"/>
              </a:rPr>
              <a:t>-</a:t>
            </a:r>
            <a:r>
              <a:rPr>
                <a:latin typeface="Courier"/>
              </a:rPr>
              <a:t> </a:t>
            </a:r>
            <a:r>
              <a:rPr>
                <a:solidFill>
                  <a:srgbClr val="40A070"/>
                </a:solidFill>
                <a:latin typeface="Courier"/>
              </a:rPr>
              <a:t>0.563</a:t>
            </a:r>
            <a:r>
              <a:rPr>
                <a:latin typeface="Courier"/>
              </a:rPr>
              <a:t>) </a:t>
            </a:r>
            <a:r>
              <a:rPr>
                <a:solidFill>
                  <a:srgbClr val="4070A0"/>
                </a:solidFill>
                <a:latin typeface="Courier"/>
              </a:rPr>
              <a:t>&lt;</a:t>
            </a:r>
            <a:r>
              <a:rPr>
                <a:latin typeface="Courier"/>
              </a:rPr>
              <a:t> </a:t>
            </a:r>
            <a:r>
              <a:rPr>
                <a:solidFill>
                  <a:srgbClr val="40A070"/>
                </a:solidFill>
                <a:latin typeface="Courier"/>
              </a:rPr>
              <a:t>0.001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que le panneau rend possible</a:t>
            </a:r>
          </a:p>
        </p:txBody>
      </p:sp>
      <p:sp>
        <p:nvSpPr>
          <p:cNvPr id="3" name="Content Placeholder 2"/>
          <p:cNvSpPr>
            <a:spLocks noGrp="1"/>
          </p:cNvSpPr>
          <p:nvPr>
            <p:ph idx="1"/>
          </p:nvPr>
        </p:nvSpPr>
        <p:spPr/>
        <p:txBody>
          <a:bodyPr/>
          <a:lstStyle/>
          <a:p>
            <a:pPr lvl="0"/>
            <a:r>
              <a:rPr/>
              <a:t>Une valeur énoncée dans le panneau de définitions est un jeu d’essai — Une fois que le panneau porte le nombre, toute…</a:t>
            </a:r>
          </a:p>
          <a:p>
            <a:pPr lvl="0"/>
            <a:r>
              <a:rPr/>
              <a:t>Et quand ils divergent, décidez lequel fait autorité avant d’en changer un — Ici le standard a tranché : le JMP liste…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dispute que cela prévient chaque mois</a:t>
            </a:r>
          </a:p>
        </p:txBody>
      </p:sp>
      <p:sp>
        <p:nvSpPr>
          <p:cNvPr id="3" name="Content Placeholder 2"/>
          <p:cNvSpPr>
            <a:spLocks noGrp="1"/>
          </p:cNvSpPr>
          <p:nvPr>
            <p:ph idx="1"/>
          </p:nvPr>
        </p:nvSpPr>
        <p:spPr/>
        <p:txBody>
          <a:bodyPr/>
          <a:lstStyle/>
          <a:p>
            <a:pPr lvl="0" indent="0" marL="1270000">
              <a:buNone/>
            </a:pPr>
            <a:r>
              <a:rPr sz="2000"/>
              <a:t>« La couverture vaut 82 %. » — « Nous avons rapporté 76 % le trimestre dernier. » — « C’était une autre définition. » — « Laquelle est la bonne ?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dispute que cela prévient chaque mois</a:t>
            </a:r>
          </a:p>
        </p:txBody>
      </p:sp>
      <p:sp>
        <p:nvSpPr>
          <p:cNvPr id="3" name="Content Placeholder 2"/>
          <p:cNvSpPr>
            <a:spLocks noGrp="1"/>
          </p:cNvSpPr>
          <p:nvPr>
            <p:ph idx="1"/>
          </p:nvPr>
        </p:nvSpPr>
        <p:spPr/>
        <p:txBody>
          <a:bodyPr/>
          <a:lstStyle/>
          <a:p>
            <a:pPr lvl="0"/>
            <a:r>
              <a:rPr/>
              <a:t>Les deux sont bonnes et ce sont des indicateurs différents — Sans panneau, cette conversation prend vingt minutes…</a:t>
            </a:r>
          </a:p>
          <a:p>
            <a:pPr lvl="0"/>
            <a:r>
              <a:rPr/>
              <a:t>Les trois désaccords les plus courants de ce secteur — tous réglés par un panneau :</a:t>
            </a:r>
          </a:p>
          <a:p>
            <a:pPr lvl="0"/>
            <a:r>
              <a:rPr/>
              <a:t>Source contre service — Source améliorée, 82,3 %</a:t>
            </a:r>
          </a:p>
          <a:p>
            <a:pPr lvl="0"/>
            <a:r>
              <a:rPr/>
              <a:t>Population du numérateur contre celle du dénominateur — Un taux brut de scolarisation de 109,2 % est un dénominateur…</a:t>
            </a:r>
          </a:p>
          <a:p>
            <a:pPr lvl="0"/>
            <a:r>
              <a:rPr/>
              <a:t>Dépistage contre enquête — Un taux de dépistage n’est pas une estimation de prévalence, et le tableau de bord nutrition…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Indicator definitions
  Full definitions in docs/indicator-definitions.md: numerator, denominator,
  the level it is valid at, the standard applied, and the decision it
  informs, for each of the nine indicators in this report.
  Each dashboard tile carries the definition compressed to one clause.
  The pipeline asserts its computed values against the values stated in the
  definitions document. A disagreement fails the build rather than reaching
  a report.
  Change log: 2026-07-29, improved source corrected from 79.7% to 82.3%.
  Delivered water (tanker truck) was omitted from the JMP improved list.
  The definitions document had it right; the analysis code did not.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L’entrée du journal des modifications est la partie à copier — Un indicateur qui a changé de définition exige une ligne…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tableau de bord répond à une question.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https://data-analysis.cassion.dev/fr/cours/dashboards-and-reporting/dash-04-the-definition-panel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panneau qui a attrapé un nombre faux dans ce cours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Deux artefacts de cette plateforme ont calculé la couverture en eau améliorée depuis le même fichier et obtenu 82,3 % et 79,7 %. La documentation technique avait raison et la leçon avait tort, et rien d’autre qu’un panneau de définitions et un second calcul ne l’aurait trouvé.</vt:lpwstr>
  </property>
</Properties>
</file>