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Somebody will read only the recommendation, somebody else only the limitations, and a third person will forward one paragraph with no context. Write the report so each of those readings is survivable, because all three happen to every report.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programme report has four readers and none of them reads all of 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for the fourth. A report whose paragraphs survive being separated is a report that survives its own circulation, and every other reader is served by the same discipline.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project report here has the same shape, and it is not the academic one.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recommendation is first. Not the methodology, not the background — the thing you are asking someone to do. A reader who stops after one section should have the answer. “What this does not establish” is a numbered section, not a footnote. It is where the technical reviewer goes first, and burying it signals that you would rather they did not. The methodology is not in the report at all. It is in the indicator definitions document, linked, because a reader who wants it wants all of it and a reader who does not wants none.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things, and it fails without any of them. What to do. A verb and an object. “Rehabilitate the water points in these six communities.” Why these and not others. One sentence of criterion, not a summary of the analysis. What it costs, or what it displaces. A recommendation with no cost is a wish. What would change it. The condition under which this advice stops being the advice — which is what makes it a recommendation rather than an instruction.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third paragraph is the one that gets the recommendation accepted or rejected, because it says what changes rather than what is true.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is a register that undermines a report and a register that strengthens it, and the difference is whether the limitation is quantified. Not this: “The data have some limitations and results should be interpreted with caution.” This says nothing and reads as a disclaimer. This: “Water quality was tested in 33.4% of households. The quality figures are reported on that subsample and are not comparable with the access figures, which use all 2,403.”</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quantified limitation is a finding. It tells a reader what the analysis can and cannot support, which is more useful than a general warning and much harder to ignore.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They come from the statistics and impact evaluation courses and they belong in every narrative report this audience writes. The estimate with its interval, in programme units. “19.4 percentage points, or 38 cases that did not reach a service.” The smallest effect the design could detect. “This evaluation could not have detected anything below 4.9 points.” What the analysis cannot rule out. “Effects between zero and three points — the range the programme is arguing about — are not excluded.” Most reports have the first and not the second or third, and the absence of the second is what lets a null result be read as a refutation.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to six pages for a programme report, and the discipline is in what is not there.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one thing never to cut is the “does not establish” section. It is the first thing an editor reaches for and the last thing that should go.</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“Written to be readable alone” is a testable claim. Send one section to somebody and ask what it says.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report that states its limitations invites a reviewer to check them. The next lesson is about the annex that lets them — and about why an annex full of only successful analyses is the one nobody believes.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shboards-and-reporting/dash-05-the-narrative-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Findings, limitations, recommendation — in that order and separable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Somebody will read only the recommendation, somebody else only the limitations, and a third person will forward one paragraph with no context. Write the report so each of those readings is survivable, because all three happen to every report.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Who reads what</a:t>
            </a:r>
          </a:p>
          <a:p>
            <a:pPr lvl="0"/>
            <a:r>
              <a:rPr/>
              <a:t>The order the platform’s reports use</a:t>
            </a:r>
          </a:p>
          <a:p>
            <a:pPr lvl="0"/>
            <a:r>
              <a:rPr/>
              <a:t>The recommendation paragraph</a:t>
            </a:r>
          </a:p>
          <a:p>
            <a:pPr lvl="0"/>
            <a:r>
              <a:rPr/>
              <a:t>Limitations that are not apologies</a:t>
            </a:r>
          </a:p>
          <a:p>
            <a:pPr lvl="0"/>
            <a:r>
              <a:rPr/>
              <a:t>The three sentences every report needs</a:t>
            </a:r>
          </a:p>
          <a:p>
            <a:pPr lvl="0"/>
            <a:r>
              <a:rPr/>
              <a:t>Length, and what to cut</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reads what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Reader</a:t>
                      </a:r>
                    </a:p>
                  </a:txBody>
                  <a:tcPr/>
                </a:tc>
                <a:tc>
                  <a:txBody>
                    <a:bodyPr/>
                    <a:lstStyle/>
                    <a:p>
                      <a:pPr lvl="0" indent="0" marL="0">
                        <a:buNone/>
                      </a:pPr>
                      <a:r>
                        <a:rPr/>
                        <a:t>Reads</a:t>
                      </a:r>
                    </a:p>
                  </a:txBody>
                  <a:tcPr/>
                </a:tc>
                <a:tc>
                  <a:txBody>
                    <a:bodyPr/>
                    <a:lstStyle/>
                    <a:p>
                      <a:pPr lvl="0" indent="0" marL="0">
                        <a:buNone/>
                      </a:pPr>
                      <a:r>
                        <a:rPr/>
                        <a:t>Needs</a:t>
                      </a:r>
                    </a:p>
                  </a:txBody>
                  <a:tcPr/>
                </a:tc>
              </a:tr>
              <a:tr h="0">
                <a:tc>
                  <a:txBody>
                    <a:bodyPr/>
                    <a:lstStyle/>
                    <a:p>
                      <a:pPr lvl="0" indent="0" marL="0">
                        <a:buNone/>
                      </a:pPr>
                      <a:r>
                        <a:rPr/>
                        <a:t>The decision-maker</a:t>
                      </a:r>
                    </a:p>
                  </a:txBody>
                </a:tc>
                <a:tc>
                  <a:txBody>
                    <a:bodyPr/>
                    <a:lstStyle/>
                    <a:p>
                      <a:pPr lvl="0" indent="0" marL="0">
                        <a:buNone/>
                      </a:pPr>
                      <a:r>
                        <a:rPr/>
                        <a:t>The recommendation</a:t>
                      </a:r>
                    </a:p>
                  </a:txBody>
                </a:tc>
                <a:tc>
                  <a:txBody>
                    <a:bodyPr/>
                    <a:lstStyle/>
                    <a:p>
                      <a:pPr lvl="0" indent="0" marL="0">
                        <a:buNone/>
                      </a:pPr>
                      <a:r>
                        <a:rPr/>
                        <a:t>What to do, and what it costs</a:t>
                      </a:r>
                    </a:p>
                  </a:txBody>
                </a:tc>
              </a:tr>
              <a:tr h="0">
                <a:tc>
                  <a:txBody>
                    <a:bodyPr/>
                    <a:lstStyle/>
                    <a:p>
                      <a:pPr lvl="0" indent="0" marL="0">
                        <a:buNone/>
                      </a:pPr>
                      <a:r>
                        <a:rPr/>
                        <a:t>The technical reviewer</a:t>
                      </a:r>
                    </a:p>
                  </a:txBody>
                </a:tc>
                <a:tc>
                  <a:txBody>
                    <a:bodyPr/>
                    <a:lstStyle/>
                    <a:p>
                      <a:pPr lvl="0" indent="0" marL="0">
                        <a:buNone/>
                      </a:pPr>
                      <a:r>
                        <a:rPr/>
                        <a:t>The limitations and the annex</a:t>
                      </a:r>
                    </a:p>
                  </a:txBody>
                </a:tc>
                <a:tc>
                  <a:txBody>
                    <a:bodyPr/>
                    <a:lstStyle/>
                    <a:p>
                      <a:pPr lvl="0" indent="0" marL="0">
                        <a:buNone/>
                      </a:pPr>
                      <a:r>
                        <a:rPr/>
                        <a:t>Whether to believe it</a:t>
                      </a:r>
                    </a:p>
                  </a:txBody>
                </a:tc>
              </a:tr>
              <a:tr h="0">
                <a:tc>
                  <a:txBody>
                    <a:bodyPr/>
                    <a:lstStyle/>
                    <a:p>
                      <a:pPr lvl="0" indent="0" marL="0">
                        <a:buNone/>
                      </a:pPr>
                      <a:r>
                        <a:rPr/>
                        <a:t>The donor</a:t>
                      </a:r>
                    </a:p>
                  </a:txBody>
                </a:tc>
                <a:tc>
                  <a:txBody>
                    <a:bodyPr/>
                    <a:lstStyle/>
                    <a:p>
                      <a:pPr lvl="0" indent="0" marL="0">
                        <a:buNone/>
                      </a:pPr>
                      <a:r>
                        <a:rPr/>
                        <a:t>The summary</a:t>
                      </a:r>
                    </a:p>
                  </a:txBody>
                </a:tc>
                <a:tc>
                  <a:txBody>
                    <a:bodyPr/>
                    <a:lstStyle/>
                    <a:p>
                      <a:pPr lvl="0" indent="0" marL="0">
                        <a:buNone/>
                      </a:pPr>
                      <a:r>
                        <a:rPr/>
                        <a:t>Whether the money did something</a:t>
                      </a:r>
                    </a:p>
                  </a:txBody>
                </a:tc>
              </a:tr>
              <a:tr h="0">
                <a:tc>
                  <a:txBody>
                    <a:bodyPr/>
                    <a:lstStyle/>
                    <a:p>
                      <a:pPr lvl="0" indent="0" marL="0">
                        <a:buNone/>
                      </a:pPr>
                      <a:r>
                        <a:rPr/>
                        <a:t>Whoever forwards it</a:t>
                      </a:r>
                    </a:p>
                  </a:txBody>
                </a:tc>
                <a:tc>
                  <a:txBody>
                    <a:bodyPr/>
                    <a:lstStyle/>
                    <a:p>
                      <a:pPr lvl="0" indent="0" marL="0">
                        <a:buNone/>
                      </a:pPr>
                      <a:r>
                        <a:rPr/>
                        <a:t>One paragraph</a:t>
                      </a:r>
                    </a:p>
                  </a:txBody>
                </a:tc>
                <a:tc>
                  <a:txBody>
                    <a:bodyPr/>
                    <a:lstStyle/>
                    <a:p>
                      <a:pPr lvl="0" indent="0" marL="0">
                        <a:buNone/>
                      </a:pPr>
                      <a:r>
                        <a:rPr/>
                        <a:t>That paragraph to be true alone</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reads what</a:t>
            </a:r>
          </a:p>
        </p:txBody>
      </p:sp>
      <p:sp>
        <p:nvSpPr>
          <p:cNvPr id="3" name="Content Placeholder 2"/>
          <p:cNvSpPr>
            <a:spLocks noGrp="1"/>
          </p:cNvSpPr>
          <p:nvPr>
            <p:ph idx="1"/>
          </p:nvPr>
        </p:nvSpPr>
        <p:spPr/>
        <p:txBody>
          <a:bodyPr/>
          <a:lstStyle/>
          <a:p>
            <a:pPr lvl="0"/>
            <a:r>
              <a:rPr/>
              <a:t>Write for the fourth — A report whose paragraphs survive being separated is a report that survives its own circulation,…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order the platform’s reports use — Example</a:t>
            </a:r>
          </a:p>
        </p:txBody>
      </p:sp>
      <p:sp>
        <p:nvSpPr>
          <p:cNvPr id="3" name="Content Placeholder 2"/>
          <p:cNvSpPr>
            <a:spLocks noGrp="1"/>
          </p:cNvSpPr>
          <p:nvPr>
            <p:ph idx="1"/>
          </p:nvPr>
        </p:nvSpPr>
        <p:spPr/>
        <p:txBody>
          <a:bodyPr/>
          <a:lstStyle/>
          <a:p>
            <a:pPr lvl="0" indent="0">
              <a:buNone/>
            </a:pPr>
            <a:r>
              <a:rPr>
                <a:latin typeface="Courier"/>
              </a:rPr>
              <a:t>## Recommendation
## What changed in the measurement
## The ranking
## Why the list can be defended
## Water quality, reported separately
## What this does not establish
## Recommended next steps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order the platform’s reports use</a:t>
            </a:r>
          </a:p>
        </p:txBody>
      </p:sp>
      <p:sp>
        <p:nvSpPr>
          <p:cNvPr id="3" name="Content Placeholder 2"/>
          <p:cNvSpPr>
            <a:spLocks noGrp="1"/>
          </p:cNvSpPr>
          <p:nvPr>
            <p:ph idx="1"/>
          </p:nvPr>
        </p:nvSpPr>
        <p:spPr/>
        <p:txBody>
          <a:bodyPr/>
          <a:lstStyle/>
          <a:p>
            <a:pPr lvl="0"/>
            <a:r>
              <a:rPr/>
              <a:t>The recommendation is first — Not the methodology, not the background — the thing you are asking someone to do</a:t>
            </a:r>
          </a:p>
          <a:p>
            <a:pPr lvl="0"/>
            <a:r>
              <a:rPr/>
              <a:t>“What this does not establish” is a numbered section, not a footnote — It is where the technical reviewer goes first,…</a:t>
            </a:r>
          </a:p>
          <a:p>
            <a:pPr lvl="0"/>
            <a:r>
              <a:rPr/>
              <a:t>The methodology is not in the report at all — It is in the indicator definitions document, linked, because a reader who…</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recommendation paragraph</a:t>
            </a:r>
          </a:p>
        </p:txBody>
      </p:sp>
      <p:sp>
        <p:nvSpPr>
          <p:cNvPr id="3" name="Content Placeholder 2"/>
          <p:cNvSpPr>
            <a:spLocks noGrp="1"/>
          </p:cNvSpPr>
          <p:nvPr>
            <p:ph idx="1"/>
          </p:nvPr>
        </p:nvSpPr>
        <p:spPr/>
        <p:txBody>
          <a:bodyPr/>
          <a:lstStyle/>
          <a:p>
            <a:pPr lvl="0"/>
            <a:r>
              <a:rPr/>
              <a:t>What to do — A verb and an object</a:t>
            </a:r>
          </a:p>
          <a:p>
            <a:pPr lvl="0"/>
            <a:r>
              <a:rPr/>
              <a:t>Why these and not others — One sentence of criterion, not a summary of the analysis</a:t>
            </a:r>
          </a:p>
          <a:p>
            <a:pPr lvl="0"/>
            <a:r>
              <a:rPr/>
              <a:t>What it costs, or what it displaces — A recommendation with no cost is a wish</a:t>
            </a:r>
          </a:p>
          <a:p>
            <a:pPr lvl="0"/>
            <a:r>
              <a:rPr/>
              <a:t>What would change it — The condition under which this advice stops being the advice — which is what makes it a…</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recommendation paragraph — Example</a:t>
            </a:r>
          </a:p>
        </p:txBody>
      </p:sp>
      <p:sp>
        <p:nvSpPr>
          <p:cNvPr id="3" name="Content Placeholder 2"/>
          <p:cNvSpPr>
            <a:spLocks noGrp="1"/>
          </p:cNvSpPr>
          <p:nvPr>
            <p:ph idx="1"/>
          </p:nvPr>
        </p:nvSpPr>
        <p:spPr/>
        <p:txBody>
          <a:bodyPr/>
          <a:lstStyle/>
          <a:p>
            <a:pPr lvl="0" indent="0">
              <a:buNone/>
            </a:pPr>
            <a:r>
              <a:rPr>
                <a:latin typeface="Courier"/>
              </a:rPr>
              <a:t>Rehabilitate water points in the six communities listed in section 3.
They are the six with the highest combined need score: households above the
thirty-minute collection threshold, households below the Sphere quantity
minimum, and households on an unimproved source. The score is defined in
docs/indicator-definitions.md section 4.
This is the full rehabilitation budget for the cycle. Three of the six were
not in the previous list, which was ranked on improved-source counts.
If the second survey round shows the three new communities improving without
intervention, the list should be recomputed before the following cycle.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recommendation paragraph</a:t>
            </a:r>
          </a:p>
        </p:txBody>
      </p:sp>
      <p:sp>
        <p:nvSpPr>
          <p:cNvPr id="3" name="Content Placeholder 2"/>
          <p:cNvSpPr>
            <a:spLocks noGrp="1"/>
          </p:cNvSpPr>
          <p:nvPr>
            <p:ph idx="1"/>
          </p:nvPr>
        </p:nvSpPr>
        <p:spPr/>
        <p:txBody>
          <a:bodyPr/>
          <a:lstStyle/>
          <a:p>
            <a:pPr lvl="0"/>
            <a:r>
              <a:rPr/>
              <a:t>The third paragraph is the one that gets the recommendation accepted or rejected — because it says what changes rather…</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Limitations that are not apologies</a:t>
            </a:r>
          </a:p>
        </p:txBody>
      </p:sp>
      <p:sp>
        <p:nvSpPr>
          <p:cNvPr id="3" name="Content Placeholder 2"/>
          <p:cNvSpPr>
            <a:spLocks noGrp="1"/>
          </p:cNvSpPr>
          <p:nvPr>
            <p:ph idx="1"/>
          </p:nvPr>
        </p:nvSpPr>
        <p:spPr/>
        <p:txBody>
          <a:bodyPr/>
          <a:lstStyle/>
          <a:p>
            <a:pPr lvl="0"/>
            <a:r>
              <a:rPr/>
              <a:t>Not this — “The data have some limitations and results should be interpreted with caution.” This says nothing and reads…</a:t>
            </a:r>
          </a:p>
          <a:p>
            <a:pPr lvl="0"/>
            <a:r>
              <a:rPr/>
              <a:t>This — “Water quality was tested in 33.4% of households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Limitations that are not apologies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Weak</a:t>
                      </a:r>
                    </a:p>
                  </a:txBody>
                  <a:tcPr/>
                </a:tc>
                <a:tc>
                  <a:txBody>
                    <a:bodyPr/>
                    <a:lstStyle/>
                    <a:p>
                      <a:pPr lvl="0" indent="0" marL="0">
                        <a:buNone/>
                      </a:pPr>
                      <a:r>
                        <a:rPr/>
                        <a:t>Strong</a:t>
                      </a:r>
                    </a:p>
                  </a:txBody>
                  <a:tcPr/>
                </a:tc>
              </a:tr>
              <a:tr h="0">
                <a:tc>
                  <a:txBody>
                    <a:bodyPr/>
                    <a:lstStyle/>
                    <a:p>
                      <a:pPr lvl="0" indent="0" marL="0">
                        <a:buNone/>
                      </a:pPr>
                      <a:r>
                        <a:rPr/>
                        <a:t>“Small sample in some areas”</a:t>
                      </a:r>
                    </a:p>
                  </a:txBody>
                </a:tc>
                <a:tc>
                  <a:txBody>
                    <a:bodyPr/>
                    <a:lstStyle/>
                    <a:p>
                      <a:pPr lvl="0" indent="0" marL="0">
                        <a:buNone/>
                      </a:pPr>
                      <a:r>
                        <a:rPr/>
                        <a:t>“Three communes have fewer than 200 screenings; their intervals are twice as wide”</a:t>
                      </a:r>
                    </a:p>
                  </a:txBody>
                </a:tc>
              </a:tr>
              <a:tr h="0">
                <a:tc>
                  <a:txBody>
                    <a:bodyPr/>
                    <a:lstStyle/>
                    <a:p>
                      <a:pPr lvl="0" indent="0" marL="0">
                        <a:buNone/>
                      </a:pPr>
                      <a:r>
                        <a:rPr/>
                        <a:t>“Data quality issues”</a:t>
                      </a:r>
                    </a:p>
                  </a:txBody>
                </a:tc>
                <a:tc>
                  <a:txBody>
                    <a:bodyPr/>
                    <a:lstStyle/>
                    <a:p>
                      <a:pPr lvl="0" indent="0" marL="0">
                        <a:buNone/>
                      </a:pPr>
                      <a:r>
                        <a:rPr/>
                        <a:t>“One team’s mean sits beyond the SMART concern threshold; its clusters are excluded from the prevalence”</a:t>
                      </a:r>
                    </a:p>
                  </a:txBody>
                </a:tc>
              </a:tr>
              <a:tr h="0">
                <a:tc>
                  <a:txBody>
                    <a:bodyPr/>
                    <a:lstStyle/>
                    <a:p>
                      <a:pPr lvl="0" indent="0" marL="0">
                        <a:buNone/>
                      </a:pPr>
                      <a:r>
                        <a:rPr/>
                        <a:t>“Results are indicative”</a:t>
                      </a:r>
                    </a:p>
                  </a:txBody>
                </a:tc>
                <a:tc>
                  <a:txBody>
                    <a:bodyPr/>
                    <a:lstStyle/>
                    <a:p>
                      <a:pPr lvl="0" indent="0" marL="0">
                        <a:buNone/>
                      </a:pPr>
                      <a:r>
                        <a:rPr/>
                        <a:t>“This survey cannot distinguish one commune from its neighbour; it can distinguish these three from the district median”</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Limitations that are not apologies</a:t>
            </a:r>
          </a:p>
        </p:txBody>
      </p:sp>
      <p:sp>
        <p:nvSpPr>
          <p:cNvPr id="3" name="Content Placeholder 2"/>
          <p:cNvSpPr>
            <a:spLocks noGrp="1"/>
          </p:cNvSpPr>
          <p:nvPr>
            <p:ph idx="1"/>
          </p:nvPr>
        </p:nvSpPr>
        <p:spPr/>
        <p:txBody>
          <a:bodyPr/>
          <a:lstStyle/>
          <a:p>
            <a:pPr lvl="0"/>
            <a:r>
              <a:rPr/>
              <a:t>A quantified limitation is a finding — It tells a reader what the analysis can and cannot support, which is more useful…</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sentences every report needs</a:t>
            </a:r>
          </a:p>
        </p:txBody>
      </p:sp>
      <p:sp>
        <p:nvSpPr>
          <p:cNvPr id="3" name="Content Placeholder 2"/>
          <p:cNvSpPr>
            <a:spLocks noGrp="1"/>
          </p:cNvSpPr>
          <p:nvPr>
            <p:ph idx="1"/>
          </p:nvPr>
        </p:nvSpPr>
        <p:spPr/>
        <p:txBody>
          <a:bodyPr/>
          <a:lstStyle/>
          <a:p>
            <a:pPr lvl="0"/>
            <a:r>
              <a:rPr/>
              <a:t>The estimate with its interval, in programme units — “19.4 percentage points, or 38 cases that did not reach a service.”</a:t>
            </a:r>
          </a:p>
          <a:p>
            <a:pPr lvl="0"/>
            <a:r>
              <a:rPr/>
              <a:t>The smallest effect the design could detect — “This evaluation could not have detected anything below 4.9 points.”</a:t>
            </a:r>
          </a:p>
          <a:p>
            <a:pPr lvl="0"/>
            <a:r>
              <a:rPr/>
              <a:t>What the analysis cannot rule out — “Effects between zero and three points — the range the programme is arguing about —…</a:t>
            </a:r>
          </a:p>
          <a:p>
            <a:pPr lvl="0"/>
            <a:r>
              <a:rPr/>
              <a:t>Most reports have the first and not the second or third — and the absence of the second is what lets a null result be…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Length, and what to cut</a:t>
            </a:r>
          </a:p>
        </p:txBody>
      </p:sp>
      <p:sp>
        <p:nvSpPr>
          <p:cNvPr id="3" name="Content Placeholder 2"/>
          <p:cNvSpPr>
            <a:spLocks noGrp="1"/>
          </p:cNvSpPr>
          <p:nvPr>
            <p:ph idx="1"/>
          </p:nvPr>
        </p:nvSpPr>
        <p:spPr/>
        <p:txBody>
          <a:bodyPr/>
          <a:lstStyle/>
          <a:p>
            <a:pPr lvl="0"/>
            <a:r>
              <a:rPr/>
              <a:t>Four to six pages for a programme report — and the discipline is in what is not there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Length, and what to cut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Cut</a:t>
                      </a:r>
                    </a:p>
                  </a:txBody>
                  <a:tcPr/>
                </a:tc>
                <a:tc>
                  <a:txBody>
                    <a:bodyPr/>
                    <a:lstStyle/>
                    <a:p>
                      <a:pPr lvl="0" indent="0" marL="0">
                        <a:buNone/>
                      </a:pPr>
                      <a:r>
                        <a:rPr/>
                        <a:t>Because</a:t>
                      </a:r>
                    </a:p>
                  </a:txBody>
                  <a:tcPr/>
                </a:tc>
              </a:tr>
              <a:tr h="0">
                <a:tc>
                  <a:txBody>
                    <a:bodyPr/>
                    <a:lstStyle/>
                    <a:p>
                      <a:pPr lvl="0" indent="0" marL="0">
                        <a:buNone/>
                      </a:pPr>
                      <a:r>
                        <a:rPr/>
                        <a:t>The methodology section</a:t>
                      </a:r>
                    </a:p>
                  </a:txBody>
                </a:tc>
                <a:tc>
                  <a:txBody>
                    <a:bodyPr/>
                    <a:lstStyle/>
                    <a:p>
                      <a:pPr lvl="0" indent="0" marL="0">
                        <a:buNone/>
                      </a:pPr>
                      <a:r>
                        <a:rPr/>
                        <a:t>It is the definitions document, linked</a:t>
                      </a:r>
                    </a:p>
                  </a:txBody>
                </a:tc>
              </a:tr>
              <a:tr h="0">
                <a:tc>
                  <a:txBody>
                    <a:bodyPr/>
                    <a:lstStyle/>
                    <a:p>
                      <a:pPr lvl="0" indent="0" marL="0">
                        <a:buNone/>
                      </a:pPr>
                      <a:r>
                        <a:rPr/>
                        <a:t>The literature review</a:t>
                      </a:r>
                    </a:p>
                  </a:txBody>
                </a:tc>
                <a:tc>
                  <a:txBody>
                    <a:bodyPr/>
                    <a:lstStyle/>
                    <a:p>
                      <a:pPr lvl="0" indent="0" marL="0">
                        <a:buNone/>
                      </a:pPr>
                      <a:r>
                        <a:rPr/>
                        <a:t>Nobody reading this is deciding whether the field is real</a:t>
                      </a:r>
                    </a:p>
                  </a:txBody>
                </a:tc>
              </a:tr>
              <a:tr h="0">
                <a:tc>
                  <a:txBody>
                    <a:bodyPr/>
                    <a:lstStyle/>
                    <a:p>
                      <a:pPr lvl="0" indent="0" marL="0">
                        <a:buNone/>
                      </a:pPr>
                      <a:r>
                        <a:rPr/>
                        <a:t>Every chart that does not carry a finding</a:t>
                      </a:r>
                    </a:p>
                  </a:txBody>
                </a:tc>
                <a:tc>
                  <a:txBody>
                    <a:bodyPr/>
                    <a:lstStyle/>
                    <a:p>
                      <a:pPr lvl="0" indent="0" marL="0">
                        <a:buNone/>
                      </a:pPr>
                      <a:r>
                        <a:rPr/>
                        <a:t>A chart is a claim; a decorative one is a claim about nothing</a:t>
                      </a:r>
                    </a:p>
                  </a:txBody>
                </a:tc>
              </a:tr>
              <a:tr h="0">
                <a:tc>
                  <a:txBody>
                    <a:bodyPr/>
                    <a:lstStyle/>
                    <a:p>
                      <a:pPr lvl="0" indent="0" marL="0">
                        <a:buNone/>
                      </a:pPr>
                      <a:r>
                        <a:rPr/>
                        <a:t>The background on the crisis</a:t>
                      </a:r>
                    </a:p>
                  </a:txBody>
                </a:tc>
                <a:tc>
                  <a:txBody>
                    <a:bodyPr/>
                    <a:lstStyle/>
                    <a:p>
                      <a:pPr lvl="0" indent="0" marL="0">
                        <a:buNone/>
                      </a:pPr>
                      <a:r>
                        <a:rPr/>
                        <a:t>The audience lives there</a:t>
                      </a:r>
                    </a:p>
                  </a:txBody>
                </a:tc>
              </a:tr>
              <a:tr h="0">
                <a:tc>
                  <a:txBody>
                    <a:bodyPr/>
                    <a:lstStyle/>
                    <a:p>
                      <a:pPr lvl="0" indent="0" marL="0">
                        <a:buNone/>
                      </a:pPr>
                      <a:r>
                        <a:rPr/>
                        <a:t>Anything the annex holds</a:t>
                      </a:r>
                    </a:p>
                  </a:txBody>
                </a:tc>
                <a:tc>
                  <a:txBody>
                    <a:bodyPr/>
                    <a:lstStyle/>
                    <a:p>
                      <a:pPr lvl="0" indent="0" marL="0">
                        <a:buNone/>
                      </a:pPr>
                      <a:r>
                        <a:rPr/>
                        <a:t>That is what an annex is</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Length, and what to cut</a:t>
            </a:r>
          </a:p>
        </p:txBody>
      </p:sp>
      <p:sp>
        <p:nvSpPr>
          <p:cNvPr id="3" name="Content Placeholder 2"/>
          <p:cNvSpPr>
            <a:spLocks noGrp="1"/>
          </p:cNvSpPr>
          <p:nvPr>
            <p:ph idx="1"/>
          </p:nvPr>
        </p:nvSpPr>
        <p:spPr/>
        <p:txBody>
          <a:bodyPr/>
          <a:lstStyle/>
          <a:p>
            <a:pPr lvl="0"/>
            <a:r>
              <a:rPr/>
              <a:t>The one thing never to cut is the “does not establish” section — It is the first thing an editor reaches for and the…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Report structure
  Recommendation (1 page), what changed in the measurement, the ranked list,
  why the list can be defended, water quality reported separately, what this
  does not establish, next steps.
  Methodology is not in the report. Indicator definitions, with numerator,
  denominator and standard for each of nine indicators, are in
  docs/indicator-definitions.md and linked from the recommendation.
  Each section is written to be readable alone, because the recommendation
  will be forwarded without the rest of it.
  The report states the interval on every estimate and names one thing the
  analysis cannot establish for each of its three findings.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“Written to be readable alone” is a testable claim — Send one section to somebody and ask what it says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 report that states its limitations invites a reviewer to check them.</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https://data-analysis.cassion.dev/courses/dashboards-and-reporting/dash-05-the-narrative-report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Findings, limitations, recommendation — in that order and separable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Somebody will read only the recommendation, somebody else only the limitations, and a third person will forward one paragraph with no context. Write the report so each of those readings is survivable, because all three happen to every report.</vt:lpwstr>
  </property>
</Properties>
</file>