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Quelqu’un ne lira que la recommandation, quelqu’un d’autre que les limites, et un troisième transférera un paragraphe sans contexte. Rédigez le rapport pour que chacune de ces lectures soit tenable, parce que les trois arrivent à chaque rapport.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rapport de programme a quatre lecteurs et aucun ne le lit en entier.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Écrivez pour le quatrième. Un rapport dont les paragraphes survivent à leur séparation est un rapport qui survit à sa propre circulation, et la même discipline sert tous les autres lecteurs.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rapport de projet d’ici a la même forme, et ce n’est pas la forme académique.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recommandation vient en premier. Ni la méthodologie ni le contexte — la chose que vous demandez à quelqu’un de faire. Un lecteur qui s’arrête après une section doit avoir la réponse. « Ce que cela n’établit pas » est une section numérotée, non une note de bas de page. C’est là que va d’abord le relecteur technique, et l’enterrer signale que vous préféreriez qu’il n’y aille pas. La méthodologie n’est pas dans le rapport du tout. Elle est dans le document de définitions d’indicateurs, en lien, parce qu’un lecteur qui la veut la veut en entier et un lecteur qui n’en veut pas n’en veut rien.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choses, et il échoue s’il en manque une. Quoi faire. Un verbe et un objet. « Réhabiliter les points d’eau de ces six communautés. » Pourquoi celles-ci et pas d’autres. Une phrase de critère, non un résumé de l’analyse. Ce que cela coûte, ou ce que cela déplace. Une recommandation sans coût est un vœu. Ce qui la changerait. La condition sous laquelle ce conseil cesse d’être le conseil — c’est ce qui en fait une recommandation plutôt qu’une instruction.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troisième paragraphe est celui qui fait accepter ou rejeter la recommandation, parce qu’il dit ce qui change plutôt que ce qui est vrai.</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 existe un registre qui affaiblit un rapport et un registre qui le renforce, et la différence tient à ce que la limite soit chiffrée. Pas ceci : « Les données comportent certaines limites et les résultats doivent être interprétés avec prudence. » Cela ne dit rien et se lit comme une clause de non-responsabilité. Ceci : « La qualité de l’eau a été testée dans 33,4 % des ménages. Les chiffres de qualité portent sur ce sous-échantillon et ne sont pas comparables aux chiffres d’accès, qui emploient les 2 403. »</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limite chiffrée est un constat. Elle dit au lecteur ce que l’analyse peut et ne peut pas étayer, ce qui est plus utile qu’un avertissement général et bien plus difficile à ignorer.</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Elles viennent des cours de statistiques et d’évaluation d’impact et ont leur place dans chaque rapport narratif que ce public écrit. L’estimation avec son intervalle, en unités de programme. « 19,4 points de pourcentage, soit 38 cas qui n’ont pas atteint un service. » Le plus petit effet que le protocole pouvait détecter. « Cette évaluation n’aurait pas pu détecter moins de 4,9 points. » Ce que l’analyse ne peut pas écarter. « Les effets entre zéro et trois points — la plage sur laquelle le programme discute — ne sont pas exclus. » La plupart des rapports ont la première et ni la deuxième ni la troisième, et l’absence de la deuxième est ce qui permet de lire un résultat nul comme une réfutation.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à six pages pour un rapport de programme, et la discipline est dans ce qui n’y est pas.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seule chose à ne jamais couper est la section « n’établit pas ». C’est la première chose vers laquelle se tourne un relecteur et la dernière qui devrait partir.</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 Rédigé pour être lisible seul » est une affirmation vérifiable. Envoyez une section à quelqu’un et demandez ce qu’elle dit.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rapport qui énonce ses limites invite un relecteur à les vérifier. La leçon suivante porte sur l’annexe qui le lui permet — et sur la raison pour laquelle une annexe ne contenant que des analyses réussies est celle que personne ne croit.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shboards-and-reporting/dash-05-the-narrative-repor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Constats, limites, recommandation — dans cet ordre et dissociables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Quelqu’un ne lira que la recommandation, quelqu’un d’autre que les limites, et un troisième transférera un paragraphe sans contexte. Rédigez le rapport pour que chacune de ces lectures soit tenable, parce que les trois arrivent à chaque rapport.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Qui lit quoi</a:t>
            </a:r>
          </a:p>
          <a:p>
            <a:pPr lvl="0"/>
            <a:r>
              <a:rPr/>
              <a:t>L’ordre qu’emploient les rapports de la plateforme</a:t>
            </a:r>
          </a:p>
          <a:p>
            <a:pPr lvl="0"/>
            <a:r>
              <a:rPr/>
              <a:t>Le paragraphe de recommandation</a:t>
            </a:r>
          </a:p>
          <a:p>
            <a:pPr lvl="0"/>
            <a:r>
              <a:rPr/>
              <a:t>Des limites qui ne sont pas des excuses</a:t>
            </a:r>
          </a:p>
          <a:p>
            <a:pPr lvl="0"/>
            <a:r>
              <a:rPr/>
              <a:t>Les trois phrases dont tout rapport a besoin</a:t>
            </a:r>
          </a:p>
          <a:p>
            <a:pPr lvl="0"/>
            <a:r>
              <a:rPr/>
              <a:t>La longueur, et ce qu’il faut couper</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Qui lit quoi</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Lecteur</a:t>
                      </a:r>
                    </a:p>
                  </a:txBody>
                  <a:tcPr/>
                </a:tc>
                <a:tc>
                  <a:txBody>
                    <a:bodyPr/>
                    <a:lstStyle/>
                    <a:p>
                      <a:pPr lvl="0" indent="0" marL="0">
                        <a:buNone/>
                      </a:pPr>
                      <a:r>
                        <a:rPr/>
                        <a:t>Lit</a:t>
                      </a:r>
                    </a:p>
                  </a:txBody>
                  <a:tcPr/>
                </a:tc>
                <a:tc>
                  <a:txBody>
                    <a:bodyPr/>
                    <a:lstStyle/>
                    <a:p>
                      <a:pPr lvl="0" indent="0" marL="0">
                        <a:buNone/>
                      </a:pPr>
                      <a:r>
                        <a:rPr/>
                        <a:t>A besoin de</a:t>
                      </a:r>
                    </a:p>
                  </a:txBody>
                  <a:tcPr/>
                </a:tc>
              </a:tr>
              <a:tr h="0">
                <a:tc>
                  <a:txBody>
                    <a:bodyPr/>
                    <a:lstStyle/>
                    <a:p>
                      <a:pPr lvl="0" indent="0" marL="0">
                        <a:buNone/>
                      </a:pPr>
                      <a:r>
                        <a:rPr/>
                        <a:t>Le décideur</a:t>
                      </a:r>
                    </a:p>
                  </a:txBody>
                </a:tc>
                <a:tc>
                  <a:txBody>
                    <a:bodyPr/>
                    <a:lstStyle/>
                    <a:p>
                      <a:pPr lvl="0" indent="0" marL="0">
                        <a:buNone/>
                      </a:pPr>
                      <a:r>
                        <a:rPr/>
                        <a:t>La recommandation</a:t>
                      </a:r>
                    </a:p>
                  </a:txBody>
                </a:tc>
                <a:tc>
                  <a:txBody>
                    <a:bodyPr/>
                    <a:lstStyle/>
                    <a:p>
                      <a:pPr lvl="0" indent="0" marL="0">
                        <a:buNone/>
                      </a:pPr>
                      <a:r>
                        <a:rPr/>
                        <a:t>Quoi faire, et ce que cela coûte</a:t>
                      </a:r>
                    </a:p>
                  </a:txBody>
                </a:tc>
              </a:tr>
              <a:tr h="0">
                <a:tc>
                  <a:txBody>
                    <a:bodyPr/>
                    <a:lstStyle/>
                    <a:p>
                      <a:pPr lvl="0" indent="0" marL="0">
                        <a:buNone/>
                      </a:pPr>
                      <a:r>
                        <a:rPr/>
                        <a:t>Le relecteur technique</a:t>
                      </a:r>
                    </a:p>
                  </a:txBody>
                </a:tc>
                <a:tc>
                  <a:txBody>
                    <a:bodyPr/>
                    <a:lstStyle/>
                    <a:p>
                      <a:pPr lvl="0" indent="0" marL="0">
                        <a:buNone/>
                      </a:pPr>
                      <a:r>
                        <a:rPr/>
                        <a:t>Les limites et l’annexe</a:t>
                      </a:r>
                    </a:p>
                  </a:txBody>
                </a:tc>
                <a:tc>
                  <a:txBody>
                    <a:bodyPr/>
                    <a:lstStyle/>
                    <a:p>
                      <a:pPr lvl="0" indent="0" marL="0">
                        <a:buNone/>
                      </a:pPr>
                      <a:r>
                        <a:rPr/>
                        <a:t>De savoir s’il doit y croire</a:t>
                      </a:r>
                    </a:p>
                  </a:txBody>
                </a:tc>
              </a:tr>
              <a:tr h="0">
                <a:tc>
                  <a:txBody>
                    <a:bodyPr/>
                    <a:lstStyle/>
                    <a:p>
                      <a:pPr lvl="0" indent="0" marL="0">
                        <a:buNone/>
                      </a:pPr>
                      <a:r>
                        <a:rPr/>
                        <a:t>Le bailleur</a:t>
                      </a:r>
                    </a:p>
                  </a:txBody>
                </a:tc>
                <a:tc>
                  <a:txBody>
                    <a:bodyPr/>
                    <a:lstStyle/>
                    <a:p>
                      <a:pPr lvl="0" indent="0" marL="0">
                        <a:buNone/>
                      </a:pPr>
                      <a:r>
                        <a:rPr/>
                        <a:t>Le résumé</a:t>
                      </a:r>
                    </a:p>
                  </a:txBody>
                </a:tc>
                <a:tc>
                  <a:txBody>
                    <a:bodyPr/>
                    <a:lstStyle/>
                    <a:p>
                      <a:pPr lvl="0" indent="0" marL="0">
                        <a:buNone/>
                      </a:pPr>
                      <a:r>
                        <a:rPr/>
                        <a:t>De savoir si l’argent a fait quelque chose</a:t>
                      </a:r>
                    </a:p>
                  </a:txBody>
                </a:tc>
              </a:tr>
              <a:tr h="0">
                <a:tc>
                  <a:txBody>
                    <a:bodyPr/>
                    <a:lstStyle/>
                    <a:p>
                      <a:pPr lvl="0" indent="0" marL="0">
                        <a:buNone/>
                      </a:pPr>
                      <a:r>
                        <a:rPr/>
                        <a:t>Celui qui transfère</a:t>
                      </a:r>
                    </a:p>
                  </a:txBody>
                </a:tc>
                <a:tc>
                  <a:txBody>
                    <a:bodyPr/>
                    <a:lstStyle/>
                    <a:p>
                      <a:pPr lvl="0" indent="0" marL="0">
                        <a:buNone/>
                      </a:pPr>
                      <a:r>
                        <a:rPr/>
                        <a:t>Un paragraphe</a:t>
                      </a:r>
                    </a:p>
                  </a:txBody>
                </a:tc>
                <a:tc>
                  <a:txBody>
                    <a:bodyPr/>
                    <a:lstStyle/>
                    <a:p>
                      <a:pPr lvl="0" indent="0" marL="0">
                        <a:buNone/>
                      </a:pPr>
                      <a:r>
                        <a:rPr/>
                        <a:t>Que ce paragraphe soit vrai seul</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Qui lit quoi</a:t>
            </a:r>
          </a:p>
        </p:txBody>
      </p:sp>
      <p:sp>
        <p:nvSpPr>
          <p:cNvPr id="3" name="Content Placeholder 2"/>
          <p:cNvSpPr>
            <a:spLocks noGrp="1"/>
          </p:cNvSpPr>
          <p:nvPr>
            <p:ph idx="1"/>
          </p:nvPr>
        </p:nvSpPr>
        <p:spPr/>
        <p:txBody>
          <a:bodyPr/>
          <a:lstStyle/>
          <a:p>
            <a:pPr lvl="0"/>
            <a:r>
              <a:rPr/>
              <a:t>Écrivez pour le quatrième — Un rapport dont les paragraphes survivent à leur séparation est un rapport qui survit à sa…</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L’ordre qu’emploient les rapports de la plateforme — Exemple</a:t>
            </a:r>
          </a:p>
        </p:txBody>
      </p:sp>
      <p:sp>
        <p:nvSpPr>
          <p:cNvPr id="3" name="Content Placeholder 2"/>
          <p:cNvSpPr>
            <a:spLocks noGrp="1"/>
          </p:cNvSpPr>
          <p:nvPr>
            <p:ph idx="1"/>
          </p:nvPr>
        </p:nvSpPr>
        <p:spPr/>
        <p:txBody>
          <a:bodyPr/>
          <a:lstStyle/>
          <a:p>
            <a:pPr lvl="0" indent="0">
              <a:buNone/>
            </a:pPr>
            <a:r>
              <a:rPr>
                <a:latin typeface="Courier"/>
              </a:rPr>
              <a:t>## Recommendation
## What changed in the measurement
## The ranking
## Why the list can be defended
## Water quality, reported separately
## What this does not establish
## Recommended next steps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L’ordre qu’emploient les rapports de la plateforme</a:t>
            </a:r>
          </a:p>
        </p:txBody>
      </p:sp>
      <p:sp>
        <p:nvSpPr>
          <p:cNvPr id="3" name="Content Placeholder 2"/>
          <p:cNvSpPr>
            <a:spLocks noGrp="1"/>
          </p:cNvSpPr>
          <p:nvPr>
            <p:ph idx="1"/>
          </p:nvPr>
        </p:nvSpPr>
        <p:spPr/>
        <p:txBody>
          <a:bodyPr/>
          <a:lstStyle/>
          <a:p>
            <a:pPr lvl="0"/>
            <a:r>
              <a:rPr/>
              <a:t>La recommandation vient en premier — Ni la méthodologie ni le contexte — la chose que vous demandez à quelqu’un de faire</a:t>
            </a:r>
          </a:p>
          <a:p>
            <a:pPr lvl="0"/>
            <a:r>
              <a:rPr/>
              <a:t>« Ce que cela n’établit pas » est une section numérotée, non une note de bas de page — C’est là que va d’abord le…</a:t>
            </a:r>
          </a:p>
          <a:p>
            <a:pPr lvl="0"/>
            <a:r>
              <a:rPr/>
              <a:t>La méthodologie n’est pas dans le rapport du tout — Elle est dans le document de définitions d’indicateurs, en lien,…</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paragraphe de recommandation</a:t>
            </a:r>
          </a:p>
        </p:txBody>
      </p:sp>
      <p:sp>
        <p:nvSpPr>
          <p:cNvPr id="3" name="Content Placeholder 2"/>
          <p:cNvSpPr>
            <a:spLocks noGrp="1"/>
          </p:cNvSpPr>
          <p:nvPr>
            <p:ph idx="1"/>
          </p:nvPr>
        </p:nvSpPr>
        <p:spPr/>
        <p:txBody>
          <a:bodyPr/>
          <a:lstStyle/>
          <a:p>
            <a:pPr lvl="0"/>
            <a:r>
              <a:rPr/>
              <a:t>Quoi faire — Un verbe et un objet</a:t>
            </a:r>
          </a:p>
          <a:p>
            <a:pPr lvl="0"/>
            <a:r>
              <a:rPr/>
              <a:t>Pourquoi celles-ci et pas d’autres — Une phrase de critère, non un résumé de l’analyse</a:t>
            </a:r>
          </a:p>
          <a:p>
            <a:pPr lvl="0"/>
            <a:r>
              <a:rPr/>
              <a:t>Ce que cela coûte, ou ce que cela déplace — Une recommandation sans coût est un vœu</a:t>
            </a:r>
          </a:p>
          <a:p>
            <a:pPr lvl="0"/>
            <a:r>
              <a:rPr/>
              <a:t>Ce qui la changerait — La condition sous laquelle ce conseil cesse d’être le conseil — c’est ce qui en fait une…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paragraphe de recommandation — Exemple</a:t>
            </a:r>
          </a:p>
        </p:txBody>
      </p:sp>
      <p:sp>
        <p:nvSpPr>
          <p:cNvPr id="3" name="Content Placeholder 2"/>
          <p:cNvSpPr>
            <a:spLocks noGrp="1"/>
          </p:cNvSpPr>
          <p:nvPr>
            <p:ph idx="1"/>
          </p:nvPr>
        </p:nvSpPr>
        <p:spPr/>
        <p:txBody>
          <a:bodyPr/>
          <a:lstStyle/>
          <a:p>
            <a:pPr lvl="0" indent="0">
              <a:buNone/>
            </a:pPr>
            <a:r>
              <a:rPr>
                <a:latin typeface="Courier"/>
              </a:rPr>
              <a:t>Rehabilitate water points in the six communities listed in section 3.
They are the six with the highest combined need score: households above the
thirty-minute collection threshold, households below the Sphere quantity
minimum, and households on an unimproved source. The score is defined in
docs/indicator-definitions.md section 4.
This is the full rehabilitation budget for the cycle. Three of the six were
not in the previous list, which was ranked on improved-source counts.
If the second survey round shows the three new communities improving without
intervention, the list should be recomputed before the following cycle.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paragraphe de recommandation</a:t>
            </a:r>
          </a:p>
        </p:txBody>
      </p:sp>
      <p:sp>
        <p:nvSpPr>
          <p:cNvPr id="3" name="Content Placeholder 2"/>
          <p:cNvSpPr>
            <a:spLocks noGrp="1"/>
          </p:cNvSpPr>
          <p:nvPr>
            <p:ph idx="1"/>
          </p:nvPr>
        </p:nvSpPr>
        <p:spPr/>
        <p:txBody>
          <a:bodyPr/>
          <a:lstStyle/>
          <a:p>
            <a:pPr lvl="0"/>
            <a:r>
              <a:rPr/>
              <a:t>Le troisième paragraphe est celui qui fait accepter ou rejeter la recommandation — parce qu’il dit ce qui change plutôt…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limites qui ne sont pas des excuses</a:t>
            </a:r>
          </a:p>
        </p:txBody>
      </p:sp>
      <p:sp>
        <p:nvSpPr>
          <p:cNvPr id="3" name="Content Placeholder 2"/>
          <p:cNvSpPr>
            <a:spLocks noGrp="1"/>
          </p:cNvSpPr>
          <p:nvPr>
            <p:ph idx="1"/>
          </p:nvPr>
        </p:nvSpPr>
        <p:spPr/>
        <p:txBody>
          <a:bodyPr/>
          <a:lstStyle/>
          <a:p>
            <a:pPr lvl="0"/>
            <a:r>
              <a:rPr/>
              <a:t>Pas ceci — « Les données comportent certaines limites et les résultats doivent être interprétés avec prudence</a:t>
            </a:r>
          </a:p>
          <a:p>
            <a:pPr lvl="0"/>
            <a:r>
              <a:rPr/>
              <a:t>Ceci — « La qualité de l’eau a été testée dans 33,4 % des ménages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limites qui ne sont pas des excuses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Faible</a:t>
                      </a:r>
                    </a:p>
                  </a:txBody>
                  <a:tcPr/>
                </a:tc>
                <a:tc>
                  <a:txBody>
                    <a:bodyPr/>
                    <a:lstStyle/>
                    <a:p>
                      <a:pPr lvl="0" indent="0" marL="0">
                        <a:buNone/>
                      </a:pPr>
                      <a:r>
                        <a:rPr/>
                        <a:t>Fort</a:t>
                      </a:r>
                    </a:p>
                  </a:txBody>
                  <a:tcPr/>
                </a:tc>
              </a:tr>
              <a:tr h="0">
                <a:tc>
                  <a:txBody>
                    <a:bodyPr/>
                    <a:lstStyle/>
                    <a:p>
                      <a:pPr lvl="0" indent="0" marL="0">
                        <a:buNone/>
                      </a:pPr>
                      <a:r>
                        <a:rPr/>
                        <a:t>« Petit échantillon dans certaines zones »</a:t>
                      </a:r>
                    </a:p>
                  </a:txBody>
                </a:tc>
                <a:tc>
                  <a:txBody>
                    <a:bodyPr/>
                    <a:lstStyle/>
                    <a:p>
                      <a:pPr lvl="0" indent="0" marL="0">
                        <a:buNone/>
                      </a:pPr>
                      <a:r>
                        <a:rPr/>
                        <a:t>« Trois communes ont moins de 200 dépistages ; leurs intervalles sont deux fois plus larges »</a:t>
                      </a:r>
                    </a:p>
                  </a:txBody>
                </a:tc>
              </a:tr>
              <a:tr h="0">
                <a:tc>
                  <a:txBody>
                    <a:bodyPr/>
                    <a:lstStyle/>
                    <a:p>
                      <a:pPr lvl="0" indent="0" marL="0">
                        <a:buNone/>
                      </a:pPr>
                      <a:r>
                        <a:rPr/>
                        <a:t>« Problèmes de qualité des données »</a:t>
                      </a:r>
                    </a:p>
                  </a:txBody>
                </a:tc>
                <a:tc>
                  <a:txBody>
                    <a:bodyPr/>
                    <a:lstStyle/>
                    <a:p>
                      <a:pPr lvl="0" indent="0" marL="0">
                        <a:buNone/>
                      </a:pPr>
                      <a:r>
                        <a:rPr/>
                        <a:t>« La moyenne d’une équipe dépasse le seuil d’alerte SMART ; ses grappes sont exclues de la prévalence »</a:t>
                      </a:r>
                    </a:p>
                  </a:txBody>
                </a:tc>
              </a:tr>
              <a:tr h="0">
                <a:tc>
                  <a:txBody>
                    <a:bodyPr/>
                    <a:lstStyle/>
                    <a:p>
                      <a:pPr lvl="0" indent="0" marL="0">
                        <a:buNone/>
                      </a:pPr>
                      <a:r>
                        <a:rPr/>
                        <a:t>« Résultats indicatifs »</a:t>
                      </a:r>
                    </a:p>
                  </a:txBody>
                </a:tc>
                <a:tc>
                  <a:txBody>
                    <a:bodyPr/>
                    <a:lstStyle/>
                    <a:p>
                      <a:pPr lvl="0" indent="0" marL="0">
                        <a:buNone/>
                      </a:pPr>
                      <a:r>
                        <a:rPr/>
                        <a:t>« Cette enquête ne peut pas distinguer une commune de sa voisine ; elle peut distinguer ces trois de la médiane du district »</a:t>
                      </a:r>
                    </a:p>
                  </a:txBody>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limites qui ne sont pas des excuses</a:t>
            </a:r>
          </a:p>
        </p:txBody>
      </p:sp>
      <p:sp>
        <p:nvSpPr>
          <p:cNvPr id="3" name="Content Placeholder 2"/>
          <p:cNvSpPr>
            <a:spLocks noGrp="1"/>
          </p:cNvSpPr>
          <p:nvPr>
            <p:ph idx="1"/>
          </p:nvPr>
        </p:nvSpPr>
        <p:spPr/>
        <p:txBody>
          <a:bodyPr/>
          <a:lstStyle/>
          <a:p>
            <a:pPr lvl="0"/>
            <a:r>
              <a:rPr/>
              <a:t>Une limite chiffrée est un constat — Elle dit au lecteur ce que l’analyse peut et ne peut pas étayer, ce qui est plus…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phrases dont tout rapport a besoin</a:t>
            </a:r>
          </a:p>
        </p:txBody>
      </p:sp>
      <p:sp>
        <p:nvSpPr>
          <p:cNvPr id="3" name="Content Placeholder 2"/>
          <p:cNvSpPr>
            <a:spLocks noGrp="1"/>
          </p:cNvSpPr>
          <p:nvPr>
            <p:ph idx="1"/>
          </p:nvPr>
        </p:nvSpPr>
        <p:spPr/>
        <p:txBody>
          <a:bodyPr/>
          <a:lstStyle/>
          <a:p>
            <a:pPr lvl="0"/>
            <a:r>
              <a:rPr/>
              <a:t>L’estimation avec son intervalle, en unités de programme — « 19,4 points de pourcentage, soit 38 cas qui n’ont pas…</a:t>
            </a:r>
          </a:p>
          <a:p>
            <a:pPr lvl="0"/>
            <a:r>
              <a:rPr/>
              <a:t>Le plus petit effet que le protocole pouvait détecter — « Cette évaluation n’aurait pas pu détecter moins de 4,9 points</a:t>
            </a:r>
          </a:p>
          <a:p>
            <a:pPr lvl="0"/>
            <a:r>
              <a:rPr/>
              <a:t>Ce que l’analyse ne peut pas écarter — « Les effets entre zéro et trois points — la plage sur laquelle le programme…</a:t>
            </a:r>
          </a:p>
          <a:p>
            <a:pPr lvl="0"/>
            <a:r>
              <a:rPr/>
              <a:t>La plupart des rapports ont la première et ni la deuxième ni la troisième — et l’absence de la deuxième est ce qui…</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longueur, et ce qu’il faut couper</a:t>
            </a:r>
          </a:p>
        </p:txBody>
      </p:sp>
      <p:sp>
        <p:nvSpPr>
          <p:cNvPr id="3" name="Content Placeholder 2"/>
          <p:cNvSpPr>
            <a:spLocks noGrp="1"/>
          </p:cNvSpPr>
          <p:nvPr>
            <p:ph idx="1"/>
          </p:nvPr>
        </p:nvSpPr>
        <p:spPr/>
        <p:txBody>
          <a:bodyPr/>
          <a:lstStyle/>
          <a:p>
            <a:pPr lvl="0"/>
            <a:r>
              <a:rPr/>
              <a:t>Quatre à six pages pour un rapport de programme — et la discipline est dans ce qui n’y est pas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longueur, et ce qu’il faut couper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Coupez</a:t>
                      </a:r>
                    </a:p>
                  </a:txBody>
                  <a:tcPr/>
                </a:tc>
                <a:tc>
                  <a:txBody>
                    <a:bodyPr/>
                    <a:lstStyle/>
                    <a:p>
                      <a:pPr lvl="0" indent="0" marL="0">
                        <a:buNone/>
                      </a:pPr>
                      <a:r>
                        <a:rPr/>
                        <a:t>Parce que</a:t>
                      </a:r>
                    </a:p>
                  </a:txBody>
                  <a:tcPr/>
                </a:tc>
              </a:tr>
              <a:tr h="0">
                <a:tc>
                  <a:txBody>
                    <a:bodyPr/>
                    <a:lstStyle/>
                    <a:p>
                      <a:pPr lvl="0" indent="0" marL="0">
                        <a:buNone/>
                      </a:pPr>
                      <a:r>
                        <a:rPr/>
                        <a:t>La section méthodologie</a:t>
                      </a:r>
                    </a:p>
                  </a:txBody>
                </a:tc>
                <a:tc>
                  <a:txBody>
                    <a:bodyPr/>
                    <a:lstStyle/>
                    <a:p>
                      <a:pPr lvl="0" indent="0" marL="0">
                        <a:buNone/>
                      </a:pPr>
                      <a:r>
                        <a:rPr/>
                        <a:t>C’est le document de définitions, en lien</a:t>
                      </a:r>
                    </a:p>
                  </a:txBody>
                </a:tc>
              </a:tr>
              <a:tr h="0">
                <a:tc>
                  <a:txBody>
                    <a:bodyPr/>
                    <a:lstStyle/>
                    <a:p>
                      <a:pPr lvl="0" indent="0" marL="0">
                        <a:buNone/>
                      </a:pPr>
                      <a:r>
                        <a:rPr/>
                        <a:t>La revue de littérature</a:t>
                      </a:r>
                    </a:p>
                  </a:txBody>
                </a:tc>
                <a:tc>
                  <a:txBody>
                    <a:bodyPr/>
                    <a:lstStyle/>
                    <a:p>
                      <a:pPr lvl="0" indent="0" marL="0">
                        <a:buNone/>
                      </a:pPr>
                      <a:r>
                        <a:rPr/>
                        <a:t>Personne ici ne décide si le domaine existe</a:t>
                      </a:r>
                    </a:p>
                  </a:txBody>
                </a:tc>
              </a:tr>
              <a:tr h="0">
                <a:tc>
                  <a:txBody>
                    <a:bodyPr/>
                    <a:lstStyle/>
                    <a:p>
                      <a:pPr lvl="0" indent="0" marL="0">
                        <a:buNone/>
                      </a:pPr>
                      <a:r>
                        <a:rPr/>
                        <a:t>Chaque graphique qui ne porte pas de constat</a:t>
                      </a:r>
                    </a:p>
                  </a:txBody>
                </a:tc>
                <a:tc>
                  <a:txBody>
                    <a:bodyPr/>
                    <a:lstStyle/>
                    <a:p>
                      <a:pPr lvl="0" indent="0" marL="0">
                        <a:buNone/>
                      </a:pPr>
                      <a:r>
                        <a:rPr/>
                        <a:t>Un graphique est une affirmation ; un graphique décoratif affirme sur rien</a:t>
                      </a:r>
                    </a:p>
                  </a:txBody>
                </a:tc>
              </a:tr>
              <a:tr h="0">
                <a:tc>
                  <a:txBody>
                    <a:bodyPr/>
                    <a:lstStyle/>
                    <a:p>
                      <a:pPr lvl="0" indent="0" marL="0">
                        <a:buNone/>
                      </a:pPr>
                      <a:r>
                        <a:rPr/>
                        <a:t>Le contexte sur la crise</a:t>
                      </a:r>
                    </a:p>
                  </a:txBody>
                </a:tc>
                <a:tc>
                  <a:txBody>
                    <a:bodyPr/>
                    <a:lstStyle/>
                    <a:p>
                      <a:pPr lvl="0" indent="0" marL="0">
                        <a:buNone/>
                      </a:pPr>
                      <a:r>
                        <a:rPr/>
                        <a:t>Le public y vit</a:t>
                      </a:r>
                    </a:p>
                  </a:txBody>
                </a:tc>
              </a:tr>
              <a:tr h="0">
                <a:tc>
                  <a:txBody>
                    <a:bodyPr/>
                    <a:lstStyle/>
                    <a:p>
                      <a:pPr lvl="0" indent="0" marL="0">
                        <a:buNone/>
                      </a:pPr>
                      <a:r>
                        <a:rPr/>
                        <a:t>Tout ce que l’annexe contient</a:t>
                      </a:r>
                    </a:p>
                  </a:txBody>
                </a:tc>
                <a:tc>
                  <a:txBody>
                    <a:bodyPr/>
                    <a:lstStyle/>
                    <a:p>
                      <a:pPr lvl="0" indent="0" marL="0">
                        <a:buNone/>
                      </a:pPr>
                      <a:r>
                        <a:rPr/>
                        <a:t>C’est à cela que sert une annexe</a:t>
                      </a:r>
                    </a:p>
                  </a:txBody>
                </a:tc>
              </a:tr>
            </a:tbl>
          </a:graphicData>
        </a:graphic>
      </p:graphicFrame>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longueur, et ce qu’il faut couper</a:t>
            </a:r>
          </a:p>
        </p:txBody>
      </p:sp>
      <p:sp>
        <p:nvSpPr>
          <p:cNvPr id="3" name="Content Placeholder 2"/>
          <p:cNvSpPr>
            <a:spLocks noGrp="1"/>
          </p:cNvSpPr>
          <p:nvPr>
            <p:ph idx="1"/>
          </p:nvPr>
        </p:nvSpPr>
        <p:spPr/>
        <p:txBody>
          <a:bodyPr/>
          <a:lstStyle/>
          <a:p>
            <a:pPr lvl="0"/>
            <a:r>
              <a:rPr/>
              <a:t>La seule chose à ne jamais couper est la section « n’établit pas » — C’est la première chose vers laquelle se tourne un…</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Report structure
  Recommendation (1 page), what changed in the measurement, the ranked list,
  why the list can be defended, water quality reported separately, what this
  does not establish, next steps.
  Methodology is not in the report. Indicator definitions, with numerator,
  denominator and standard for each of nine indicators, are in
  docs/indicator-definitions.md and linked from the recommendation.
  Each section is written to be readable alone, because the recommendation
  will be forwarded without the rest of it.
  The report states the interval on every estimate and names one thing the
  analysis cannot establish for each of its three findings.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 Rédigé pour être lisible seul » est une affirmation vérifiable — Envoyez une section à quelqu’un et demandez ce…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Un rapport qui énonce ses limites invite un relecteur à les vérifier.</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https://data-analysis.cassion.dev/fr/cours/dashboards-and-reporting/dash-05-the-narrative-report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Constats, limites, recommandation — dans cet ordre et dissociables</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Quelqu’un ne lira que la recommandation, quelqu’un d’autre que les limites, et un troisième transférera un paragraphe sans contexte. Rédigez le rapport pour que chacune de ces lectures soit tenable, parce que les trois arrivent à chaque rapport.</vt:lpwstr>
  </property>
</Properties>
</file>