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annex exists so a reviewer can check the report without rerunning it. That means it holds the tests that found nothing, the analyses that were run and dropped, and the count of comparisons — because a reviewer who cannot see the denominator cannot weigh the findings.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completeness — a reviewer will not read forty pages. The annex holds exactly what somebody needs in order to disagree with you competently.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else belongs in the report or nowhere.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of those five rows are in the annex precisely because they found nothing. A non-significant gap, a significant irrelevance and a family of null tests are all things a reviewer needs to be able to find. The last line is the one that changes how the report is read. Two findings from twenty-nine comparisons is a defensible ratio stated openly; two findings with no denominator is a claim a reviewer has no way to weigh. An annex containing only successful tests tells a reviewer the count was managed, and there is no way to un-signal that.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exclusion is a decision, and a reviewer reconstructing your denominator needs all of them.</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Print the count after each step, in order. A reviewer who sees 4,218 in the report and 4,206 in the annex knows exactly which twelve rows went and why. The commonest silent exclusion is a join. An inner join that drops a third of the data looks exactly like one that drops nothing, which is why the workflows course’s most useful assertion is a row count across every join.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listed deviation is a strength and an unlisted one found by a reviewer is the end of the report’s credibility, and the difference is four lines written at the time.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headings, and the label is the whole mechanism.</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subgroup finding is exploratory unless the subgroup was named in advance. The statistics course found two significant schools out of twenty-four on an effect that was exactly zero; a subgroup chosen after seeing the data is the same machine with the label removed.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Raw data. Especially not here. A protection annex with a case-level table is a disclosure, and the aggregation that prevents it is the same suppression rule the protection course teaches. Screenshots of code. The code, or the repository, or nothing. Every chart that did not make the report. An annex is not a graveyard; a chart that carried no finding carries none in the annex either. Output nobody can read. A pasted regression summary with forty rows of software formatting is not evidence, it is intimidation. Format it as the table the body would have used.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thing in the annex, and the one that makes everything above it checkable.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“Verified” with a date is the claim. The workflows course’s whole argument lands here: an analysis nobody can rerun is one whose other properties have to be taken on trust.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sections and none of them is long. An annex is judged on whether a reviewer can find the thing they doubt, not on its weight.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report is written and the annex holds the working. The next lesson is the room it gets presented in — specifically the case where the finding is not the one the committee commissioned, which is the hardest thing this course asks anyone to do.</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6-the-annex-that-shows-the-work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An annex of only successful analyses is the one nobody believes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annex exists so a reviewer can check the report without rerunning it. That means it holds the tests that found nothing, the analyses that were run and dropped, and the count of comparisons — because a reviewer who cannot see the denominator cannot weigh the findings.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the annex is for</a:t>
            </a:r>
          </a:p>
          <a:p>
            <a:pPr lvl="0"/>
            <a:r>
              <a:rPr/>
              <a:t>The test table</a:t>
            </a:r>
          </a:p>
          <a:p>
            <a:pPr lvl="0"/>
            <a:r>
              <a:rPr/>
              <a:t>Exclusions, with counts</a:t>
            </a:r>
          </a:p>
          <a:p>
            <a:pPr lvl="0"/>
            <a:r>
              <a:rPr/>
              <a:t>Deviations from the plan</a:t>
            </a:r>
          </a:p>
          <a:p>
            <a:pPr lvl="0"/>
            <a:r>
              <a:rPr/>
              <a:t>The exploratory section, labelled</a:t>
            </a:r>
          </a:p>
          <a:p>
            <a:pPr lvl="0"/>
            <a:r>
              <a:rPr/>
              <a:t>What an annex should not contain</a:t>
            </a:r>
          </a:p>
          <a:p>
            <a:pPr lvl="0"/>
            <a:r>
              <a:rPr/>
              <a:t>The reproduction note</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annex is for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annex holds</a:t>
                      </a:r>
                    </a:p>
                  </a:txBody>
                  <a:tcPr/>
                </a:tc>
                <a:tc>
                  <a:txBody>
                    <a:bodyPr/>
                    <a:lstStyle/>
                    <a:p>
                      <a:pPr lvl="0" indent="0" marL="0">
                        <a:buNone/>
                      </a:pPr>
                      <a:r>
                        <a:rPr/>
                        <a:t>So a reviewer can</a:t>
                      </a:r>
                    </a:p>
                  </a:txBody>
                  <a:tcPr/>
                </a:tc>
              </a:tr>
              <a:tr h="0">
                <a:tc>
                  <a:txBody>
                    <a:bodyPr/>
                    <a:lstStyle/>
                    <a:p>
                      <a:pPr lvl="0" indent="0" marL="0">
                        <a:buNone/>
                      </a:pPr>
                      <a:r>
                        <a:rPr/>
                        <a:t>Every test run, including the null ones</a:t>
                      </a:r>
                    </a:p>
                  </a:txBody>
                </a:tc>
                <a:tc>
                  <a:txBody>
                    <a:bodyPr/>
                    <a:lstStyle/>
                    <a:p>
                      <a:pPr lvl="0" indent="0" marL="0">
                        <a:buNone/>
                      </a:pPr>
                      <a:r>
                        <a:rPr/>
                        <a:t>Weigh the findings against the count</a:t>
                      </a:r>
                    </a:p>
                  </a:txBody>
                </a:tc>
              </a:tr>
              <a:tr h="0">
                <a:tc>
                  <a:txBody>
                    <a:bodyPr/>
                    <a:lstStyle/>
                    <a:p>
                      <a:pPr lvl="0" indent="0" marL="0">
                        <a:buNone/>
                      </a:pPr>
                      <a:r>
                        <a:rPr/>
                        <a:t>The definitions, or a link to them</a:t>
                      </a:r>
                    </a:p>
                  </a:txBody>
                </a:tc>
                <a:tc>
                  <a:txBody>
                    <a:bodyPr/>
                    <a:lstStyle/>
                    <a:p>
                      <a:pPr lvl="0" indent="0" marL="0">
                        <a:buNone/>
                      </a:pPr>
                      <a:r>
                        <a:rPr/>
                        <a:t>Check the indicator is what they think</a:t>
                      </a:r>
                    </a:p>
                  </a:txBody>
                </a:tc>
              </a:tr>
              <a:tr h="0">
                <a:tc>
                  <a:txBody>
                    <a:bodyPr/>
                    <a:lstStyle/>
                    <a:p>
                      <a:pPr lvl="0" indent="0" marL="0">
                        <a:buNone/>
                      </a:pPr>
                      <a:r>
                        <a:rPr/>
                        <a:t>Deviations from the analysis plan</a:t>
                      </a:r>
                    </a:p>
                  </a:txBody>
                </a:tc>
                <a:tc>
                  <a:txBody>
                    <a:bodyPr/>
                    <a:lstStyle/>
                    <a:p>
                      <a:pPr lvl="0" indent="0" marL="0">
                        <a:buNone/>
                      </a:pPr>
                      <a:r>
                        <a:rPr/>
                        <a:t>See that changes were decided, not discovered</a:t>
                      </a:r>
                    </a:p>
                  </a:txBody>
                </a:tc>
              </a:tr>
              <a:tr h="0">
                <a:tc>
                  <a:txBody>
                    <a:bodyPr/>
                    <a:lstStyle/>
                    <a:p>
                      <a:pPr lvl="0" indent="0" marL="0">
                        <a:buNone/>
                      </a:pPr>
                      <a:r>
                        <a:rPr/>
                        <a:t>The exclusions, with counts and reasons</a:t>
                      </a:r>
                    </a:p>
                  </a:txBody>
                </a:tc>
                <a:tc>
                  <a:txBody>
                    <a:bodyPr/>
                    <a:lstStyle/>
                    <a:p>
                      <a:pPr lvl="0" indent="0" marL="0">
                        <a:buNone/>
                      </a:pPr>
                      <a:r>
                        <a:rPr/>
                        <a:t>Reconstruct the denominator</a:t>
                      </a:r>
                    </a:p>
                  </a:txBody>
                </a:tc>
              </a:tr>
              <a:tr h="0">
                <a:tc>
                  <a:txBody>
                    <a:bodyPr/>
                    <a:lstStyle/>
                    <a:p>
                      <a:pPr lvl="0" indent="0" marL="0">
                        <a:buNone/>
                      </a:pPr>
                      <a:r>
                        <a:rPr/>
                        <a:t>The code, or where it is</a:t>
                      </a:r>
                    </a:p>
                  </a:txBody>
                </a:tc>
                <a:tc>
                  <a:txBody>
                    <a:bodyPr/>
                    <a:lstStyle/>
                    <a:p>
                      <a:pPr lvl="0" indent="0" marL="0">
                        <a:buNone/>
                      </a:pPr>
                      <a:r>
                        <a:rPr/>
                        <a:t>Rerun it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annex is for</a:t>
            </a:r>
          </a:p>
        </p:txBody>
      </p:sp>
      <p:sp>
        <p:nvSpPr>
          <p:cNvPr id="3" name="Content Placeholder 2"/>
          <p:cNvSpPr>
            <a:spLocks noGrp="1"/>
          </p:cNvSpPr>
          <p:nvPr>
            <p:ph idx="1"/>
          </p:nvPr>
        </p:nvSpPr>
        <p:spPr/>
        <p:txBody>
          <a:bodyPr/>
          <a:lstStyle/>
          <a:p>
            <a:pPr lvl="0"/>
            <a:r>
              <a:rPr/>
              <a:t>Everything else belongs in the report or nowhere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table — Example</a:t>
            </a:r>
          </a:p>
        </p:txBody>
      </p:sp>
      <p:sp>
        <p:nvSpPr>
          <p:cNvPr id="3" name="Content Placeholder 2"/>
          <p:cNvSpPr>
            <a:spLocks noGrp="1"/>
          </p:cNvSpPr>
          <p:nvPr>
            <p:ph idx="1"/>
          </p:nvPr>
        </p:nvSpPr>
        <p:spPr/>
        <p:txBody>
          <a:bodyPr/>
          <a:lstStyle/>
          <a:p>
            <a:pPr lvl="0" indent="0">
              <a:buNone/>
            </a:pPr>
            <a:r>
              <a:rPr>
                <a:latin typeface="Courier"/>
              </a:rPr>
              <a:t>Comparison                       Test            Statistic      p        Effect
Completion by disability         two-sample z    z = -5.21     &lt;0.001   -19.4 pts
Over-age by sex                  two-sample z    z = 1.84       0.066    +5.5 pts
Attendance by sex                two-sample z    z = 2.28       0.023    +0.56 pts
Attendance by feeding            Welch t         t = 3.11       0.008    +5.2 pts
Over-age by sex, 24 schools      two-sample z x24  2 of 24 at p&lt;0.05     0 survive
                                                                        Bonferroni
Comparisons run in total: 29. Findings reported in the body: 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table</a:t>
            </a:r>
          </a:p>
        </p:txBody>
      </p:sp>
      <p:sp>
        <p:nvSpPr>
          <p:cNvPr id="3" name="Content Placeholder 2"/>
          <p:cNvSpPr>
            <a:spLocks noGrp="1"/>
          </p:cNvSpPr>
          <p:nvPr>
            <p:ph idx="1"/>
          </p:nvPr>
        </p:nvSpPr>
        <p:spPr/>
        <p:txBody>
          <a:bodyPr/>
          <a:lstStyle/>
          <a:p>
            <a:pPr lvl="0"/>
            <a:r>
              <a:rPr/>
              <a:t>Three of those five rows are in the annex precisely because they found nothing — A non-significant gap, a significant…</a:t>
            </a:r>
          </a:p>
          <a:p>
            <a:pPr lvl="0"/>
            <a:r>
              <a:rPr/>
              <a:t>The last line is the one that changes how the report is read — Two findings from twenty-nine comparisons is a…</a:t>
            </a:r>
          </a:p>
          <a:p>
            <a:pPr lvl="0"/>
            <a:r>
              <a:rPr/>
              <a:t>An annex containing only successful tests tells a reviewer the count was managed — and there is no way to un-signal that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Exclusions, with counts — In Python</a:t>
            </a:r>
          </a:p>
        </p:txBody>
      </p:sp>
      <p:sp>
        <p:nvSpPr>
          <p:cNvPr id="3" name="Content Placeholder 2"/>
          <p:cNvSpPr>
            <a:spLocks noGrp="1"/>
          </p:cNvSpPr>
          <p:nvPr>
            <p:ph idx="1"/>
          </p:nvPr>
        </p:nvSpPr>
        <p:spPr/>
        <p:txBody>
          <a:bodyPr/>
          <a:lstStyle/>
          <a:p>
            <a:pPr lvl="0" indent="0">
              <a:buNone/>
            </a:pPr>
            <a:r>
              <a:rPr>
                <a:latin typeface="Courier"/>
              </a:rPr>
              <a:t>audit </a:t>
            </a:r>
            <a:r>
              <a:rPr>
                <a:solidFill>
                  <a:srgbClr val="666666"/>
                </a:solidFill>
                <a:latin typeface="Courier"/>
              </a:rPr>
              <a:t>=</a:t>
            </a:r>
            <a:r>
              <a:rPr>
                <a:latin typeface="Courier"/>
              </a:rPr>
              <a:t> []</a:t>
            </a:r>
            <a:br/>
            <a:r>
              <a:rPr>
                <a:latin typeface="Courier"/>
              </a:rPr>
              <a:t>audit.append((</a:t>
            </a:r>
            <a:r>
              <a:rPr>
                <a:solidFill>
                  <a:srgbClr val="4070A0"/>
                </a:solidFill>
                <a:latin typeface="Courier"/>
              </a:rPr>
              <a:t>"all rows"</a:t>
            </a:r>
            <a:r>
              <a:rPr>
                <a:latin typeface="Courier"/>
              </a:rPr>
              <a:t>, </a:t>
            </a:r>
            <a:r>
              <a:rPr>
                <a:solidFill>
                  <a:srgbClr val="008000"/>
                </a:solidFill>
                <a:latin typeface="Courier"/>
              </a:rPr>
              <a:t>len</a:t>
            </a:r>
            <a:r>
              <a:rPr>
                <a:latin typeface="Courier"/>
              </a:rPr>
              <a:t>(survey)))</a:t>
            </a:r>
            <a:br/>
            <a:r>
              <a:rPr>
                <a:latin typeface="Courier"/>
              </a:rPr>
              <a:t>survey </a:t>
            </a:r>
            <a:r>
              <a:rPr>
                <a:solidFill>
                  <a:srgbClr val="666666"/>
                </a:solidFill>
                <a:latin typeface="Courier"/>
              </a:rPr>
              <a:t>=</a:t>
            </a:r>
            <a:r>
              <a:rPr>
                <a:latin typeface="Courier"/>
              </a:rPr>
              <a:t> survey[survey[</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60</a:t>
            </a:r>
            <a:r>
              <a:rPr>
                <a:latin typeface="Courier"/>
              </a:rPr>
              <a:t>]</a:t>
            </a:r>
            <a:br/>
            <a:r>
              <a:rPr>
                <a:latin typeface="Courier"/>
              </a:rPr>
              <a:t>audit.append((</a:t>
            </a:r>
            <a:r>
              <a:rPr>
                <a:solidFill>
                  <a:srgbClr val="4070A0"/>
                </a:solidFill>
                <a:latin typeface="Courier"/>
              </a:rPr>
              <a:t>"age above 60 months"</a:t>
            </a:r>
            <a:r>
              <a:rPr>
                <a:latin typeface="Courier"/>
              </a:rPr>
              <a:t>, </a:t>
            </a:r>
            <a:r>
              <a:rPr>
                <a:solidFill>
                  <a:srgbClr val="008000"/>
                </a:solidFill>
                <a:latin typeface="Courier"/>
              </a:rPr>
              <a:t>len</a:t>
            </a:r>
            <a:r>
              <a:rPr>
                <a:latin typeface="Courier"/>
              </a:rPr>
              <a:t>(survey)))</a:t>
            </a:r>
            <a:br/>
            <a:r>
              <a:rPr>
                <a:latin typeface="Courier"/>
              </a:rPr>
              <a:t>survey </a:t>
            </a:r>
            <a:r>
              <a:rPr>
                <a:solidFill>
                  <a:srgbClr val="666666"/>
                </a:solidFill>
                <a:latin typeface="Courier"/>
              </a:rPr>
              <a:t>=</a:t>
            </a:r>
            <a:r>
              <a:rPr>
                <a:latin typeface="Courier"/>
              </a:rPr>
              <a:t> survey.dropna(subset</a:t>
            </a:r>
            <a:r>
              <a:rPr>
                <a:solidFill>
                  <a:srgbClr val="666666"/>
                </a:solidFill>
                <a:latin typeface="Courier"/>
              </a:rPr>
              <a:t>=</a:t>
            </a:r>
            <a:r>
              <a:rPr>
                <a:latin typeface="Courier"/>
              </a:rPr>
              <a:t>[</a:t>
            </a:r>
            <a:r>
              <a:rPr>
                <a:solidFill>
                  <a:srgbClr val="4070A0"/>
                </a:solidFill>
                <a:latin typeface="Courier"/>
              </a:rPr>
              <a:t>"muac_mm"</a:t>
            </a:r>
            <a:r>
              <a:rPr>
                <a:latin typeface="Courier"/>
              </a:rPr>
              <a:t>])</a:t>
            </a:r>
            <a:br/>
            <a:r>
              <a:rPr>
                <a:latin typeface="Courier"/>
              </a:rPr>
              <a:t>audit.append((</a:t>
            </a:r>
            <a:r>
              <a:rPr>
                <a:solidFill>
                  <a:srgbClr val="4070A0"/>
                </a:solidFill>
                <a:latin typeface="Courier"/>
              </a:rPr>
              <a:t>"no MUAC recorded"</a:t>
            </a:r>
            <a:r>
              <a:rPr>
                <a:latin typeface="Courier"/>
              </a:rPr>
              <a:t>, </a:t>
            </a:r>
            <a:r>
              <a:rPr>
                <a:solidFill>
                  <a:srgbClr val="008000"/>
                </a:solidFill>
                <a:latin typeface="Courier"/>
              </a:rPr>
              <a:t>len</a:t>
            </a:r>
            <a:r>
              <a:rPr>
                <a:latin typeface="Courier"/>
              </a:rPr>
              <a:t>(survey)))</a:t>
            </a:r>
            <a:br/>
            <a:br/>
            <a:r>
              <a:rPr b="1">
                <a:solidFill>
                  <a:srgbClr val="007020"/>
                </a:solidFill>
                <a:latin typeface="Courier"/>
              </a:rPr>
              <a:t>for</a:t>
            </a:r>
            <a:r>
              <a:rPr>
                <a:latin typeface="Courier"/>
              </a:rPr>
              <a:t> label, remaining </a:t>
            </a:r>
            <a:r>
              <a:rPr b="1">
                <a:solidFill>
                  <a:srgbClr val="007020"/>
                </a:solidFill>
                <a:latin typeface="Courier"/>
              </a:rPr>
              <a:t>in</a:t>
            </a:r>
            <a:r>
              <a:rPr>
                <a:latin typeface="Courier"/>
              </a:rPr>
              <a:t> audit: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:28}</a:t>
            </a:r>
            <a:r>
              <a:rPr>
                <a:solidFill>
                  <a:srgbClr val="BB6688"/>
                </a:solidFill>
                <a:latin typeface="Courier"/>
              </a:rPr>
              <a:t> </a:t>
            </a:r>
            <a:r>
              <a:rPr>
                <a:solidFill>
                  <a:srgbClr val="4070A0"/>
                </a:solidFill>
                <a:latin typeface="Courier"/>
              </a:rPr>
              <a:t>{</a:t>
            </a:r>
            <a:r>
              <a:rPr>
                <a:latin typeface="Courier"/>
              </a:rPr>
              <a:t>remaining</a:t>
            </a:r>
            <a:r>
              <a:rPr>
                <a:solidFill>
                  <a:srgbClr val="4070A0"/>
                </a:solidFill>
                <a:latin typeface="Courier"/>
              </a:rPr>
              <a:t>:&gt;6,}</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Exclusions, with counts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Build the audit trail as you filter, not from memory afterwards.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Exclusions, with counts</a:t>
            </a:r>
          </a:p>
        </p:txBody>
      </p:sp>
      <p:sp>
        <p:nvSpPr>
          <p:cNvPr id="3" name="Content Placeholder 2"/>
          <p:cNvSpPr>
            <a:spLocks noGrp="1"/>
          </p:cNvSpPr>
          <p:nvPr>
            <p:ph idx="1"/>
          </p:nvPr>
        </p:nvSpPr>
        <p:spPr/>
        <p:txBody>
          <a:bodyPr/>
          <a:lstStyle/>
          <a:p>
            <a:pPr lvl="0"/>
            <a:r>
              <a:rPr/>
              <a:t>Print the count after each step, in order — A reviewer who sees 4,218 in the report and 4,206 in the annex knows…</a:t>
            </a:r>
          </a:p>
          <a:p>
            <a:pPr lvl="0"/>
            <a:r>
              <a:rPr/>
              <a:t>The commonest silent exclusion is a join — An inner join that drops a third of the data looks exactly like one that…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Deviations from the plan — Example</a:t>
            </a:r>
          </a:p>
        </p:txBody>
      </p:sp>
      <p:sp>
        <p:nvSpPr>
          <p:cNvPr id="3" name="Content Placeholder 2"/>
          <p:cNvSpPr>
            <a:spLocks noGrp="1"/>
          </p:cNvSpPr>
          <p:nvPr>
            <p:ph idx="1"/>
          </p:nvPr>
        </p:nvSpPr>
        <p:spPr/>
        <p:txBody>
          <a:bodyPr/>
          <a:lstStyle/>
          <a:p>
            <a:pPr lvl="0" indent="0">
              <a:buNone/>
            </a:pPr>
            <a:r>
              <a:rPr>
                <a:latin typeface="Courier"/>
              </a:rPr>
              <a:t>Deviations from the analysis plan
  Planned: primary analysis on all enrolled students.
  Done:    restricted to the 585 with both assessment rounds.
  Why:     156 students have no endline. Attrition analysis added; those who
           left scored 39.3% at baseline against 56.8% for those who stayed,
           so the panel is not representative and this is a stated limitation.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Deviations from the plan</a:t>
            </a:r>
          </a:p>
        </p:txBody>
      </p:sp>
      <p:sp>
        <p:nvSpPr>
          <p:cNvPr id="3" name="Content Placeholder 2"/>
          <p:cNvSpPr>
            <a:spLocks noGrp="1"/>
          </p:cNvSpPr>
          <p:nvPr>
            <p:ph idx="1"/>
          </p:nvPr>
        </p:nvSpPr>
        <p:spPr/>
        <p:txBody>
          <a:bodyPr/>
          <a:lstStyle/>
          <a:p>
            <a:pPr lvl="0"/>
            <a:r>
              <a:rPr/>
              <a:t>A listed deviation is a strength and an unlisted one found by a reviewer is the end of the report’s credibility — and…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exploratory section, labelled</a:t>
            </a:r>
          </a:p>
        </p:txBody>
      </p:sp>
      <p:sp>
        <p:nvSpPr>
          <p:cNvPr id="3" name="Content Placeholder 2"/>
          <p:cNvSpPr>
            <a:spLocks noGrp="1"/>
          </p:cNvSpPr>
          <p:nvPr>
            <p:ph idx="1"/>
          </p:nvPr>
        </p:nvSpPr>
        <p:spPr/>
        <p:txBody>
          <a:bodyPr/>
          <a:lstStyle/>
          <a:p>
            <a:pPr lvl="0"/>
            <a:r>
              <a:rPr/>
              <a:t>Two headings, and the label is the whole mechanism</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exploratory section, labelled — Example</a:t>
            </a:r>
          </a:p>
        </p:txBody>
      </p:sp>
      <p:sp>
        <p:nvSpPr>
          <p:cNvPr id="3" name="Content Placeholder 2"/>
          <p:cNvSpPr>
            <a:spLocks noGrp="1"/>
          </p:cNvSpPr>
          <p:nvPr>
            <p:ph idx="1"/>
          </p:nvPr>
        </p:nvSpPr>
        <p:spPr/>
        <p:txBody>
          <a:bodyPr/>
          <a:lstStyle/>
          <a:p>
            <a:pPr lvl="0" indent="0">
              <a:buNone/>
            </a:pPr>
            <a:r>
              <a:rPr>
                <a:latin typeface="Courier"/>
              </a:rPr>
              <a:t>B.1 Pre-specified analyses      1 model, reported in the body
B.2 Exploratory analyses        3 models, generating hypotheses only</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exploratory section, labelled</a:t>
            </a:r>
          </a:p>
        </p:txBody>
      </p:sp>
      <p:sp>
        <p:nvSpPr>
          <p:cNvPr id="3" name="Content Placeholder 2"/>
          <p:cNvSpPr>
            <a:spLocks noGrp="1"/>
          </p:cNvSpPr>
          <p:nvPr>
            <p:ph idx="1"/>
          </p:nvPr>
        </p:nvSpPr>
        <p:spPr/>
        <p:txBody>
          <a:bodyPr/>
          <a:lstStyle/>
          <a:p>
            <a:pPr lvl="0"/>
            <a:r>
              <a:rPr/>
              <a:t>A subgroup finding is exploratory unless the subgroup was named in advance — The statistics course found two…</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an annex should not contain</a:t>
            </a:r>
          </a:p>
        </p:txBody>
      </p:sp>
      <p:sp>
        <p:nvSpPr>
          <p:cNvPr id="3" name="Content Placeholder 2"/>
          <p:cNvSpPr>
            <a:spLocks noGrp="1"/>
          </p:cNvSpPr>
          <p:nvPr>
            <p:ph idx="1"/>
          </p:nvPr>
        </p:nvSpPr>
        <p:spPr/>
        <p:txBody>
          <a:bodyPr/>
          <a:lstStyle/>
          <a:p>
            <a:pPr lvl="0"/>
            <a:r>
              <a:rPr/>
              <a:t>Raw data — Especially not here</a:t>
            </a:r>
          </a:p>
          <a:p>
            <a:pPr lvl="0"/>
            <a:r>
              <a:rPr/>
              <a:t>Screenshots of code — The code, or the repository, or nothing</a:t>
            </a:r>
          </a:p>
          <a:p>
            <a:pPr lvl="0"/>
            <a:r>
              <a:rPr/>
              <a:t>Every chart that did not make the report — An annex is not a graveyard; a chart that carried no finding carries none in…</a:t>
            </a:r>
          </a:p>
          <a:p>
            <a:pPr lvl="0"/>
            <a:r>
              <a:rPr/>
              <a:t>Output nobody can read — A pasted regression summary with forty rows of software formatting is not evidence, it is…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reproduction note — Example</a:t>
            </a:r>
          </a:p>
        </p:txBody>
      </p:sp>
      <p:sp>
        <p:nvSpPr>
          <p:cNvPr id="3" name="Content Placeholder 2"/>
          <p:cNvSpPr>
            <a:spLocks noGrp="1"/>
          </p:cNvSpPr>
          <p:nvPr>
            <p:ph idx="1"/>
          </p:nvPr>
        </p:nvSpPr>
        <p:spPr/>
        <p:txBody>
          <a:bodyPr/>
          <a:lstStyle/>
          <a:p>
            <a:pPr lvl="0" indent="0">
              <a:buNone/>
            </a:pPr>
            <a:r>
              <a:rPr>
                <a:latin typeface="Courier"/>
              </a:rPr>
              <a:t>Reproduction
  Code: github.com/&lt;org&gt;/nutrition-surveillance, commit a3f9c21
  Data: muac-screening-artibonite-2024.v1.csv, SHA-256 4f2a9c1b8e...
  Environment: Python 3.12, dependencies pinned in uv.lock
      uv sync &amp;&amp; uv run python run.py
  Running this on a clean checkout reproduces every number in this report
  and this annex. Verified 2026-03-14.</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reproduction note</a:t>
            </a:r>
          </a:p>
        </p:txBody>
      </p:sp>
      <p:sp>
        <p:nvSpPr>
          <p:cNvPr id="3" name="Content Placeholder 2"/>
          <p:cNvSpPr>
            <a:spLocks noGrp="1"/>
          </p:cNvSpPr>
          <p:nvPr>
            <p:ph idx="1"/>
          </p:nvPr>
        </p:nvSpPr>
        <p:spPr/>
        <p:txBody>
          <a:bodyPr/>
          <a:lstStyle/>
          <a:p>
            <a:pPr lvl="0"/>
            <a:r>
              <a:rPr/>
              <a:t>“Verified” with a date is the claim — The workflows course’s whole argument lands here: an analysis nobody can rerun is…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Annex contents
  A. Indicator definitions (linked; numerator, denominator, level, standard,
     decision informed, for nine indicators)
  B.1 Pre-specified analyses (1)
  B.2 Exploratory analyses (3, labelled, not presented as findings)
  C. All comparisons run: 29, with statistic, p and effect size. Two are
     reported as findings in the body.
  D. Exclusions: 4,218 screenings, 12 excluded for an implausible age, with
     the count after each step.
  E. Deviations from the analysis plan: 1, listed with its reason.
  F. Reproduction: repository, commit, data checksum, environment, and the
     two commands. Verified 2026-03-14.</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Six sections and none of them is long — An annex is judged on whether a reviewer can find the thing they doubt, not on…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report is written and the annex holds the working.</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https://data-analysis.cassion.dev/courses/dashboards-and-reporting/dash-06-the-annex-that-shows-the-working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annex of only successful analyses is the one nobody believes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The annex exists so a reviewer can check the report without rerunning it. That means it holds the tests that found nothing, the analyses that were run and dropped, and the count of comparisons — because a reviewer who cannot see the denominator cannot weigh the findings.</vt:lpwstr>
  </property>
</Properties>
</file>