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L’annexe existe pour qu’un relecteur puisse vérifier le rapport sans le réexécuter. Elle contient donc les tests qui n’ont rien trouvé, les analyses lancées puis écartées, et le nombre de comparaisons — parce qu’un relecteur qui ne voit pas le dénominateur ne peut pas peser les constats.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Non à l’exhaustivité — un relecteur ne lira pas quarante pages. L’annexe contient exactement ce dont quelqu’un a besoin pour être en désaccord avec vous de façon compétente.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le reste a sa place dans le rapport ou nulle part.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de ces cinq lignes sont en annexe précisément parce qu’elles n’ont rien trouvé. Un écart non significatif, une significativité sans portée et une famille de tests nuls sont tous des choses qu’un relecteur doit pouvoir retrouver. La dernière ligne est celle qui change la lecture du rapport. Deux constats sur vingt-neuf comparaisons est un rapport défendable énoncé ouvertement ; deux constats sans dénominateur est une affirmation qu’un relecteur n’a aucun moyen de peser. Une annexe ne contenant que des tests réussis dit au relecteur que le compte a été arrangé, et rien ne défait ce signal.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exclusion est une décision, et un relecteur qui reconstitue votre dénominateur a besoin de toutes.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Imprimez l’effectif après chaque étape, dans l’ordre. Un relecteur qui voit 4 218 dans le rapport et 4 206 dans l’annexe sait exactement quelles douze lignes sont parties et pourquoi. L’exclusion silencieuse la plus courante est une jointure. Une jointure interne qui écarte un tiers des données ressemble exactement à une qui n’en écarte aucune, raison pour laquelle l’assertion la plus utile du cours sur les chaînes est un comptage de lignes à chaque jointure.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écart listé est une force et un écart non listé trouvé par un relecteur est la fin de la crédibilité du rapport, et ce qui les sépare tient en quatre lignes écrites sur le moment.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en-têtes, et l’étiquette est tout le mécanisme.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constat de sous-groupe est exploratoire à moins que le sous-groupe ait été nommé d’avance. Le cours de statistiques a trouvé deux écoles significatives sur vingt-quatre pour un effet exactement nul ; un sous-groupe choisi après avoir vu les données est la même machine sans l’étiquette.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 données brutes. Surtout pas ici. Une annexe de protection avec un tableau au niveau du cas est une divulgation, et l’agrégation qui l’empêche est la règle de suppression qu’enseigne le cours de protection. Des captures d’écran de code. Le code, ou le dépôt, ou rien. Chaque graphique qui n’a pas atteint le rapport. Une annexe n’est pas un cimetière ; un graphique qui ne portait pas de constat n’en porte pas non plus en annexe. Une sortie que personne ne peut lire. Un résumé de régression collé avec quarante lignes de mise en forme logicielle n’est pas une preuve, c’est une intimidation. Formatez-le comme le tableau qu’aurait employé le corps du rapport.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chose de l’annexe, et celle qui rend tout ce qui précède vérifiable.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Vérifié » avec une date est l’affirmation. Tout l’argument du cours sur les chaînes reproductibles atterrit ici : une analyse que personne ne peut réexécuter est une analyse dont les autres propriétés doivent être prises sur parole.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sections et aucune n’est longue. Une annexe se juge à la capacité d’un relecteur d’y trouver ce dont il doute, non à son poids.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rapport est écrit et l’annexe contient le travail. La leçon suivante est la salle où il est présenté — précisément le cas où le constat n’est pas celui que le comité a commandé, ce qui est la chose la plus difficile que ce cours demande à quiconque.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shboards-and-reporting/dash-06-the-annex-that-shows-the-work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annexe ne contenant que des analyses réussies est celle que personne ne croit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L’annexe existe pour qu’un relecteur puisse vérifier le rapport sans le réexécuter. Elle contient donc les tests qui n’ont rien trouvé, les analyses lancées puis écartées, et le nombre de comparaisons — parce qu’un relecteur qui ne voit pas le dénominateur ne peut pas peser les constats.</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À quoi sert l’annexe</a:t>
            </a:r>
          </a:p>
          <a:p>
            <a:pPr lvl="0"/>
            <a:r>
              <a:rPr/>
              <a:t>Le tableau des tests</a:t>
            </a:r>
          </a:p>
          <a:p>
            <a:pPr lvl="0"/>
            <a:r>
              <a:rPr/>
              <a:t>Les exclusions, avec effectifs</a:t>
            </a:r>
          </a:p>
          <a:p>
            <a:pPr lvl="0"/>
            <a:r>
              <a:rPr/>
              <a:t>Les écarts au plan</a:t>
            </a:r>
          </a:p>
          <a:p>
            <a:pPr lvl="0"/>
            <a:r>
              <a:rPr/>
              <a:t>La section exploratoire, étiquetée</a:t>
            </a:r>
          </a:p>
          <a:p>
            <a:pPr lvl="0"/>
            <a:r>
              <a:rPr/>
              <a:t>Ce qu’une annexe ne doit pas contenir</a:t>
            </a:r>
          </a:p>
          <a:p>
            <a:pPr lvl="0"/>
            <a:r>
              <a:rPr/>
              <a:t>La note de reproduction</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l’annexe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L’annexe contient</a:t>
                      </a:r>
                    </a:p>
                  </a:txBody>
                  <a:tcPr/>
                </a:tc>
                <a:tc>
                  <a:txBody>
                    <a:bodyPr/>
                    <a:lstStyle/>
                    <a:p>
                      <a:pPr lvl="0" indent="0" marL="0">
                        <a:buNone/>
                      </a:pPr>
                      <a:r>
                        <a:rPr/>
                        <a:t>Pour qu’un relecteur puisse</a:t>
                      </a:r>
                    </a:p>
                  </a:txBody>
                  <a:tcPr/>
                </a:tc>
              </a:tr>
              <a:tr h="0">
                <a:tc>
                  <a:txBody>
                    <a:bodyPr/>
                    <a:lstStyle/>
                    <a:p>
                      <a:pPr lvl="0" indent="0" marL="0">
                        <a:buNone/>
                      </a:pPr>
                      <a:r>
                        <a:rPr/>
                        <a:t>Chaque test lancé, y compris les nuls</a:t>
                      </a:r>
                    </a:p>
                  </a:txBody>
                </a:tc>
                <a:tc>
                  <a:txBody>
                    <a:bodyPr/>
                    <a:lstStyle/>
                    <a:p>
                      <a:pPr lvl="0" indent="0" marL="0">
                        <a:buNone/>
                      </a:pPr>
                      <a:r>
                        <a:rPr/>
                        <a:t>Peser les constats contre le nombre</a:t>
                      </a:r>
                    </a:p>
                  </a:txBody>
                </a:tc>
              </a:tr>
              <a:tr h="0">
                <a:tc>
                  <a:txBody>
                    <a:bodyPr/>
                    <a:lstStyle/>
                    <a:p>
                      <a:pPr lvl="0" indent="0" marL="0">
                        <a:buNone/>
                      </a:pPr>
                      <a:r>
                        <a:rPr/>
                        <a:t>Les définitions, ou un lien vers elles</a:t>
                      </a:r>
                    </a:p>
                  </a:txBody>
                </a:tc>
                <a:tc>
                  <a:txBody>
                    <a:bodyPr/>
                    <a:lstStyle/>
                    <a:p>
                      <a:pPr lvl="0" indent="0" marL="0">
                        <a:buNone/>
                      </a:pPr>
                      <a:r>
                        <a:rPr/>
                        <a:t>Vérifier que l’indicateur est celui qu’il croit</a:t>
                      </a:r>
                    </a:p>
                  </a:txBody>
                </a:tc>
              </a:tr>
              <a:tr h="0">
                <a:tc>
                  <a:txBody>
                    <a:bodyPr/>
                    <a:lstStyle/>
                    <a:p>
                      <a:pPr lvl="0" indent="0" marL="0">
                        <a:buNone/>
                      </a:pPr>
                      <a:r>
                        <a:rPr/>
                        <a:t>Les écarts au plan d’analyse</a:t>
                      </a:r>
                    </a:p>
                  </a:txBody>
                </a:tc>
                <a:tc>
                  <a:txBody>
                    <a:bodyPr/>
                    <a:lstStyle/>
                    <a:p>
                      <a:pPr lvl="0" indent="0" marL="0">
                        <a:buNone/>
                      </a:pPr>
                      <a:r>
                        <a:rPr/>
                        <a:t>Voir que les changements ont été décidés, non découverts</a:t>
                      </a:r>
                    </a:p>
                  </a:txBody>
                </a:tc>
              </a:tr>
              <a:tr h="0">
                <a:tc>
                  <a:txBody>
                    <a:bodyPr/>
                    <a:lstStyle/>
                    <a:p>
                      <a:pPr lvl="0" indent="0" marL="0">
                        <a:buNone/>
                      </a:pPr>
                      <a:r>
                        <a:rPr/>
                        <a:t>Les exclusions, avec effectifs et raisons</a:t>
                      </a:r>
                    </a:p>
                  </a:txBody>
                </a:tc>
                <a:tc>
                  <a:txBody>
                    <a:bodyPr/>
                    <a:lstStyle/>
                    <a:p>
                      <a:pPr lvl="0" indent="0" marL="0">
                        <a:buNone/>
                      </a:pPr>
                      <a:r>
                        <a:rPr/>
                        <a:t>Reconstituer le dénominateur</a:t>
                      </a:r>
                    </a:p>
                  </a:txBody>
                </a:tc>
              </a:tr>
              <a:tr h="0">
                <a:tc>
                  <a:txBody>
                    <a:bodyPr/>
                    <a:lstStyle/>
                    <a:p>
                      <a:pPr lvl="0" indent="0" marL="0">
                        <a:buNone/>
                      </a:pPr>
                      <a:r>
                        <a:rPr/>
                        <a:t>Le code, ou son emplacement</a:t>
                      </a:r>
                    </a:p>
                  </a:txBody>
                </a:tc>
                <a:tc>
                  <a:txBody>
                    <a:bodyPr/>
                    <a:lstStyle/>
                    <a:p>
                      <a:pPr lvl="0" indent="0" marL="0">
                        <a:buNone/>
                      </a:pPr>
                      <a:r>
                        <a:rPr/>
                        <a:t>Le réexécuter</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À quoi sert l’annexe</a:t>
            </a:r>
          </a:p>
        </p:txBody>
      </p:sp>
      <p:sp>
        <p:nvSpPr>
          <p:cNvPr id="3" name="Content Placeholder 2"/>
          <p:cNvSpPr>
            <a:spLocks noGrp="1"/>
          </p:cNvSpPr>
          <p:nvPr>
            <p:ph idx="1"/>
          </p:nvPr>
        </p:nvSpPr>
        <p:spPr/>
        <p:txBody>
          <a:bodyPr/>
          <a:lstStyle/>
          <a:p>
            <a:pPr lvl="0"/>
            <a:r>
              <a:rPr/>
              <a:t>Tout le reste a sa place dans le rapport ou nulle part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des tests — Exemple</a:t>
            </a:r>
          </a:p>
        </p:txBody>
      </p:sp>
      <p:sp>
        <p:nvSpPr>
          <p:cNvPr id="3" name="Content Placeholder 2"/>
          <p:cNvSpPr>
            <a:spLocks noGrp="1"/>
          </p:cNvSpPr>
          <p:nvPr>
            <p:ph idx="1"/>
          </p:nvPr>
        </p:nvSpPr>
        <p:spPr/>
        <p:txBody>
          <a:bodyPr/>
          <a:lstStyle/>
          <a:p>
            <a:pPr lvl="0" indent="0">
              <a:buNone/>
            </a:pPr>
            <a:r>
              <a:rPr>
                <a:latin typeface="Courier"/>
              </a:rPr>
              <a:t>Comparison                       Test            Statistic      p        Effect
Completion by disability         two-sample z    z = -5.21     &lt;0.001   -19.4 pts
Over-age by sex                  two-sample z    z = 1.84       0.066    +5.5 pts
Attendance by sex                two-sample z    z = 2.28       0.023    +0.56 pts
Attendance by feeding            Welch t         t = 3.11       0.008    +5.2 pts
Over-age by sex, 24 schools      two-sample z x24  2 of 24 at p&lt;0.05     0 survive
                                                                        Bonferroni
Comparisons run in total: 29. Findings reported in the body: 2.</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des tests</a:t>
            </a:r>
          </a:p>
        </p:txBody>
      </p:sp>
      <p:sp>
        <p:nvSpPr>
          <p:cNvPr id="3" name="Content Placeholder 2"/>
          <p:cNvSpPr>
            <a:spLocks noGrp="1"/>
          </p:cNvSpPr>
          <p:nvPr>
            <p:ph idx="1"/>
          </p:nvPr>
        </p:nvSpPr>
        <p:spPr/>
        <p:txBody>
          <a:bodyPr/>
          <a:lstStyle/>
          <a:p>
            <a:pPr lvl="0"/>
            <a:r>
              <a:rPr/>
              <a:t>Trois de ces cinq lignes sont en annexe précisément parce qu’elles n’ont rien trouvé — Un écart non significatif, une…</a:t>
            </a:r>
          </a:p>
          <a:p>
            <a:pPr lvl="0"/>
            <a:r>
              <a:rPr/>
              <a:t>La dernière ligne est celle qui change la lecture du rapport — Deux constats sur vingt-neuf comparaisons est un rapport…</a:t>
            </a:r>
          </a:p>
          <a:p>
            <a:pPr lvl="0"/>
            <a:r>
              <a:rPr/>
              <a:t>Une annexe ne contenant que des tests réussis dit au relecteur que le compte a été arrangé — et rien ne défait ce signal</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exclusions, avec effectifs — En Python</a:t>
            </a:r>
          </a:p>
        </p:txBody>
      </p:sp>
      <p:sp>
        <p:nvSpPr>
          <p:cNvPr id="3" name="Content Placeholder 2"/>
          <p:cNvSpPr>
            <a:spLocks noGrp="1"/>
          </p:cNvSpPr>
          <p:nvPr>
            <p:ph idx="1"/>
          </p:nvPr>
        </p:nvSpPr>
        <p:spPr/>
        <p:txBody>
          <a:bodyPr/>
          <a:lstStyle/>
          <a:p>
            <a:pPr lvl="0" indent="0">
              <a:buNone/>
            </a:pPr>
            <a:r>
              <a:rPr>
                <a:latin typeface="Courier"/>
              </a:rPr>
              <a:t>audit </a:t>
            </a:r>
            <a:r>
              <a:rPr>
                <a:solidFill>
                  <a:srgbClr val="666666"/>
                </a:solidFill>
                <a:latin typeface="Courier"/>
              </a:rPr>
              <a:t>=</a:t>
            </a:r>
            <a:r>
              <a:rPr>
                <a:latin typeface="Courier"/>
              </a:rPr>
              <a:t> []</a:t>
            </a:r>
            <a:br/>
            <a:r>
              <a:rPr>
                <a:latin typeface="Courier"/>
              </a:rPr>
              <a:t>audit.append((</a:t>
            </a:r>
            <a:r>
              <a:rPr>
                <a:solidFill>
                  <a:srgbClr val="4070A0"/>
                </a:solidFill>
                <a:latin typeface="Courier"/>
              </a:rPr>
              <a:t>"all rows"</a:t>
            </a:r>
            <a:r>
              <a:rPr>
                <a:latin typeface="Courier"/>
              </a:rPr>
              <a:t>, </a:t>
            </a:r>
            <a:r>
              <a:rPr>
                <a:solidFill>
                  <a:srgbClr val="008000"/>
                </a:solidFill>
                <a:latin typeface="Courier"/>
              </a:rPr>
              <a:t>len</a:t>
            </a:r>
            <a:r>
              <a:rPr>
                <a:latin typeface="Courier"/>
              </a:rPr>
              <a:t>(survey)))</a:t>
            </a:r>
            <a:br/>
            <a:r>
              <a:rPr>
                <a:latin typeface="Courier"/>
              </a:rPr>
              <a:t>survey </a:t>
            </a:r>
            <a:r>
              <a:rPr>
                <a:solidFill>
                  <a:srgbClr val="666666"/>
                </a:solidFill>
                <a:latin typeface="Courier"/>
              </a:rPr>
              <a:t>=</a:t>
            </a:r>
            <a:r>
              <a:rPr>
                <a:latin typeface="Courier"/>
              </a:rPr>
              <a:t> survey[survey[</a:t>
            </a:r>
            <a:r>
              <a:rPr>
                <a:solidFill>
                  <a:srgbClr val="4070A0"/>
                </a:solidFill>
                <a:latin typeface="Courier"/>
              </a:rPr>
              <a:t>"age_months"</a:t>
            </a:r>
            <a:r>
              <a:rPr>
                <a:latin typeface="Courier"/>
              </a:rPr>
              <a:t>] </a:t>
            </a:r>
            <a:r>
              <a:rPr>
                <a:solidFill>
                  <a:srgbClr val="666666"/>
                </a:solidFill>
                <a:latin typeface="Courier"/>
              </a:rPr>
              <a:t>&lt;=</a:t>
            </a:r>
            <a:r>
              <a:rPr>
                <a:latin typeface="Courier"/>
              </a:rPr>
              <a:t> </a:t>
            </a:r>
            <a:r>
              <a:rPr>
                <a:solidFill>
                  <a:srgbClr val="40A070"/>
                </a:solidFill>
                <a:latin typeface="Courier"/>
              </a:rPr>
              <a:t>60</a:t>
            </a:r>
            <a:r>
              <a:rPr>
                <a:latin typeface="Courier"/>
              </a:rPr>
              <a:t>]</a:t>
            </a:r>
            <a:br/>
            <a:r>
              <a:rPr>
                <a:latin typeface="Courier"/>
              </a:rPr>
              <a:t>audit.append((</a:t>
            </a:r>
            <a:r>
              <a:rPr>
                <a:solidFill>
                  <a:srgbClr val="4070A0"/>
                </a:solidFill>
                <a:latin typeface="Courier"/>
              </a:rPr>
              <a:t>"age above 60 months"</a:t>
            </a:r>
            <a:r>
              <a:rPr>
                <a:latin typeface="Courier"/>
              </a:rPr>
              <a:t>, </a:t>
            </a:r>
            <a:r>
              <a:rPr>
                <a:solidFill>
                  <a:srgbClr val="008000"/>
                </a:solidFill>
                <a:latin typeface="Courier"/>
              </a:rPr>
              <a:t>len</a:t>
            </a:r>
            <a:r>
              <a:rPr>
                <a:latin typeface="Courier"/>
              </a:rPr>
              <a:t>(survey)))</a:t>
            </a:r>
            <a:br/>
            <a:r>
              <a:rPr>
                <a:latin typeface="Courier"/>
              </a:rPr>
              <a:t>survey </a:t>
            </a:r>
            <a:r>
              <a:rPr>
                <a:solidFill>
                  <a:srgbClr val="666666"/>
                </a:solidFill>
                <a:latin typeface="Courier"/>
              </a:rPr>
              <a:t>=</a:t>
            </a:r>
            <a:r>
              <a:rPr>
                <a:latin typeface="Courier"/>
              </a:rPr>
              <a:t> survey.dropna(subset</a:t>
            </a:r>
            <a:r>
              <a:rPr>
                <a:solidFill>
                  <a:srgbClr val="666666"/>
                </a:solidFill>
                <a:latin typeface="Courier"/>
              </a:rPr>
              <a:t>=</a:t>
            </a:r>
            <a:r>
              <a:rPr>
                <a:latin typeface="Courier"/>
              </a:rPr>
              <a:t>[</a:t>
            </a:r>
            <a:r>
              <a:rPr>
                <a:solidFill>
                  <a:srgbClr val="4070A0"/>
                </a:solidFill>
                <a:latin typeface="Courier"/>
              </a:rPr>
              <a:t>"muac_mm"</a:t>
            </a:r>
            <a:r>
              <a:rPr>
                <a:latin typeface="Courier"/>
              </a:rPr>
              <a:t>])</a:t>
            </a:r>
            <a:br/>
            <a:r>
              <a:rPr>
                <a:latin typeface="Courier"/>
              </a:rPr>
              <a:t>audit.append((</a:t>
            </a:r>
            <a:r>
              <a:rPr>
                <a:solidFill>
                  <a:srgbClr val="4070A0"/>
                </a:solidFill>
                <a:latin typeface="Courier"/>
              </a:rPr>
              <a:t>"no MUAC recorded"</a:t>
            </a:r>
            <a:r>
              <a:rPr>
                <a:latin typeface="Courier"/>
              </a:rPr>
              <a:t>, </a:t>
            </a:r>
            <a:r>
              <a:rPr>
                <a:solidFill>
                  <a:srgbClr val="008000"/>
                </a:solidFill>
                <a:latin typeface="Courier"/>
              </a:rPr>
              <a:t>len</a:t>
            </a:r>
            <a:r>
              <a:rPr>
                <a:latin typeface="Courier"/>
              </a:rPr>
              <a:t>(survey)))</a:t>
            </a:r>
            <a:br/>
            <a:br/>
            <a:r>
              <a:rPr b="1">
                <a:solidFill>
                  <a:srgbClr val="007020"/>
                </a:solidFill>
                <a:latin typeface="Courier"/>
              </a:rPr>
              <a:t>for</a:t>
            </a:r>
            <a:r>
              <a:rPr>
                <a:latin typeface="Courier"/>
              </a:rPr>
              <a:t> label, remaining </a:t>
            </a:r>
            <a:r>
              <a:rPr b="1">
                <a:solidFill>
                  <a:srgbClr val="007020"/>
                </a:solidFill>
                <a:latin typeface="Courier"/>
              </a:rPr>
              <a:t>in</a:t>
            </a:r>
            <a:r>
              <a:rPr>
                <a:latin typeface="Courier"/>
              </a:rPr>
              <a:t> audit: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label</a:t>
            </a:r>
            <a:r>
              <a:rPr>
                <a:solidFill>
                  <a:srgbClr val="4070A0"/>
                </a:solidFill>
                <a:latin typeface="Courier"/>
              </a:rPr>
              <a:t>:28}</a:t>
            </a:r>
            <a:r>
              <a:rPr>
                <a:solidFill>
                  <a:srgbClr val="BB6688"/>
                </a:solidFill>
                <a:latin typeface="Courier"/>
              </a:rPr>
              <a:t> </a:t>
            </a:r>
            <a:r>
              <a:rPr>
                <a:solidFill>
                  <a:srgbClr val="4070A0"/>
                </a:solidFill>
                <a:latin typeface="Courier"/>
              </a:rPr>
              <a:t>{</a:t>
            </a:r>
            <a:r>
              <a:rPr>
                <a:latin typeface="Courier"/>
              </a:rPr>
              <a:t>remaining</a:t>
            </a:r>
            <a:r>
              <a:rPr>
                <a:solidFill>
                  <a:srgbClr val="4070A0"/>
                </a:solidFill>
                <a:latin typeface="Courier"/>
              </a:rPr>
              <a:t>:&gt;6,}</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exclusions, avec effectifs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Build the audit trail as you filter, not from memory afterwards.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exclusions, avec effectifs</a:t>
            </a:r>
          </a:p>
        </p:txBody>
      </p:sp>
      <p:sp>
        <p:nvSpPr>
          <p:cNvPr id="3" name="Content Placeholder 2"/>
          <p:cNvSpPr>
            <a:spLocks noGrp="1"/>
          </p:cNvSpPr>
          <p:nvPr>
            <p:ph idx="1"/>
          </p:nvPr>
        </p:nvSpPr>
        <p:spPr/>
        <p:txBody>
          <a:bodyPr/>
          <a:lstStyle/>
          <a:p>
            <a:pPr lvl="0"/>
            <a:r>
              <a:rPr/>
              <a:t>Imprimez l’effectif après chaque étape, dans l’ordre — Un relecteur qui voit 4 218 dans le rapport et 4 206 dans…</a:t>
            </a:r>
          </a:p>
          <a:p>
            <a:pPr lvl="0"/>
            <a:r>
              <a:rPr/>
              <a:t>L’exclusion silencieuse la plus courante est une jointure — Une jointure interne qui écarte un tiers des données…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écarts au plan — Exemple</a:t>
            </a:r>
          </a:p>
        </p:txBody>
      </p:sp>
      <p:sp>
        <p:nvSpPr>
          <p:cNvPr id="3" name="Content Placeholder 2"/>
          <p:cNvSpPr>
            <a:spLocks noGrp="1"/>
          </p:cNvSpPr>
          <p:nvPr>
            <p:ph idx="1"/>
          </p:nvPr>
        </p:nvSpPr>
        <p:spPr/>
        <p:txBody>
          <a:bodyPr/>
          <a:lstStyle/>
          <a:p>
            <a:pPr lvl="0" indent="0">
              <a:buNone/>
            </a:pPr>
            <a:r>
              <a:rPr>
                <a:latin typeface="Courier"/>
              </a:rPr>
              <a:t>Deviations from the analysis plan
  Planned: primary analysis on all enrolled students.
  Done:    restricted to the 585 with both assessment rounds.
  Why:     156 students have no endline. Attrition analysis added; those who
           left scored 39.3% at baseline against 56.8% for those who stayed,
           so the panel is not representative and this is a stated limitation.</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écarts au plan</a:t>
            </a:r>
          </a:p>
        </p:txBody>
      </p:sp>
      <p:sp>
        <p:nvSpPr>
          <p:cNvPr id="3" name="Content Placeholder 2"/>
          <p:cNvSpPr>
            <a:spLocks noGrp="1"/>
          </p:cNvSpPr>
          <p:nvPr>
            <p:ph idx="1"/>
          </p:nvPr>
        </p:nvSpPr>
        <p:spPr/>
        <p:txBody>
          <a:bodyPr/>
          <a:lstStyle/>
          <a:p>
            <a:pPr lvl="0"/>
            <a:r>
              <a:rPr/>
              <a:t>Un écart listé est une force et un écart non listé trouvé par un relecteur est la fin de la crédibilité du rapport — et…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section exploratoire, étiquetée</a:t>
            </a:r>
          </a:p>
        </p:txBody>
      </p:sp>
      <p:sp>
        <p:nvSpPr>
          <p:cNvPr id="3" name="Content Placeholder 2"/>
          <p:cNvSpPr>
            <a:spLocks noGrp="1"/>
          </p:cNvSpPr>
          <p:nvPr>
            <p:ph idx="1"/>
          </p:nvPr>
        </p:nvSpPr>
        <p:spPr/>
        <p:txBody>
          <a:bodyPr/>
          <a:lstStyle/>
          <a:p>
            <a:pPr lvl="0"/>
            <a:r>
              <a:rPr/>
              <a:t>Deux en-têtes, et l’étiquette est tout le mécanisme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section exploratoire, étiquetée — Exemple</a:t>
            </a:r>
          </a:p>
        </p:txBody>
      </p:sp>
      <p:sp>
        <p:nvSpPr>
          <p:cNvPr id="3" name="Content Placeholder 2"/>
          <p:cNvSpPr>
            <a:spLocks noGrp="1"/>
          </p:cNvSpPr>
          <p:nvPr>
            <p:ph idx="1"/>
          </p:nvPr>
        </p:nvSpPr>
        <p:spPr/>
        <p:txBody>
          <a:bodyPr/>
          <a:lstStyle/>
          <a:p>
            <a:pPr lvl="0" indent="0">
              <a:buNone/>
            </a:pPr>
            <a:r>
              <a:rPr>
                <a:latin typeface="Courier"/>
              </a:rPr>
              <a:t>B.1 Pre-specified analyses      1 model, reported in the body
B.2 Exploratory analyses        3 models, generating hypotheses only</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section exploratoire, étiquetée</a:t>
            </a:r>
          </a:p>
        </p:txBody>
      </p:sp>
      <p:sp>
        <p:nvSpPr>
          <p:cNvPr id="3" name="Content Placeholder 2"/>
          <p:cNvSpPr>
            <a:spLocks noGrp="1"/>
          </p:cNvSpPr>
          <p:nvPr>
            <p:ph idx="1"/>
          </p:nvPr>
        </p:nvSpPr>
        <p:spPr/>
        <p:txBody>
          <a:bodyPr/>
          <a:lstStyle/>
          <a:p>
            <a:pPr lvl="0"/>
            <a:r>
              <a:rPr/>
              <a:t>Un constat de sous-groupe est exploratoire à moins que le sous-groupe ait été nommé d’avance — Le cours de statistiques…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annexe ne doit pas contenir</a:t>
            </a:r>
          </a:p>
        </p:txBody>
      </p:sp>
      <p:sp>
        <p:nvSpPr>
          <p:cNvPr id="3" name="Content Placeholder 2"/>
          <p:cNvSpPr>
            <a:spLocks noGrp="1"/>
          </p:cNvSpPr>
          <p:nvPr>
            <p:ph idx="1"/>
          </p:nvPr>
        </p:nvSpPr>
        <p:spPr/>
        <p:txBody>
          <a:bodyPr/>
          <a:lstStyle/>
          <a:p>
            <a:pPr lvl="0"/>
            <a:r>
              <a:rPr/>
              <a:t>Des données brutes — Surtout pas ici</a:t>
            </a:r>
          </a:p>
          <a:p>
            <a:pPr lvl="0"/>
            <a:r>
              <a:rPr/>
              <a:t>Des captures d’écran de code — Le code, ou le dépôt, ou rien</a:t>
            </a:r>
          </a:p>
          <a:p>
            <a:pPr lvl="0"/>
            <a:r>
              <a:rPr/>
              <a:t>Chaque graphique qui n’a pas atteint le rapport — Une annexe n’est pas un cimetière ; un graphique qui ne portait pas…</a:t>
            </a:r>
          </a:p>
          <a:p>
            <a:pPr lvl="0"/>
            <a:r>
              <a:rPr/>
              <a:t>Une sortie que personne ne peut lire — Un résumé de régression collé avec quarante lignes de mise en forme logicielle…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note de reproduction — Exemple</a:t>
            </a:r>
          </a:p>
        </p:txBody>
      </p:sp>
      <p:sp>
        <p:nvSpPr>
          <p:cNvPr id="3" name="Content Placeholder 2"/>
          <p:cNvSpPr>
            <a:spLocks noGrp="1"/>
          </p:cNvSpPr>
          <p:nvPr>
            <p:ph idx="1"/>
          </p:nvPr>
        </p:nvSpPr>
        <p:spPr/>
        <p:txBody>
          <a:bodyPr/>
          <a:lstStyle/>
          <a:p>
            <a:pPr lvl="0" indent="0">
              <a:buNone/>
            </a:pPr>
            <a:r>
              <a:rPr>
                <a:latin typeface="Courier"/>
              </a:rPr>
              <a:t>Reproduction
  Code: github.com/&lt;org&gt;/nutrition-surveillance, commit a3f9c21
  Data: muac-screening-artibonite-2024.v1.csv, SHA-256 4f2a9c1b8e...
  Environment: Python 3.12, dependencies pinned in uv.lock
      uv sync &amp;&amp; uv run python run.py
  Running this on a clean checkout reproduces every number in this report
  and this annex. Verified 2026-03-14.</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note de reproduction</a:t>
            </a:r>
          </a:p>
        </p:txBody>
      </p:sp>
      <p:sp>
        <p:nvSpPr>
          <p:cNvPr id="3" name="Content Placeholder 2"/>
          <p:cNvSpPr>
            <a:spLocks noGrp="1"/>
          </p:cNvSpPr>
          <p:nvPr>
            <p:ph idx="1"/>
          </p:nvPr>
        </p:nvSpPr>
        <p:spPr/>
        <p:txBody>
          <a:bodyPr/>
          <a:lstStyle/>
          <a:p>
            <a:pPr lvl="0"/>
            <a:r>
              <a:rPr/>
              <a:t>« Vérifié » avec une date est l’affirmation — Tout l’argument du cours sur les chaînes reproductibles atterrit ici :…</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Annex contents
  A. Indicator definitions (linked; numerator, denominator, level, standard,
     decision informed, for nine indicators)
  B.1 Pre-specified analyses (1)
  B.2 Exploratory analyses (3, labelled, not presented as findings)
  C. All comparisons run: 29, with statistic, p and effect size. Two are
     reported as findings in the body.
  D. Exclusions: 4,218 screenings, 12 excluded for an implausible age, with
     the count after each step.
  E. Deviations from the analysis plan: 1, listed with its reason.
  F. Reproduction: repository, commit, data checksum, environment, and the
     two commands. Verified 2026-03-14.</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Six sections et aucune n’est longue — Une annexe se juge à la capacité d’un relecteur d’y trouver ce dont il doute, non…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Le rapport est écrit et l’annexe contient le travail.</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https://data-analysis.cassion.dev/fr/cours/dashboards-and-reporting/dash-06-the-annex-that-shows-the-working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annexe ne contenant que des analyses réussies est celle que personne ne croit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L’annexe existe pour qu’un relecteur puisse vérifier le rapport sans le réexécuter. Elle contient donc les tests qui n’ont rien trouvé, les analyses lancées puis écartées, et le nombre de comparaisons — parce qu’un relecteur qui ne voit pas le dénominateur ne peut pas peser les constats.</vt:lpwstr>
  </property>
</Properties>
</file>