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comité demandait si le programme fonctionne. La réponse est que l’évaluation n’aurait pas pu le leur dire, que le gain de sept points était l’année scolaire, et que le nombre des trois dernières demandes n’est pas un effet. Voici comment dire cela dans une salle.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Ils ne sont pas également difficiles et la différence compte. « Le programme n’a pas fait ce que vous croyiez. » Difficile, et c’est celui auquel on se prépare. « Nous ne pouvons pas trancher. » Plus difficile, parce que cela sonne comme un échec de l’analyste plutôt que du protocole. Toute la dernière unité du cours d’évaluation d’impact porte sur ce cas. « Le nombre que vous employez est faux. » Le plus difficile, parce que quelqu’un l’a mis dans une demande de financement, et que la salle contient cette personne. Les trois arrivent régulièrement dans ce secteur, et la différence entre une réunion qui abîme une carrière et une réunion utile tient presque entièrement à la préparation.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L’instinct est de construire vers le résultat. C’est le mauvais ordre dans une salle. Pas ceci : la méthodologie, puis les données, puis les résultats, puis la partie gênante à la dix-huitième minute, quand la moitié de la salle a cessé d’écouter et que l’autre a compris où cela allait. Ceci : la recommandation, puis l’unique phrase qui l’étaye, puis le détail pour qui le veut.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 secondes, et la salle sait désormais ce que vous demandez. Tout ce qui suit consiste à répondre à des questions plutôt qu’à retarder le point.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constat importun atterrit très différemment quand il arrive avec ce à quoi un constat positif aurait ressemblé. « Voici ce que nous aurions vu si le programme fonctionnait à l’ampleur qui vous intéresse. » Puis montrez que ce n’est pas cela, sur le même graphique, avec le même axe. Et apportez le coût de savoir. « Soixante écoles au lieu de vingt-quatre » est une chose concrète et chiffrable, et un comité qui ne peut pas agir sur votre constat peut agir là-dessus. Une recommandation rend un constat importun tenable. Sans elle, la réunion porte sur la question de savoir si vous avez raison ; avec elle, elle porte sur ce qu’il faut faire.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gestes qui paraissent utiles sur le moment et ne le sont pas. N’adoucissez pas le nombre. « À peu près stable » pour un −0,96 dont l’intervalle va de −3,5 à +1,6 est une gentillesse qui sera citée comme « stable » puis comme « légèrement positif ». Ne proposez pas la ventilation flatteuse. Il existe toujours un sous-groupe où le programme paraît avoir marché. Le proposer est la façon dont les deux écoles significatives sur vingt-quatre finissent dans une demande, et le cours de statistiques a montré que le générateur avait mis cet effet à exactement zéro. N’accusez pas les données. « La qualité des données était mauvaise » est généralement faux et sonne toujours comme une excuse. Si le protocole était sous-dimensionné, dites que le protocole était sous-dimensionné — c’est une décision que quelqu’un a prise, et la nommer est la façon dont la suivante sera meilleure. Ne vous excusez pas du constat. Vous ne l’avez pas causé. Vous en excuser invite la salle à le traiter comme votre position plutôt que comme le résultat.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qu’il faut proposer spontanément. Le vrai problème du comité n’est souvent pas votre constat mais ce qu’il doit désormais en dire, et proposer les trois phrases vous fait passer de porteur du problème à part de la réponse.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cas le plus difficile, et il exige son propre traitement. Établissez-le en privé d’abord. Portez-le à la personne qui possède le nombre avant la réunion. Non pour la protéger — pour vous assurer que vous avez raison, parce que ce n’est peut-être pas le cas, et une salle est le pire endroit pour le découvrir. Séparez l’erreur de la personne. « Le chiffre de source améliorée omettait l’eau livrée, que la définition du JMP inclut » porte sur un ensemble de chaînes de caractères. « L’analyse précédente était fausse » porte sur celui qui l’a faite. Dites dans quel sens et de combien. 79,7 % à 82,3 % est une correction qui fait paraître la couverture </a:t>
            </a:r>
            <a:r>
              <a:rPr i="1"/>
              <a:t>meilleure</a:t>
            </a:r>
            <a:r>
              <a:rPr/>
              <a:t>, et le dire immédiatement empêche la salle de se préparer au pire. Apportez la version corrigée, l’entrée du journal des modifications et la vérification qui l’aurait attrapée plus tôt. Une correction assortie d’un mécanisme est une amélioration de processus ; une correction sans mécanisme est une accusation.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ligne « convenu » est la sortie de la réunion, et l’écrire dans la salle est ce qui empêche le gain de sept points de reparaître en juin.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leçon retourne le cours sur les sept tableaux de bord que livre cette plateforme — à quoi sert chacun, ce que chacun refuse de montrer, et celui qui existe parce qu’un nombre de ce cours même était faux.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7-when-it-is-not-what-they-wan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Présenter le constat que personne n’a commandé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comité demandait si le programme fonctionne. La réponse est que l’évaluation n’aurait pas pu le leur dire, que le gain de sept points était l’année scolaire, et que le nombre des trois dernières demandes n’est pas un effet. Voici comment dire cela dans une salle.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trois constats importuns</a:t>
            </a:r>
          </a:p>
          <a:p>
            <a:pPr lvl="0"/>
            <a:r>
              <a:rPr/>
              <a:t>Menez avec la décision, non avec le constat</a:t>
            </a:r>
          </a:p>
          <a:p>
            <a:pPr lvl="0"/>
            <a:r>
              <a:rPr/>
              <a:t>Apportez ce qui aurait été vrai</a:t>
            </a:r>
          </a:p>
          <a:p>
            <a:pPr lvl="0"/>
            <a:r>
              <a:rPr/>
              <a:t>Ce qu’il ne faut pas faire</a:t>
            </a:r>
          </a:p>
          <a:p>
            <a:pPr lvl="0"/>
            <a:r>
              <a:rPr/>
              <a:t>Les questions qui viendront, et les réponses</a:t>
            </a:r>
          </a:p>
          <a:p>
            <a:pPr lvl="0"/>
            <a:r>
              <a:rPr/>
              <a:t>Le nombre des trois dernières demandes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constats importuns</a:t>
            </a:r>
          </a:p>
        </p:txBody>
      </p:sp>
      <p:sp>
        <p:nvSpPr>
          <p:cNvPr id="3" name="Content Placeholder 2"/>
          <p:cNvSpPr>
            <a:spLocks noGrp="1"/>
          </p:cNvSpPr>
          <p:nvPr>
            <p:ph idx="1"/>
          </p:nvPr>
        </p:nvSpPr>
        <p:spPr/>
        <p:txBody>
          <a:bodyPr/>
          <a:lstStyle/>
          <a:p>
            <a:pPr lvl="0"/>
            <a:r>
              <a:rPr/>
              <a:t>« Le programme n’a pas fait ce que vous croyiez. » — Difficile, et c’est celui auquel on se prépare</a:t>
            </a:r>
          </a:p>
          <a:p>
            <a:pPr lvl="0"/>
            <a:r>
              <a:rPr/>
              <a:t>« Nous ne pouvons pas trancher. » — Plus difficile, parce que cela sonne comme un échec de l’analyste plutôt que du…</a:t>
            </a:r>
          </a:p>
          <a:p>
            <a:pPr lvl="0"/>
            <a:r>
              <a:rPr/>
              <a:t>« Le nombre que vous employez est faux. » — Le plus difficile, parce que quelqu’un l’a mis dans une demande de…</a:t>
            </a:r>
          </a:p>
          <a:p>
            <a:pPr lvl="0"/>
            <a:r>
              <a:rPr/>
              <a:t>Les trois arrivent régulièrement dans ce secteur — et la différence entre une réunion qui abîme une carrière et une…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Menez avec la décision, non avec le constat</a:t>
            </a:r>
          </a:p>
        </p:txBody>
      </p:sp>
      <p:sp>
        <p:nvSpPr>
          <p:cNvPr id="3" name="Content Placeholder 2"/>
          <p:cNvSpPr>
            <a:spLocks noGrp="1"/>
          </p:cNvSpPr>
          <p:nvPr>
            <p:ph idx="1"/>
          </p:nvPr>
        </p:nvSpPr>
        <p:spPr/>
        <p:txBody>
          <a:bodyPr/>
          <a:lstStyle/>
          <a:p>
            <a:pPr lvl="0"/>
            <a:r>
              <a:rPr/>
              <a:t>Pas ceci — la méthodologie, puis les données, puis les résultats, puis la partie gênante à la dix-huitième minute,…</a:t>
            </a:r>
          </a:p>
          <a:p>
            <a:pPr lvl="0"/>
            <a:r>
              <a:rPr/>
              <a:t>Ceci — la recommandation, puis l’unique phrase qui l’étaye, puis le détail pour qui le veut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Menez avec la décision, non avec le constat — Exemple</a:t>
            </a:r>
          </a:p>
        </p:txBody>
      </p:sp>
      <p:sp>
        <p:nvSpPr>
          <p:cNvPr id="3" name="Content Placeholder 2"/>
          <p:cNvSpPr>
            <a:spLocks noGrp="1"/>
          </p:cNvSpPr>
          <p:nvPr>
            <p:ph idx="1"/>
          </p:nvPr>
        </p:nvSpPr>
        <p:spPr/>
        <p:txBody>
          <a:bodyPr/>
          <a:lstStyle/>
          <a:p>
            <a:pPr lvl="0" indent="0">
              <a:buNone/>
            </a:pPr>
            <a:r>
              <a:rPr>
                <a:latin typeface="Courier"/>
              </a:rPr>
              <a:t>  "My recommendation is that you do not expand the programme on the basis of
  this evaluation, and do not discontinue it either.
  Literacy rose seven points in programme schools. It also rose in the
  schools without the programme, by slightly more. The seven points are the
  school year.
  Separately, this evaluation was not large enough to detect the three-point
  difference you would act on, which was knowable before it ran. I can show
  you what a study that could detect it would need."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Menez avec la décision, non avec le constat</a:t>
            </a:r>
          </a:p>
        </p:txBody>
      </p:sp>
      <p:sp>
        <p:nvSpPr>
          <p:cNvPr id="3" name="Content Placeholder 2"/>
          <p:cNvSpPr>
            <a:spLocks noGrp="1"/>
          </p:cNvSpPr>
          <p:nvPr>
            <p:ph idx="1"/>
          </p:nvPr>
        </p:nvSpPr>
        <p:spPr/>
        <p:txBody>
          <a:bodyPr/>
          <a:lstStyle/>
          <a:p>
            <a:pPr lvl="0"/>
            <a:r>
              <a:rPr/>
              <a:t>Soixante secondes, et la salle sait désormais ce que vous demandez — Tout ce qui suit consiste à répondre à des…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Apportez ce qui aurait été vrai</a:t>
            </a:r>
          </a:p>
        </p:txBody>
      </p:sp>
      <p:sp>
        <p:nvSpPr>
          <p:cNvPr id="3" name="Content Placeholder 2"/>
          <p:cNvSpPr>
            <a:spLocks noGrp="1"/>
          </p:cNvSpPr>
          <p:nvPr>
            <p:ph idx="1"/>
          </p:nvPr>
        </p:nvSpPr>
        <p:spPr/>
        <p:txBody>
          <a:bodyPr/>
          <a:lstStyle/>
          <a:p>
            <a:pPr lvl="0"/>
            <a:r>
              <a:rPr/>
              <a:t>« Voici ce que nous aurions vu si le programme fonctionnait à l’ampleur qui vous intéresse. » — Puis montrez que ce…</a:t>
            </a:r>
          </a:p>
          <a:p>
            <a:pPr lvl="0"/>
            <a:r>
              <a:rPr/>
              <a:t>Et apportez le coût de savoir — « Soixante écoles au lieu de vingt-quatre » est une chose concrète et chiffrable, et un…</a:t>
            </a:r>
          </a:p>
          <a:p>
            <a:pPr lvl="0"/>
            <a:r>
              <a:rPr/>
              <a:t>Une recommandation rend un constat importun tenable — Sans elle, la réunion porte sur la question de savoir si vous…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faire</a:t>
            </a:r>
          </a:p>
        </p:txBody>
      </p:sp>
      <p:sp>
        <p:nvSpPr>
          <p:cNvPr id="3" name="Content Placeholder 2"/>
          <p:cNvSpPr>
            <a:spLocks noGrp="1"/>
          </p:cNvSpPr>
          <p:nvPr>
            <p:ph idx="1"/>
          </p:nvPr>
        </p:nvSpPr>
        <p:spPr/>
        <p:txBody>
          <a:bodyPr/>
          <a:lstStyle/>
          <a:p>
            <a:pPr lvl="0"/>
            <a:r>
              <a:rPr/>
              <a:t>N’adoucissez pas le nombre — « À peu près stable » pour un −0,96 dont l’intervalle va de −3,5 à +1,6 est une…</a:t>
            </a:r>
          </a:p>
          <a:p>
            <a:pPr lvl="0"/>
            <a:r>
              <a:rPr/>
              <a:t>Ne proposez pas la ventilation flatteuse — Il existe toujours un sous-groupe où le programme paraît avoir marché</a:t>
            </a:r>
          </a:p>
          <a:p>
            <a:pPr lvl="0"/>
            <a:r>
              <a:rPr/>
              <a:t>N’accusez pas les données — « La qualité des données était mauvaise » est généralement faux et sonne toujours comme une…</a:t>
            </a:r>
          </a:p>
          <a:p>
            <a:pPr lvl="0"/>
            <a:r>
              <a:rPr/>
              <a:t>Ne vous excusez pas du constat — Vous ne l’avez pas causé</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questions qui viendront, et les réponses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Question</a:t>
                      </a:r>
                    </a:p>
                  </a:txBody>
                  <a:tcPr/>
                </a:tc>
                <a:tc>
                  <a:txBody>
                    <a:bodyPr/>
                    <a:lstStyle/>
                    <a:p>
                      <a:pPr lvl="0" indent="0" marL="0">
                        <a:buNone/>
                      </a:pPr>
                      <a:r>
                        <a:rPr/>
                        <a:t>La réponse</a:t>
                      </a:r>
                    </a:p>
                  </a:txBody>
                  <a:tcPr/>
                </a:tc>
              </a:tr>
              <a:tr h="0">
                <a:tc>
                  <a:txBody>
                    <a:bodyPr/>
                    <a:lstStyle/>
                    <a:p>
                      <a:pPr lvl="0" indent="0" marL="0">
                        <a:buNone/>
                      </a:pPr>
                      <a:r>
                        <a:rPr/>
                        <a:t>« Peut-on regarder par district ? »</a:t>
                      </a:r>
                    </a:p>
                  </a:txBody>
                </a:tc>
                <a:tc>
                  <a:txBody>
                    <a:bodyPr/>
                    <a:lstStyle/>
                    <a:p>
                      <a:pPr lvl="0" indent="0" marL="0">
                        <a:buNone/>
                      </a:pPr>
                      <a:r>
                        <a:rPr/>
                        <a:t>Oui, et voici d’abord le nombre de comparaisons</a:t>
                      </a:r>
                    </a:p>
                  </a:txBody>
                </a:tc>
              </a:tr>
              <a:tr h="0">
                <a:tc>
                  <a:txBody>
                    <a:bodyPr/>
                    <a:lstStyle/>
                    <a:p>
                      <a:pPr lvl="0" indent="0" marL="0">
                        <a:buNone/>
                      </a:pPr>
                      <a:r>
                        <a:rPr/>
                        <a:t>« L’autre agence rapporte 76 % »</a:t>
                      </a:r>
                    </a:p>
                  </a:txBody>
                </a:tc>
                <a:tc>
                  <a:txBody>
                    <a:bodyPr/>
                    <a:lstStyle/>
                    <a:p>
                      <a:pPr lvl="0" indent="0" marL="0">
                        <a:buNone/>
                      </a:pPr>
                      <a:r>
                        <a:rPr/>
                        <a:t>Autre indicateur ; voici le panneau de définitions</a:t>
                      </a:r>
                    </a:p>
                  </a:txBody>
                </a:tc>
              </a:tr>
              <a:tr h="0">
                <a:tc>
                  <a:txBody>
                    <a:bodyPr/>
                    <a:lstStyle/>
                    <a:p>
                      <a:pPr lvl="0" indent="0" marL="0">
                        <a:buNone/>
                      </a:pPr>
                      <a:r>
                        <a:rPr/>
                        <a:t>« Peux-tu relancer en excluant ces écoles ? »</a:t>
                      </a:r>
                    </a:p>
                  </a:txBody>
                </a:tc>
                <a:tc>
                  <a:txBody>
                    <a:bodyPr/>
                    <a:lstStyle/>
                    <a:p>
                      <a:pPr lvl="0" indent="0" marL="0">
                        <a:buNone/>
                      </a:pPr>
                      <a:r>
                        <a:rPr/>
                        <a:t>Oui, comme analyse exploratoire, étiquetée</a:t>
                      </a:r>
                    </a:p>
                  </a:txBody>
                </a:tc>
              </a:tr>
              <a:tr h="0">
                <a:tc>
                  <a:txBody>
                    <a:bodyPr/>
                    <a:lstStyle/>
                    <a:p>
                      <a:pPr lvl="0" indent="0" marL="0">
                        <a:buNone/>
                      </a:pPr>
                      <a:r>
                        <a:rPr/>
                        <a:t>« Donc ça ne marche pas ? »</a:t>
                      </a:r>
                    </a:p>
                  </a:txBody>
                </a:tc>
                <a:tc>
                  <a:txBody>
                    <a:bodyPr/>
                    <a:lstStyle/>
                    <a:p>
                      <a:pPr lvl="0" indent="0" marL="0">
                        <a:buNone/>
                      </a:pPr>
                      <a:r>
                        <a:rPr/>
                        <a:t>Non — l’étude ne pouvait pas détecter un effet de l’ampleur qui vous intéresse</a:t>
                      </a:r>
                    </a:p>
                  </a:txBody>
                </a:tc>
              </a:tr>
              <a:tr h="0">
                <a:tc>
                  <a:txBody>
                    <a:bodyPr/>
                    <a:lstStyle/>
                    <a:p>
                      <a:pPr lvl="0" indent="0" marL="0">
                        <a:buNone/>
                      </a:pPr>
                      <a:r>
                        <a:rPr/>
                        <a:t>« Que dit-on au bailleur ? »</a:t>
                      </a:r>
                    </a:p>
                  </a:txBody>
                </a:tc>
                <a:tc>
                  <a:txBody>
                    <a:bodyPr/>
                    <a:lstStyle/>
                    <a:p>
                      <a:pPr lvl="0" indent="0" marL="0">
                        <a:buNone/>
                      </a:pPr>
                      <a:r>
                        <a:rPr/>
                        <a:t>Ceci, en trois phrases, et je les rédige</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questions qui viendront, et les réponses</a:t>
            </a:r>
          </a:p>
        </p:txBody>
      </p:sp>
      <p:sp>
        <p:nvSpPr>
          <p:cNvPr id="3" name="Content Placeholder 2"/>
          <p:cNvSpPr>
            <a:spLocks noGrp="1"/>
          </p:cNvSpPr>
          <p:nvPr>
            <p:ph idx="1"/>
          </p:nvPr>
        </p:nvSpPr>
        <p:spPr/>
        <p:txBody>
          <a:bodyPr/>
          <a:lstStyle/>
          <a:p>
            <a:pPr lvl="0"/>
            <a:r>
              <a:rPr/>
              <a:t>La dernière ligne est celle qu’il faut proposer spontanément — Le vrai problème du comité n’est souvent pas votre…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des trois dernières demandes</a:t>
            </a:r>
          </a:p>
        </p:txBody>
      </p:sp>
      <p:sp>
        <p:nvSpPr>
          <p:cNvPr id="3" name="Content Placeholder 2"/>
          <p:cNvSpPr>
            <a:spLocks noGrp="1"/>
          </p:cNvSpPr>
          <p:nvPr>
            <p:ph idx="1"/>
          </p:nvPr>
        </p:nvSpPr>
        <p:spPr/>
        <p:txBody>
          <a:bodyPr/>
          <a:lstStyle/>
          <a:p>
            <a:pPr lvl="0"/>
            <a:r>
              <a:rPr/>
              <a:t>Établissez-le en privé d’abord — Portez-le à la personne qui possède le nombre avant la réunion</a:t>
            </a:r>
          </a:p>
          <a:p>
            <a:pPr lvl="0"/>
            <a:r>
              <a:rPr/>
              <a:t>Séparez l’erreur de la personne — « Le chiffre de source améliorée omettait l’eau livrée, que la définition du JMP…</a:t>
            </a:r>
          </a:p>
          <a:p>
            <a:pPr lvl="0"/>
            <a:r>
              <a:rPr/>
              <a:t>Dites dans quel sens et de combien — 79,7 % à 82,3 % est une correction qui fait paraître la couverture </a:t>
            </a:r>
            <a:r>
              <a:rPr i="1"/>
              <a:t>meilleure</a:t>
            </a:r>
            <a:r>
              <a:rPr/>
              <a:t>, et…</a:t>
            </a:r>
          </a:p>
          <a:p>
            <a:pPr lvl="0"/>
            <a:r>
              <a:rPr/>
              <a:t>Apportez la version corrigée, l’entrée du journal des modifications et la vérification qui l’aurait attrapée plus tôt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des trois dernières demandes — Exemple</a:t>
            </a:r>
          </a:p>
        </p:txBody>
      </p:sp>
      <p:sp>
        <p:nvSpPr>
          <p:cNvPr id="3" name="Content Placeholder 2"/>
          <p:cNvSpPr>
            <a:spLocks noGrp="1"/>
          </p:cNvSpPr>
          <p:nvPr>
            <p:ph idx="1"/>
          </p:nvPr>
        </p:nvSpPr>
        <p:spPr/>
        <p:txBody>
          <a:bodyPr/>
          <a:lstStyle/>
          <a:p>
            <a:pPr lvl="0" indent="0">
              <a:buNone/>
            </a:pPr>
            <a:r>
              <a:rPr>
                <a:latin typeface="Courier"/>
              </a:rPr>
              <a:t>Change log: 2026-07-29, improved source corrected from 79.7% to 82.3%.
Delivered water was omitted from the JMP improved list. The definitions
document had it right; the analysis code did not. The pipeline now asserts
its computed values against the definitions document, so the two cannot
disagree silently again.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Steering committee, 14 March
  Presented: no detectable effect on literacy (-0.96 points, 95% CI -3.5 to
  +1.6), and the finding that the design's minimum detectable effect was 4.9
  points against a threshold of interest of 3.
  Recommendation: neither expand nor discontinue on this evidence. A design
  able to answer the question needs about 60 schools; randomising the order
  of the next roll-out costs nothing and would give a comparison group that
  does not have to be argued for.
  Agreed: the 7-point gain will not be used in the next proposal. The
  programme team will consider randomising the 2026 expansion order.
  Deferred: whether to fund a larger evaluation.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ligne « convenu » est la sortie de la réunion — et l’écrire dans la salle est ce qui empêche le gain de sept points…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dernière leçon retourne le cours sur les sept tableaux de bord que livre cette plateforme — à quoi sert chacun, ce que chacun refuse de montrer, et celui qui existe parce qu’un nombre de ce cours même était faux.</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https://data-analysis.cassion.dev/fr/cours/dashboards-and-reporting/dash-07-when-it-is-not-what-they-wanted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Présenter le constat que personne n’a commandé</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Le comité demandait si le programme fonctionne. La réponse est que l’évaluation n’aurait pas pu le leur dire, que le gain de sept points était l’année scolaire, et que le nombre des trois dernières demandes n’est pas un effet. Voici comment dire cela dans une salle.</vt:lpwstr>
  </property>
</Properties>
</file>