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notesMaster" Target="notesMasters/notesMaster1.xml" /><Relationship Id="rId18" Type="http://schemas.openxmlformats.org/officeDocument/2006/relationships/viewProps" Target="viewProps.xml" /><Relationship Id="rId17" Type="http://schemas.openxmlformats.org/officeDocument/2006/relationships/presProps" Target="presProps.xml" /><Relationship Id="rId1" Type="http://schemas.openxmlformats.org/officeDocument/2006/relationships/slideMaster" Target="slideMasters/slideMaster1.xml" /><Relationship Id="rId20" Type="http://schemas.openxmlformats.org/officeDocument/2006/relationships/tableStyles" Target="tableStyles.xml" /><Relationship Id="rId19"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Eight kilobytes, no JavaScript, no external request, byte-identical on rebuild. Each of the seven states the decision it informs and ends by naming what it does not show — and one of them found an error in this platform’s own teaching.</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Seven projects, two languages, fourteen files, about 8 kB each. Static HTML built from committed CSVs, with the project’s committed SVG figure inlined. No JavaScript, no external request, no generation date. Rebuilding on unchanged data produces byte-identical files, which is the property that makes a diff mean something.</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audience works offline and on metered connections. That removed anything needing a live server or a CDN before any other consideration. The Content-Security-Policy forbids inline script bodies. </a:t>
            </a:r>
            <a:r>
              <a:rPr>
                <a:latin typeface="Courier"/>
              </a:rPr>
              <a:t>script-src</a:t>
            </a:r>
            <a:r>
              <a:rPr/>
              <a:t> has no </a:t>
            </a:r>
            <a:r>
              <a:rPr>
                <a:latin typeface="Courier"/>
              </a:rPr>
              <a:t>'unsafe-inline'</a:t>
            </a:r>
            <a:r>
              <a:rPr/>
              <a:t>, so a script in a static file under </a:t>
            </a:r>
            <a:r>
              <a:rPr>
                <a:latin typeface="Courier"/>
              </a:rPr>
              <a:t>public/</a:t>
            </a:r>
            <a:r>
              <a:rPr/>
              <a:t> is refused by the browser — silently, which is the failure the slide reader shipped once. Inline styles are allowed, and tiles, tables and a figure need nothing else. The deploy has no Python, no TeX and no pandoc. Rendering the project notebook would need Quarto, Python, pandas and a network fetch. The builder reads the CSV directly in bare Node instead, so </a:t>
            </a:r>
            <a:r>
              <a:rPr>
                <a:latin typeface="Courier"/>
              </a:rPr>
              <a:t>pnpm project:dashboards</a:t>
            </a:r>
            <a:r>
              <a:rPr/>
              <a:t> runs anywhere </a:t>
            </a:r>
            <a:r>
              <a:rPr>
                <a:latin typeface="Courier"/>
              </a:rPr>
              <a:t>pnpm</a:t>
            </a:r>
            <a:r>
              <a:rPr/>
              <a:t> does. The output has to be reviewable. No clock, no build stamp, no generated identifier — so the page is a function of the data and the project entry. Three of those four are constraints rather than preferences, and the design is what is left once they are respected. That is usually how a good constraint feels from the inside.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refusal column is the one to read first. It is the section each page ends with, and it took longer to write than the numbers. The SMART row is the strongest of the seven. The dashboard for a nutrition survey declines to show the prevalence, because one team’s mean sits beyond the SMART concern threshold and quality control has to pass before a prevalence is publishable. A dashboard whose main number is withheld, with the reason, is doing its job.</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Building the WASH dashboard meant computing improved water coverage from the same file the project’s indicator documentation used. They disagreed: 82.3% in the documentation, 79.7% in the dashboard, the lesson and the figure. The documentation was right. The JMP improved list includes packaged or delivered water — </a:t>
            </a:r>
            <a:r>
              <a:rPr>
                <a:latin typeface="Courier"/>
              </a:rPr>
              <a:t>tanker-truck</a:t>
            </a:r>
            <a:r>
              <a:rPr/>
              <a:t> here — and the course had omitted it, in a course that names the JMP ladder and SDG 6.1.1 explicitly. Nothing else would have found it. The lesson was internally consistent, the figure used the same set so it agreed, the tests passed, and 79.7% is a plausible number. It surfaced because a second artefact computed the same indicator and was compared. That is the argument for a definition panel, made by a failure rather than by assertion, and it is why the correction ships with a change-log entry and an assertion in the pipeline rather than only a fix.</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Being honest about the gaps, as the workflows course insisted. No interactivity. A reader cannot filter, drill or re-slice. Everything beyond the one question is a link to the notebook or the CSV. For an audience on a metered connection that is the right bargain and it is still a bargain. No live refresh. The page is rebuilt when the data is, by a script somebody runs. A monthly programme dashboard would need that script on a schedule, and this platform’s data does not change. No access control. They are public static files, which is fine because every dataset here is synthetic — and would not be fine for a protection caseload. A real deployment of this pattern needs to answer the access question before the first file is written. No accessibility audit. They are semantic HTML with a documented reading order and they have not been tested with a screen reader, which is a gap rather than a claim.</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Five properties, and any tool can have them. One file per audience-question, not per data source. Every number computed by a script from a versioned file, with nothing typed. Provenance and definitions on the page, not in a separate document nobody opens. A section naming what the page does not show, written before the page is considered finished. Deterministic output, so “is this current?” is a question the version control system answers.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line is the one to copy. A dashboard section without a “not done” is a section nobody has audited.</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That is the course, and it is the last one in the programme’s spine. Twenty-one courses and one argument. A number in a programme report is a claim, and everything here is about what has to be true for the claim to hold: a denominator you can defend, an interval that says how sure you are, a comparison group that is one, a design that could have detected what matters, a chart that does not say more than the data, a pipeline that produces the same answer when somebody else runs it — and, finally, a page and a report that put all of that in front of the person who has to decide. The last step is the one the others are for. An analysis that never reaches a decision is an analysis that did not happen, and this audience is judged on defending a number in a review rather than on producing it.</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dashboards-and-reporting/dash-08-the-dashboards-this-platform-ship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Seven dashboards, and what each one refuses to show</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Eight kilobytes, no JavaScript, no external request, byte-identical on rebuild. Each of the seven states the decision it informs and ends by naming what it does not show — and one of them found an error in this platform’s own teaching.</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8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What is actually shipped</a:t>
            </a:r>
          </a:p>
          <a:p>
            <a:pPr lvl="0"/>
            <a:r>
              <a:rPr/>
              <a:t>The four constraints that decided the design</a:t>
            </a:r>
          </a:p>
          <a:p>
            <a:pPr lvl="0"/>
            <a:r>
              <a:rPr/>
              <a:t>What each one is for, and what it refuses</a:t>
            </a:r>
          </a:p>
          <a:p>
            <a:pPr lvl="0"/>
            <a:r>
              <a:rPr/>
              <a:t>The one that found an error</a:t>
            </a:r>
          </a:p>
          <a:p>
            <a:pPr lvl="0"/>
            <a:r>
              <a:rPr/>
              <a:t>What these dashboards do not do</a:t>
            </a:r>
          </a:p>
          <a:p>
            <a:pPr lvl="0"/>
            <a:r>
              <a:rPr/>
              <a:t>The pattern, portable</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is actually shipped — Shell</a:t>
            </a:r>
          </a:p>
        </p:txBody>
      </p:sp>
      <p:sp>
        <p:nvSpPr>
          <p:cNvPr id="3" name="Content Placeholder 2"/>
          <p:cNvSpPr>
            <a:spLocks noGrp="1"/>
          </p:cNvSpPr>
          <p:nvPr>
            <p:ph idx="1"/>
          </p:nvPr>
        </p:nvSpPr>
        <p:spPr/>
        <p:txBody>
          <a:bodyPr/>
          <a:lstStyle/>
          <a:p>
            <a:pPr lvl="0" indent="0">
              <a:buNone/>
            </a:pPr>
            <a:r>
              <a:rPr>
                <a:latin typeface="Courier"/>
              </a:rPr>
              <a:t>pnpm project:dashboards</a:t>
            </a:r>
            <a:br/>
            <a:r>
              <a:rPr>
                <a:solidFill>
                  <a:srgbClr val="06287E"/>
                </a:solidFill>
                <a:latin typeface="Courier"/>
              </a:rPr>
              <a:t>ls</a:t>
            </a:r>
            <a:r>
              <a:rPr>
                <a:latin typeface="Courier"/>
              </a:rPr>
              <a:t> apps/data-analysis/public/projects/</a:t>
            </a:r>
            <a:r>
              <a:rPr>
                <a:solidFill>
                  <a:srgbClr val="BC7A00"/>
                </a:solidFill>
                <a:latin typeface="Courier"/>
              </a:rPr>
              <a:t>*</a:t>
            </a:r>
            <a:r>
              <a:rPr>
                <a:latin typeface="Courier"/>
              </a:rPr>
              <a:t>/dashboard/</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is actually shipped</a:t>
            </a:r>
          </a:p>
        </p:txBody>
      </p:sp>
      <p:sp>
        <p:nvSpPr>
          <p:cNvPr id="3" name="Content Placeholder 2"/>
          <p:cNvSpPr>
            <a:spLocks noGrp="1"/>
          </p:cNvSpPr>
          <p:nvPr>
            <p:ph idx="1"/>
          </p:nvPr>
        </p:nvSpPr>
        <p:spPr/>
        <p:txBody>
          <a:bodyPr/>
          <a:lstStyle/>
          <a:p>
            <a:pPr lvl="0"/>
            <a:r>
              <a:rPr/>
              <a:t>Seven projects, two languages, fourteen files, about 8 kB each — Static HTML built from committed CSVs, with the…</a:t>
            </a:r>
          </a:p>
          <a:p>
            <a:pPr lvl="0"/>
            <a:r>
              <a:rPr/>
              <a:t>No JavaScript, no external request, no generation date — Rebuilding on unchanged data produces byte-identical files,…</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constraints that decided the design</a:t>
            </a:r>
          </a:p>
        </p:txBody>
      </p:sp>
      <p:sp>
        <p:nvSpPr>
          <p:cNvPr id="3" name="Content Placeholder 2"/>
          <p:cNvSpPr>
            <a:spLocks noGrp="1"/>
          </p:cNvSpPr>
          <p:nvPr>
            <p:ph idx="1"/>
          </p:nvPr>
        </p:nvSpPr>
        <p:spPr/>
        <p:txBody>
          <a:bodyPr/>
          <a:lstStyle/>
          <a:p>
            <a:pPr lvl="0"/>
            <a:r>
              <a:rPr/>
              <a:t>The audience works offline and on metered connections — That removed anything needing a live server or a CDN before any…</a:t>
            </a:r>
          </a:p>
          <a:p>
            <a:pPr lvl="0"/>
            <a:r>
              <a:rPr/>
              <a:t>The Content-Security-Policy forbids inline script bodies — </a:t>
            </a:r>
            <a:r>
              <a:rPr>
                <a:latin typeface="Courier"/>
              </a:rPr>
              <a:t>script-src</a:t>
            </a:r>
            <a:r>
              <a:rPr/>
              <a:t> has no </a:t>
            </a:r>
            <a:r>
              <a:rPr>
                <a:latin typeface="Courier"/>
              </a:rPr>
              <a:t>'unsafe-inline'</a:t>
            </a:r>
            <a:r>
              <a:rPr/>
              <a:t>, so a script in a…</a:t>
            </a:r>
          </a:p>
          <a:p>
            <a:pPr lvl="0"/>
            <a:r>
              <a:rPr/>
              <a:t>The deploy has no Python, no TeX and no pandoc — Rendering the project notebook would need Quarto, Python, pandas and a…</a:t>
            </a:r>
          </a:p>
          <a:p>
            <a:pPr lvl="0"/>
            <a:r>
              <a:rPr/>
              <a:t>The output has to be reviewable — No clock, no build stamp, no generated identifier — so the page is a function of the…</a:t>
            </a:r>
          </a:p>
          <a:p>
            <a:pPr lvl="0"/>
            <a:r>
              <a:rPr/>
              <a:t>Three of those four are constraints rather than preferences — and the design is what is left once they are respected</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each one is for, and what it refuses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Project</a:t>
                      </a:r>
                    </a:p>
                  </a:txBody>
                  <a:tcPr/>
                </a:tc>
                <a:tc>
                  <a:txBody>
                    <a:bodyPr/>
                    <a:lstStyle/>
                    <a:p>
                      <a:pPr lvl="0" indent="0" marL="0">
                        <a:buNone/>
                      </a:pPr>
                      <a:r>
                        <a:rPr/>
                        <a:t>Decision</a:t>
                      </a:r>
                    </a:p>
                  </a:txBody>
                  <a:tcPr/>
                </a:tc>
                <a:tc>
                  <a:txBody>
                    <a:bodyPr/>
                    <a:lstStyle/>
                    <a:p>
                      <a:pPr lvl="0" indent="0" marL="0">
                        <a:buNone/>
                      </a:pPr>
                      <a:r>
                        <a:rPr/>
                        <a:t>Refuses</a:t>
                      </a:r>
                    </a:p>
                  </a:txBody>
                  <a:tcPr/>
                </a:tc>
              </a:tr>
              <a:tr h="0">
                <a:tc>
                  <a:txBody>
                    <a:bodyPr/>
                    <a:lstStyle/>
                    <a:p>
                      <a:pPr lvl="0" indent="0" marL="0">
                        <a:buNone/>
                      </a:pPr>
                      <a:r>
                        <a:rPr/>
                        <a:t>WASH coverage</a:t>
                      </a:r>
                    </a:p>
                  </a:txBody>
                </a:tc>
                <a:tc>
                  <a:txBody>
                    <a:bodyPr/>
                    <a:lstStyle/>
                    <a:p>
                      <a:pPr lvl="0" indent="0" marL="0">
                        <a:buNone/>
                      </a:pPr>
                      <a:r>
                        <a:rPr/>
                        <a:t>Which six communities get rehabilitation</a:t>
                      </a:r>
                    </a:p>
                  </a:txBody>
                </a:tc>
                <a:tc>
                  <a:txBody>
                    <a:bodyPr/>
                    <a:lstStyle/>
                    <a:p>
                      <a:pPr lvl="0" indent="0" marL="0">
                        <a:buNone/>
                      </a:pPr>
                      <a:r>
                        <a:rPr/>
                        <a:t>Unweighted proportions from a clustered survey; the district column normalised from six spellings</a:t>
                      </a:r>
                    </a:p>
                  </a:txBody>
                </a:tc>
              </a:tr>
              <a:tr h="0">
                <a:tc>
                  <a:txBody>
                    <a:bodyPr/>
                    <a:lstStyle/>
                    <a:p>
                      <a:pPr lvl="0" indent="0" marL="0">
                        <a:buNone/>
                      </a:pPr>
                      <a:r>
                        <a:rPr/>
                        <a:t>Nutrition screening</a:t>
                      </a:r>
                    </a:p>
                  </a:txBody>
                </a:tc>
                <a:tc>
                  <a:txBody>
                    <a:bodyPr/>
                    <a:lstStyle/>
                    <a:p>
                      <a:pPr lvl="0" indent="0" marL="0">
                        <a:buNone/>
                      </a:pPr>
                      <a:r>
                        <a:rPr/>
                        <a:t>Where the next round goes</a:t>
                      </a:r>
                    </a:p>
                  </a:txBody>
                </a:tc>
                <a:tc>
                  <a:txBody>
                    <a:bodyPr/>
                    <a:lstStyle/>
                    <a:p>
                      <a:pPr lvl="0" indent="0" marL="0">
                        <a:buNone/>
                      </a:pPr>
                      <a:r>
                        <a:rPr/>
                        <a:t>The commune ranking beyond the three highlighted; screening is not a survey</a:t>
                      </a:r>
                    </a:p>
                  </a:txBody>
                </a:tc>
              </a:tr>
              <a:tr h="0">
                <a:tc>
                  <a:txBody>
                    <a:bodyPr/>
                    <a:lstStyle/>
                    <a:p>
                      <a:pPr lvl="0" indent="0" marL="0">
                        <a:buNone/>
                      </a:pPr>
                      <a:r>
                        <a:rPr/>
                        <a:t>Protection pathway</a:t>
                      </a:r>
                    </a:p>
                  </a:txBody>
                </a:tc>
                <a:tc>
                  <a:txBody>
                    <a:bodyPr/>
                    <a:lstStyle/>
                    <a:p>
                      <a:pPr lvl="0" indent="0" marL="0">
                        <a:buNone/>
                      </a:pPr>
                      <a:r>
                        <a:rPr/>
                        <a:t>Which gate to fix first</a:t>
                      </a:r>
                    </a:p>
                  </a:txBody>
                </a:tc>
                <a:tc>
                  <a:txBody>
                    <a:bodyPr/>
                    <a:lstStyle/>
                    <a:p>
                      <a:pPr lvl="0" indent="0" marL="0">
                        <a:buNone/>
                      </a:pPr>
                      <a:r>
                        <a:rPr/>
                        <a:t>Four-way disaggregation — nineteen cells of one</a:t>
                      </a:r>
                    </a:p>
                  </a:txBody>
                </a:tc>
              </a:tr>
              <a:tr h="0">
                <a:tc>
                  <a:txBody>
                    <a:bodyPr/>
                    <a:lstStyle/>
                    <a:p>
                      <a:pPr lvl="0" indent="0" marL="0">
                        <a:buNone/>
                      </a:pPr>
                      <a:r>
                        <a:rPr/>
                        <a:t>Food security</a:t>
                      </a:r>
                    </a:p>
                  </a:txBody>
                </a:tc>
                <a:tc>
                  <a:txBody>
                    <a:bodyPr/>
                    <a:lstStyle/>
                    <a:p>
                      <a:pPr lvl="0" indent="0" marL="0">
                        <a:buNone/>
                      </a:pPr>
                      <a:r>
                        <a:rPr/>
                        <a:t>Which instrument the caseload rests on</a:t>
                      </a:r>
                    </a:p>
                  </a:txBody>
                </a:tc>
                <a:tc>
                  <a:txBody>
                    <a:bodyPr/>
                    <a:lstStyle/>
                    <a:p>
                      <a:pPr lvl="0" indent="0" marL="0">
                        <a:buNone/>
                      </a:pPr>
                      <a:r>
                        <a:rPr/>
                        <a:t>Averaging the four prevalences; none is an IPC classification</a:t>
                      </a:r>
                    </a:p>
                  </a:txBody>
                </a:tc>
              </a:tr>
              <a:tr h="0">
                <a:tc>
                  <a:txBody>
                    <a:bodyPr/>
                    <a:lstStyle/>
                    <a:p>
                      <a:pPr lvl="0" indent="0" marL="0">
                        <a:buNone/>
                      </a:pPr>
                      <a:r>
                        <a:rPr/>
                        <a:t>School attendance</a:t>
                      </a:r>
                    </a:p>
                  </a:txBody>
                </a:tc>
                <a:tc>
                  <a:txBody>
                    <a:bodyPr/>
                    <a:lstStyle/>
                    <a:p>
                      <a:pPr lvl="0" indent="0" marL="0">
                        <a:buNone/>
                      </a:pPr>
                      <a:r>
                        <a:rPr/>
                        <a:t>Which schools need a response</a:t>
                      </a:r>
                    </a:p>
                  </a:txBody>
                </a:tc>
                <a:tc>
                  <a:txBody>
                    <a:bodyPr/>
                    <a:lstStyle/>
                    <a:p>
                      <a:pPr lvl="0" indent="0" marL="0">
                        <a:buNone/>
                      </a:pPr>
                      <a:r>
                        <a:rPr/>
                        <a:t>Counting the strike period as absence; any causal claim about feeding</a:t>
                      </a:r>
                    </a:p>
                  </a:txBody>
                </a:tc>
              </a:tr>
              <a:tr h="0">
                <a:tc>
                  <a:txBody>
                    <a:bodyPr/>
                    <a:lstStyle/>
                    <a:p>
                      <a:pPr lvl="0" indent="0" marL="0">
                        <a:buNone/>
                      </a:pPr>
                      <a:r>
                        <a:rPr/>
                        <a:t>SMART survey</a:t>
                      </a:r>
                    </a:p>
                  </a:txBody>
                </a:tc>
                <a:tc>
                  <a:txBody>
                    <a:bodyPr/>
                    <a:lstStyle/>
                    <a:p>
                      <a:pPr lvl="0" indent="0" marL="0">
                        <a:buNone/>
                      </a:pPr>
                      <a:r>
                        <a:rPr/>
                        <a:t>Whether a prevalence is publishable</a:t>
                      </a:r>
                    </a:p>
                  </a:txBody>
                </a:tc>
                <a:tc>
                  <a:txBody>
                    <a:bodyPr/>
                    <a:lstStyle/>
                    <a:p>
                      <a:pPr lvl="0" indent="0" marL="0">
                        <a:buNone/>
                      </a:pPr>
                      <a:r>
                        <a:rPr/>
                        <a:t>The prevalence itself, until quality control passes</a:t>
                      </a:r>
                    </a:p>
                  </a:txBody>
                </a:tc>
              </a:tr>
              <a:tr h="0">
                <a:tc>
                  <a:txBody>
                    <a:bodyPr/>
                    <a:lstStyle/>
                    <a:p>
                      <a:pPr lvl="0" indent="0" marL="0">
                        <a:buNone/>
                      </a:pPr>
                      <a:r>
                        <a:rPr/>
                        <a:t>Vaccination</a:t>
                      </a:r>
                    </a:p>
                  </a:txBody>
                </a:tc>
                <a:tc>
                  <a:txBody>
                    <a:bodyPr/>
                    <a:lstStyle/>
                    <a:p>
                      <a:pPr lvl="0" indent="0" marL="0">
                        <a:buNone/>
                      </a:pPr>
                      <a:r>
                        <a:rPr/>
                        <a:t>Whether coverage is service or denominator</a:t>
                      </a:r>
                    </a:p>
                  </a:txBody>
                </a:tc>
                <a:tc>
                  <a:txBody>
                    <a:bodyPr/>
                    <a:lstStyle/>
                    <a:p>
                      <a:pPr lvl="0" indent="0" marL="0">
                        <a:buNone/>
                      </a:pPr>
                      <a:r>
                        <a:rPr/>
                        <a:t>Months with no report drawn as zero</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each one is for, and what it refuses</a:t>
            </a:r>
          </a:p>
        </p:txBody>
      </p:sp>
      <p:sp>
        <p:nvSpPr>
          <p:cNvPr id="3" name="Content Placeholder 2"/>
          <p:cNvSpPr>
            <a:spLocks noGrp="1"/>
          </p:cNvSpPr>
          <p:nvPr>
            <p:ph idx="1"/>
          </p:nvPr>
        </p:nvSpPr>
        <p:spPr/>
        <p:txBody>
          <a:bodyPr/>
          <a:lstStyle/>
          <a:p>
            <a:pPr lvl="0"/>
            <a:r>
              <a:rPr/>
              <a:t>The refusal column is the one to read first — It is the section each page ends with, and it took longer to write than…</a:t>
            </a:r>
          </a:p>
          <a:p>
            <a:pPr lvl="0"/>
            <a:r>
              <a:rPr/>
              <a:t>The SMART row is the strongest of the seven — The dashboard for a nutrition survey declines to show the prevalence,…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one that found an error</a:t>
            </a:r>
          </a:p>
        </p:txBody>
      </p:sp>
      <p:sp>
        <p:nvSpPr>
          <p:cNvPr id="3" name="Content Placeholder 2"/>
          <p:cNvSpPr>
            <a:spLocks noGrp="1"/>
          </p:cNvSpPr>
          <p:nvPr>
            <p:ph idx="1"/>
          </p:nvPr>
        </p:nvSpPr>
        <p:spPr/>
        <p:txBody>
          <a:bodyPr/>
          <a:lstStyle/>
          <a:p>
            <a:pPr lvl="0"/>
            <a:r>
              <a:rPr/>
              <a:t>The documentation was right — The JMP improved list includes packaged or delivered water — </a:t>
            </a:r>
            <a:r>
              <a:rPr>
                <a:latin typeface="Courier"/>
              </a:rPr>
              <a:t>tanker-truck</a:t>
            </a:r>
            <a:r>
              <a:rPr/>
              <a:t> here — and…</a:t>
            </a:r>
          </a:p>
          <a:p>
            <a:pPr lvl="0"/>
            <a:r>
              <a:rPr/>
              <a:t>Nothing else would have found it — The lesson was internally consistent, the figure used the same set so it agreed, the…</a:t>
            </a:r>
          </a:p>
          <a:p>
            <a:pPr lvl="0"/>
            <a:r>
              <a:rPr/>
              <a:t>That is the argument for a definition panel, made by a failure rather than by assertion — and it is why the correction…</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these dashboards do not do</a:t>
            </a:r>
          </a:p>
        </p:txBody>
      </p:sp>
      <p:sp>
        <p:nvSpPr>
          <p:cNvPr id="3" name="Content Placeholder 2"/>
          <p:cNvSpPr>
            <a:spLocks noGrp="1"/>
          </p:cNvSpPr>
          <p:nvPr>
            <p:ph idx="1"/>
          </p:nvPr>
        </p:nvSpPr>
        <p:spPr/>
        <p:txBody>
          <a:bodyPr/>
          <a:lstStyle/>
          <a:p>
            <a:pPr lvl="0"/>
            <a:r>
              <a:rPr/>
              <a:t>No interactivity — A reader cannot filter, drill or re-slice</a:t>
            </a:r>
          </a:p>
          <a:p>
            <a:pPr lvl="0"/>
            <a:r>
              <a:rPr/>
              <a:t>No live refresh — The page is rebuilt when the data is, by a script somebody runs</a:t>
            </a:r>
          </a:p>
          <a:p>
            <a:pPr lvl="0"/>
            <a:r>
              <a:rPr/>
              <a:t>No access control — They are public static files, which is fine because every dataset here is synthetic — and would not…</a:t>
            </a:r>
          </a:p>
          <a:p>
            <a:pPr lvl="0"/>
            <a:r>
              <a:rPr/>
              <a:t>No accessibility audit — They are semantic HTML with a documented reading order and they have not been tested with a…</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pattern, portable</a:t>
            </a:r>
          </a:p>
        </p:txBody>
      </p:sp>
      <p:sp>
        <p:nvSpPr>
          <p:cNvPr id="3" name="Content Placeholder 2"/>
          <p:cNvSpPr>
            <a:spLocks noGrp="1"/>
          </p:cNvSpPr>
          <p:nvPr>
            <p:ph idx="1"/>
          </p:nvPr>
        </p:nvSpPr>
        <p:spPr/>
        <p:txBody>
          <a:bodyPr/>
          <a:lstStyle/>
          <a:p>
            <a:pPr lvl="0"/>
            <a:r>
              <a:rPr/>
              <a:t>One file per audience-question, not per data source</a:t>
            </a:r>
          </a:p>
          <a:p>
            <a:pPr lvl="0"/>
            <a:r>
              <a:rPr/>
              <a:t>Every number computed by a script from a versioned file — with nothing typed</a:t>
            </a:r>
          </a:p>
          <a:p>
            <a:pPr lvl="0"/>
            <a:r>
              <a:rPr/>
              <a:t>Provenance and definitions on the page — not in a separate document nobody opens</a:t>
            </a:r>
          </a:p>
          <a:p>
            <a:pPr lvl="0"/>
            <a:r>
              <a:rPr/>
              <a:t>A section naming what the page does not show — written before the page is considered finished</a:t>
            </a:r>
          </a:p>
          <a:p>
            <a:pPr lvl="0"/>
            <a:r>
              <a:rPr/>
              <a:t>Deterministic output — so “is this current?” is a question the version control system answers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a:t>
            </a:r>
          </a:p>
        </p:txBody>
      </p:sp>
      <p:sp>
        <p:nvSpPr>
          <p:cNvPr id="3" name="Content Placeholder 2"/>
          <p:cNvSpPr>
            <a:spLocks noGrp="1"/>
          </p:cNvSpPr>
          <p:nvPr>
            <p:ph idx="1"/>
          </p:nvPr>
        </p:nvSpPr>
        <p:spPr/>
        <p:txBody>
          <a:bodyPr/>
          <a:lstStyle/>
          <a:p>
            <a:pPr lvl="0" indent="0">
              <a:buNone/>
            </a:pPr>
            <a:r>
              <a:rPr>
                <a:latin typeface="Courier"/>
              </a:rPr>
              <a:t>Project dashboards
  Seven projects, two languages, 14 files, ~8 kB each. Static HTML built by
  scripts/export/build-project-dashboards.mjs from the committed dataset
  files, with each project's committed SVG figure inlined.
  No JavaScript (the CSP forbids inline script bodies), no external request,
  no generation date. Rebuilding on unchanged data is byte-identical.
  Each page states the decision it informs and ends with what it does not
  show. dashboard.ready is true on all seven projects and
  project-files.test.ts fails if a declared file is missing.
  Not done: no interactivity, no scheduled refresh, no access control, no
  screen-reader audit.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last line is the one to copy — A dashboard section without a “not done” is a section nobody has audited</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Twenty-one courses and one argument — A number in a programme report is a claim, and everything here is about what has…</a:t>
            </a:r>
          </a:p>
          <a:p>
            <a:pPr lvl="0"/>
            <a:r>
              <a:rPr/>
              <a:t>The last step is the one the others are for — An analysis that never reaches a decision is an analysis that did not…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https://data-analysis.cassion.dev/courses/dashboards-and-reporting/dash-08-the-dashboards-this-platform-ships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Seven dashboards, and what each one refuses to show</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8 of 8</vt:lpwstr>
  </property>
  <property fmtid="{D5CDD505-2E9C-101B-9397-08002B2CF9AE}" pid="3" name="subtitle">
    <vt:lpwstr>Eight kilobytes, no JavaScript, no external request, byte-identical on rebuild. Each of the seven states the decision it informs and ends by naming what it does not show — and one of them found an error in this platform’s own teaching.</vt:lpwstr>
  </property>
</Properties>
</file>