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Five coordinates, not one number. Data element, category option combination, org unit, period and dataset — and the difference between a data element and an indicator, which is where most confusion about routine figures starts.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vaccination extract looks like a spreadsheet: facility, period, antigen, doses. In the system it came from, a single stored value is addressed by five things, and knowing all five is what makes a figure defensible. Two of the five are missing from the export, and that is the normal case. Most of this lesson is about what those two carry and why their absence causes arguments.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data element is the raw measure a form collects — “Penta3 doses administered”, “BCG doses administered”. It is a count of something, entered by a person, and it is stored exactly as entered.</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Six antigens, six data elements. The </a:t>
            </a:r>
            <a:r>
              <a:rPr>
                <a:latin typeface="Courier"/>
              </a:rPr>
              <a:t>target_population</a:t>
            </a:r>
            <a:r>
              <a:rPr/>
              <a:t> column is a seventh value of a different kind, and in a real instance it would usually not be a data element at all — it is a denominator, stored either as a data element captured once a year or as an org unit attribute. Ask which it is. A denominator stored as an annual data element can be revised retrospectively; one stored as an attribute changes for every period at once. That difference is why a coverage figure computed in January and again in June can differ with no new doses.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category combination splits a data element into the cells the form actually collects. Penta3 might be broken down by age (under 1 / 1 and over) and by sex, giving four category option combinations per data element.</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where the most common misreading of a DHIS2 export lives. If your extract has one row per antigen per facility per month, one of two things is true, and they are not equivalent:</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38 × 12 × 6 = 2,736, and the file has 2,736 rows. The grid is exactly full, which tells you the export is at data element level with no category disaggregation surviving. If a report then asks for coverage by sex, the answer is not in this file, and it may or may not be in the system.</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distinction that causes the most trouble, and it is worth being precise about.</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consequences that come up constantly. An indicator is not stored, so it cannot be wrong in the database. If a coverage figure is wrong, either a data element is wrong or the indicator definition is. Those have different owners and different fixes. The indicator is evaluated at the level you request, and the arithmetic is sum-then-divide, not divide-then-average. Requesting district-level coverage sums numerators and denominators across facilities; it does not average facility coverages. That is the right behaviour and it is the opposite of what a spreadsheet user usually does.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An indicator can be requested for a period the data does not support. Ask for annual coverage and DHIS2 will sum twelve monthly numerators over a denominator that may be an annual figure or a summed monthly one, depending on how the denominator element is configured. Getting a plausible number out is not evidence that the aggregation was right.</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dataset is the form a group of data elements is collected on, assigned to a set of org units, with a period type. It is the thing that decides which units are expected to report, which is the foundation of every completeness figure the system produces.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76.5%. That number only means anything because a dataset assignment says all 38 facilities were expected to submit every month. Without the dataset, there is no denominator and no completeness. Note also what the extract does not carry: reporting here is all-or-nothing per facility-month across all six antigens, which is what a single dataset containing all six looks like. A system with the antigens split across two datasets would show partial months, and that structure would be visible in the data.</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Zero. One dataset, six elements, submitted together.</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practical conclusion of this lesson. When you request an extract, request the metadata with it: That is four short files and they turn an export into something a reference sheet can be written from. The </a:t>
            </a:r>
            <a:r>
              <a:rPr i="1"/>
              <a:t>Indicator Design</a:t>
            </a:r>
            <a:r>
              <a:rPr/>
              <a:t> course asked for a source down to the field; this is what that looks like when the source is DHIS2.</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know what a value is and where it sits. The next lesson moves it — up an org unit hierarchy that is not fixed, where a facility reassigned between districts in March means a district total that cannot simply be summed.</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routine-data-and-dhis2/dhis2-01-data-element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What a value in DHIS2 actually is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Five coordinates, not one number. Data element, category option combination, org unit, period and dataset — and the difference between a data element and an indicator, which is where most confusion about routine figures starts.</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1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A value has five coordinates</a:t>
            </a:r>
          </a:p>
          <a:p>
            <a:pPr lvl="0"/>
            <a:r>
              <a:rPr/>
              <a:t>Data element: the thing that is counted</a:t>
            </a:r>
          </a:p>
          <a:p>
            <a:pPr lvl="0"/>
            <a:r>
              <a:rPr/>
              <a:t>Category combinations: the breakdown built into the element</a:t>
            </a:r>
          </a:p>
          <a:p>
            <a:pPr lvl="0"/>
            <a:r>
              <a:rPr/>
              <a:t>Data element versus indicator</a:t>
            </a:r>
          </a:p>
          <a:p>
            <a:pPr lvl="0"/>
            <a:r>
              <a:rPr/>
              <a:t>Datasets: the form, and what “expected” means</a:t>
            </a:r>
          </a:p>
          <a:p>
            <a:pPr lvl="0"/>
            <a:r>
              <a:rPr/>
              <a:t>Ask for the metadata, not just the data</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value has five coordinates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Coordinate</a:t>
                      </a:r>
                    </a:p>
                  </a:txBody>
                  <a:tcPr/>
                </a:tc>
                <a:tc>
                  <a:txBody>
                    <a:bodyPr/>
                    <a:lstStyle/>
                    <a:p>
                      <a:pPr lvl="0" indent="0" marL="0">
                        <a:buNone/>
                      </a:pPr>
                      <a:r>
                        <a:rPr/>
                        <a:t>In the extract</a:t>
                      </a:r>
                    </a:p>
                  </a:txBody>
                  <a:tcPr/>
                </a:tc>
                <a:tc>
                  <a:txBody>
                    <a:bodyPr/>
                    <a:lstStyle/>
                    <a:p>
                      <a:pPr lvl="0" indent="0" marL="0">
                        <a:buNone/>
                      </a:pPr>
                      <a:r>
                        <a:rPr/>
                        <a:t>What it answers</a:t>
                      </a:r>
                    </a:p>
                  </a:txBody>
                  <a:tcPr/>
                </a:tc>
              </a:tr>
              <a:tr h="0">
                <a:tc>
                  <a:txBody>
                    <a:bodyPr/>
                    <a:lstStyle/>
                    <a:p>
                      <a:pPr lvl="0" indent="0" marL="0">
                        <a:buNone/>
                      </a:pPr>
                      <a:r>
                        <a:rPr b="1"/>
                        <a:t>Data element</a:t>
                      </a:r>
                    </a:p>
                  </a:txBody>
                </a:tc>
                <a:tc>
                  <a:txBody>
                    <a:bodyPr/>
                    <a:lstStyle/>
                    <a:p>
                      <a:pPr lvl="0" indent="0" marL="0">
                        <a:buNone/>
                      </a:pPr>
                      <a:r>
                        <a:rPr>
                          <a:latin typeface="Courier"/>
                        </a:rPr>
                        <a:t>antigen</a:t>
                      </a:r>
                      <a:r>
                        <a:rPr/>
                        <a:t> plus the measure</a:t>
                      </a:r>
                    </a:p>
                  </a:txBody>
                </a:tc>
                <a:tc>
                  <a:txBody>
                    <a:bodyPr/>
                    <a:lstStyle/>
                    <a:p>
                      <a:pPr lvl="0" indent="0" marL="0">
                        <a:buNone/>
                      </a:pPr>
                      <a:r>
                        <a:rPr/>
                        <a:t>What was counted</a:t>
                      </a:r>
                    </a:p>
                  </a:txBody>
                </a:tc>
              </a:tr>
              <a:tr h="0">
                <a:tc>
                  <a:txBody>
                    <a:bodyPr/>
                    <a:lstStyle/>
                    <a:p>
                      <a:pPr lvl="0" indent="0" marL="0">
                        <a:buNone/>
                      </a:pPr>
                      <a:r>
                        <a:rPr b="1"/>
                        <a:t>Category option combination</a:t>
                      </a:r>
                    </a:p>
                  </a:txBody>
                </a:tc>
                <a:tc>
                  <a:txBody>
                    <a:bodyPr/>
                    <a:lstStyle/>
                    <a:p>
                      <a:pPr lvl="0" indent="0" marL="0">
                        <a:buNone/>
                      </a:pPr>
                      <a:r>
                        <a:rPr/>
                        <a:t>not present</a:t>
                      </a:r>
                    </a:p>
                  </a:txBody>
                </a:tc>
                <a:tc>
                  <a:txBody>
                    <a:bodyPr/>
                    <a:lstStyle/>
                    <a:p>
                      <a:pPr lvl="0" indent="0" marL="0">
                        <a:buNone/>
                      </a:pPr>
                      <a:r>
                        <a:rPr/>
                        <a:t>Which breakdown of it</a:t>
                      </a:r>
                    </a:p>
                  </a:txBody>
                </a:tc>
              </a:tr>
              <a:tr h="0">
                <a:tc>
                  <a:txBody>
                    <a:bodyPr/>
                    <a:lstStyle/>
                    <a:p>
                      <a:pPr lvl="0" indent="0" marL="0">
                        <a:buNone/>
                      </a:pPr>
                      <a:r>
                        <a:rPr b="1"/>
                        <a:t>Org unit</a:t>
                      </a:r>
                    </a:p>
                  </a:txBody>
                </a:tc>
                <a:tc>
                  <a:txBody>
                    <a:bodyPr/>
                    <a:lstStyle/>
                    <a:p>
                      <a:pPr lvl="0" indent="0" marL="0">
                        <a:buNone/>
                      </a:pPr>
                      <a:r>
                        <a:rPr>
                          <a:latin typeface="Courier"/>
                        </a:rPr>
                        <a:t>facility_id</a:t>
                      </a:r>
                    </a:p>
                  </a:txBody>
                </a:tc>
                <a:tc>
                  <a:txBody>
                    <a:bodyPr/>
                    <a:lstStyle/>
                    <a:p>
                      <a:pPr lvl="0" indent="0" marL="0">
                        <a:buNone/>
                      </a:pPr>
                      <a:r>
                        <a:rPr/>
                        <a:t>Where</a:t>
                      </a:r>
                    </a:p>
                  </a:txBody>
                </a:tc>
              </a:tr>
              <a:tr h="0">
                <a:tc>
                  <a:txBody>
                    <a:bodyPr/>
                    <a:lstStyle/>
                    <a:p>
                      <a:pPr lvl="0" indent="0" marL="0">
                        <a:buNone/>
                      </a:pPr>
                      <a:r>
                        <a:rPr b="1"/>
                        <a:t>Period</a:t>
                      </a:r>
                    </a:p>
                  </a:txBody>
                </a:tc>
                <a:tc>
                  <a:txBody>
                    <a:bodyPr/>
                    <a:lstStyle/>
                    <a:p>
                      <a:pPr lvl="0" indent="0" marL="0">
                        <a:buNone/>
                      </a:pPr>
                      <a:r>
                        <a:rPr>
                          <a:latin typeface="Courier"/>
                        </a:rPr>
                        <a:t>period</a:t>
                      </a:r>
                    </a:p>
                  </a:txBody>
                </a:tc>
                <a:tc>
                  <a:txBody>
                    <a:bodyPr/>
                    <a:lstStyle/>
                    <a:p>
                      <a:pPr lvl="0" indent="0" marL="0">
                        <a:buNone/>
                      </a:pPr>
                      <a:r>
                        <a:rPr/>
                        <a:t>When</a:t>
                      </a:r>
                    </a:p>
                  </a:txBody>
                </a:tc>
              </a:tr>
              <a:tr h="0">
                <a:tc>
                  <a:txBody>
                    <a:bodyPr/>
                    <a:lstStyle/>
                    <a:p>
                      <a:pPr lvl="0" indent="0" marL="0">
                        <a:buNone/>
                      </a:pPr>
                      <a:r>
                        <a:rPr b="1"/>
                        <a:t>Dataset</a:t>
                      </a:r>
                    </a:p>
                  </a:txBody>
                </a:tc>
                <a:tc>
                  <a:txBody>
                    <a:bodyPr/>
                    <a:lstStyle/>
                    <a:p>
                      <a:pPr lvl="0" indent="0" marL="0">
                        <a:buNone/>
                      </a:pPr>
                      <a:r>
                        <a:rPr/>
                        <a:t>not present</a:t>
                      </a:r>
                    </a:p>
                  </a:txBody>
                </a:tc>
                <a:tc>
                  <a:txBody>
                    <a:bodyPr/>
                    <a:lstStyle/>
                    <a:p>
                      <a:pPr lvl="0" indent="0" marL="0">
                        <a:buNone/>
                      </a:pPr>
                      <a:r>
                        <a:rPr/>
                        <a:t>Which form it was collected on</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Data element: the thing that is counted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vax </a:t>
            </a:r>
            <a:r>
              <a:rPr>
                <a:solidFill>
                  <a:srgbClr val="666666"/>
                </a:solidFill>
                <a:latin typeface="Courier"/>
              </a:rPr>
              <a:t>=</a:t>
            </a:r>
            <a:r>
              <a:rPr>
                <a:latin typeface="Courier"/>
              </a:rPr>
              <a:t> pd.read_csv(</a:t>
            </a:r>
            <a:r>
              <a:rPr>
                <a:solidFill>
                  <a:srgbClr val="4070A0"/>
                </a:solidFill>
                <a:latin typeface="Courier"/>
              </a:rPr>
              <a:t>"vaccination-coverage-2024.v1.csv"</a:t>
            </a:r>
            <a:r>
              <a:rPr>
                <a:latin typeface="Courier"/>
              </a:rPr>
              <a:t>, parse_dates</a:t>
            </a:r>
            <a:r>
              <a:rPr>
                <a:solidFill>
                  <a:srgbClr val="666666"/>
                </a:solidFill>
                <a:latin typeface="Courier"/>
              </a:rPr>
              <a:t>=</a:t>
            </a:r>
            <a:r>
              <a:rPr>
                <a:latin typeface="Courier"/>
              </a:rPr>
              <a:t>[</a:t>
            </a:r>
            <a:r>
              <a:rPr>
                <a:solidFill>
                  <a:srgbClr val="4070A0"/>
                </a:solidFill>
                <a:latin typeface="Courier"/>
              </a:rPr>
              <a:t>"period"</a:t>
            </a:r>
            <a:r>
              <a:rPr>
                <a:latin typeface="Courier"/>
              </a:rPr>
              <a:t>])</a:t>
            </a:r>
            <a:br/>
            <a:r>
              <a:rPr>
                <a:solidFill>
                  <a:srgbClr val="008000"/>
                </a:solidFill>
                <a:latin typeface="Courier"/>
              </a:rPr>
              <a:t>print</a:t>
            </a:r>
            <a:r>
              <a:rPr>
                <a:latin typeface="Courier"/>
              </a:rPr>
              <a:t>(</a:t>
            </a:r>
            <a:r>
              <a:rPr>
                <a:solidFill>
                  <a:srgbClr val="008000"/>
                </a:solidFill>
                <a:latin typeface="Courier"/>
              </a:rPr>
              <a:t>sorted</a:t>
            </a:r>
            <a:r>
              <a:rPr>
                <a:latin typeface="Courier"/>
              </a:rPr>
              <a:t>(vax[</a:t>
            </a:r>
            <a:r>
              <a:rPr>
                <a:solidFill>
                  <a:srgbClr val="4070A0"/>
                </a:solidFill>
                <a:latin typeface="Courier"/>
              </a:rPr>
              <a:t>"antigen"</a:t>
            </a:r>
            <a:r>
              <a:rPr>
                <a:latin typeface="Courier"/>
              </a:rPr>
              <a:t>].unique()))</a:t>
            </a:r>
            <a:br/>
            <a:r>
              <a:rPr>
                <a:solidFill>
                  <a:srgbClr val="008000"/>
                </a:solidFill>
                <a:latin typeface="Courier"/>
              </a:rPr>
              <a:t>print</a:t>
            </a:r>
            <a:r>
              <a:rPr>
                <a:latin typeface="Courier"/>
              </a:rPr>
              <a:t>(vax.groupby(</a:t>
            </a:r>
            <a:r>
              <a:rPr>
                <a:solidFill>
                  <a:srgbClr val="4070A0"/>
                </a:solidFill>
                <a:latin typeface="Courier"/>
              </a:rPr>
              <a:t>"antigen"</a:t>
            </a:r>
            <a:r>
              <a:rPr>
                <a:latin typeface="Courier"/>
              </a:rPr>
              <a:t>)[</a:t>
            </a:r>
            <a:r>
              <a:rPr>
                <a:solidFill>
                  <a:srgbClr val="4070A0"/>
                </a:solidFill>
                <a:latin typeface="Courier"/>
              </a:rPr>
              <a:t>"doses_administered"</a:t>
            </a:r>
            <a:r>
              <a:rPr>
                <a:latin typeface="Courier"/>
              </a:rPr>
              <a:t>].</a:t>
            </a:r>
            <a:r>
              <a:rPr>
                <a:solidFill>
                  <a:srgbClr val="008000"/>
                </a:solidFill>
                <a:latin typeface="Courier"/>
              </a:rPr>
              <a:t>sum</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Data element: the thing that is counted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r>
              <a:rPr>
                <a:solidFill>
                  <a:srgbClr val="06287E"/>
                </a:solidFill>
                <a:latin typeface="Courier"/>
              </a:rPr>
              <a:t>library</a:t>
            </a:r>
            <a:r>
              <a:rPr>
                <a:latin typeface="Courier"/>
              </a:rPr>
              <a:t>(readr)</a:t>
            </a:r>
            <a:br/>
            <a:br/>
            <a:r>
              <a:rPr>
                <a:latin typeface="Courier"/>
              </a:rPr>
              <a:t>vax </a:t>
            </a:r>
            <a:r>
              <a:rPr>
                <a:solidFill>
                  <a:srgbClr val="007020"/>
                </a:solidFill>
                <a:latin typeface="Courier"/>
              </a:rPr>
              <a:t>&lt;-</a:t>
            </a:r>
            <a:r>
              <a:rPr>
                <a:latin typeface="Courier"/>
              </a:rPr>
              <a:t> </a:t>
            </a:r>
            <a:r>
              <a:rPr>
                <a:solidFill>
                  <a:srgbClr val="06287E"/>
                </a:solidFill>
                <a:latin typeface="Courier"/>
              </a:rPr>
              <a:t>read_csv</a:t>
            </a:r>
            <a:r>
              <a:rPr>
                <a:latin typeface="Courier"/>
              </a:rPr>
              <a:t>(</a:t>
            </a:r>
            <a:r>
              <a:rPr>
                <a:solidFill>
                  <a:srgbClr val="4070A0"/>
                </a:solidFill>
                <a:latin typeface="Courier"/>
              </a:rPr>
              <a:t>"vaccination-coverage-2024.v1.csv"</a:t>
            </a:r>
            <a:r>
              <a:rPr>
                <a:latin typeface="Courier"/>
              </a:rPr>
              <a:t>)</a:t>
            </a:r>
            <a:br/>
            <a:br/>
            <a:r>
              <a:rPr>
                <a:latin typeface="Courier"/>
              </a:rPr>
              <a:t>vax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doses =</a:t>
            </a:r>
            <a:r>
              <a:rPr>
                <a:latin typeface="Courier"/>
              </a:rPr>
              <a:t> </a:t>
            </a:r>
            <a:r>
              <a:rPr>
                <a:solidFill>
                  <a:srgbClr val="06287E"/>
                </a:solidFill>
                <a:latin typeface="Courier"/>
              </a:rPr>
              <a:t>sum</a:t>
            </a:r>
            <a:r>
              <a:rPr>
                <a:latin typeface="Courier"/>
              </a:rPr>
              <a:t>(doses_administered), </a:t>
            </a:r>
            <a:r>
              <a:rPr>
                <a:solidFill>
                  <a:srgbClr val="7D9029"/>
                </a:solidFill>
                <a:latin typeface="Courier"/>
              </a:rPr>
              <a:t>.by =</a:t>
            </a:r>
            <a:r>
              <a:rPr>
                <a:latin typeface="Courier"/>
              </a:rPr>
              <a:t> antigen)</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Data element: the thing that is counted</a:t>
            </a:r>
          </a:p>
        </p:txBody>
      </p:sp>
      <p:sp>
        <p:nvSpPr>
          <p:cNvPr id="3" name="Content Placeholder 2"/>
          <p:cNvSpPr>
            <a:spLocks noGrp="1"/>
          </p:cNvSpPr>
          <p:nvPr>
            <p:ph idx="1"/>
          </p:nvPr>
        </p:nvSpPr>
        <p:spPr/>
        <p:txBody>
          <a:bodyPr/>
          <a:lstStyle/>
          <a:p>
            <a:pPr lvl="0"/>
            <a:r>
              <a:rPr/>
              <a:t>Ask which it is — A denominator stored as an annual data element can be revised retrospectively; one stored as an…</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Category combinations: the breakdown built into the element — Example</a:t>
            </a:r>
          </a:p>
        </p:txBody>
      </p:sp>
      <p:sp>
        <p:nvSpPr>
          <p:cNvPr id="3" name="Content Placeholder 2"/>
          <p:cNvSpPr>
            <a:spLocks noGrp="1"/>
          </p:cNvSpPr>
          <p:nvPr>
            <p:ph idx="1"/>
          </p:nvPr>
        </p:nvSpPr>
        <p:spPr/>
        <p:txBody>
          <a:bodyPr/>
          <a:lstStyle/>
          <a:p>
            <a:pPr lvl="0" indent="0">
              <a:buNone/>
            </a:pPr>
            <a:r>
              <a:rPr>
                <a:latin typeface="Courier"/>
              </a:rPr>
              <a:t>Data element:  Penta3 doses administered
Category combo: Age (&lt;1, 1+) x Sex (F, M)
Stored values:  4 per org unit per period</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Category combinations: the breakdown built into the element</a:t>
            </a:r>
          </a:p>
        </p:txBody>
      </p:sp>
      <p:sp>
        <p:nvSpPr>
          <p:cNvPr id="3" name="Content Placeholder 2"/>
          <p:cNvSpPr>
            <a:spLocks noGrp="1"/>
          </p:cNvSpPr>
          <p:nvPr>
            <p:ph idx="1"/>
          </p:nvPr>
        </p:nvSpPr>
        <p:spPr/>
        <p:txBody>
          <a:bodyPr/>
          <a:lstStyle/>
          <a:p>
            <a:pPr lvl="0"/>
            <a:r>
              <a:rPr b="1"/>
              <a:t>The data element has no disaggregation</a:t>
            </a:r>
            <a:r>
              <a:rPr/>
              <a:t>, so there is one value and nothing was lost.</a:t>
            </a:r>
          </a:p>
          <a:p>
            <a:pPr lvl="0"/>
            <a:r>
              <a:rPr b="1"/>
              <a:t>The export aggregated across category option combinations</a:t>
            </a:r>
            <a:r>
              <a:rPr/>
              <a:t>, in which case the disaggregation exists in the system…</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Category combinations: the breakdown built into the element — In Python</a:t>
            </a:r>
          </a:p>
        </p:txBody>
      </p:sp>
      <p:sp>
        <p:nvSpPr>
          <p:cNvPr id="3" name="Content Placeholder 2"/>
          <p:cNvSpPr>
            <a:spLocks noGrp="1"/>
          </p:cNvSpPr>
          <p:nvPr>
            <p:ph idx="1"/>
          </p:nvPr>
        </p:nvSpPr>
        <p:spPr/>
        <p:txBody>
          <a:bodyPr/>
          <a:lstStyle/>
          <a:p>
            <a:pPr lvl="0" indent="0">
              <a:buNone/>
            </a:pPr>
            <a:r>
              <a:rPr>
                <a:latin typeface="Courier"/>
              </a:rPr>
              <a:t>expected </a:t>
            </a:r>
            <a:r>
              <a:rPr>
                <a:solidFill>
                  <a:srgbClr val="666666"/>
                </a:solidFill>
                <a:latin typeface="Courier"/>
              </a:rPr>
              <a:t>=</a:t>
            </a:r>
            <a:r>
              <a:rPr>
                <a:latin typeface="Courier"/>
              </a:rPr>
              <a:t> (vax[</a:t>
            </a:r>
            <a:r>
              <a:rPr>
                <a:solidFill>
                  <a:srgbClr val="4070A0"/>
                </a:solidFill>
                <a:latin typeface="Courier"/>
              </a:rPr>
              <a:t>"facility_id"</a:t>
            </a:r>
            <a:r>
              <a:rPr>
                <a:latin typeface="Courier"/>
              </a:rPr>
              <a:t>].nunique() </a:t>
            </a:r>
            <a:r>
              <a:rPr>
                <a:solidFill>
                  <a:srgbClr val="666666"/>
                </a:solidFill>
                <a:latin typeface="Courier"/>
              </a:rPr>
              <a:t>*</a:t>
            </a:r>
            <a:r>
              <a:rPr>
                <a:latin typeface="Courier"/>
              </a:rPr>
              <a:t> vax[</a:t>
            </a:r>
            <a:r>
              <a:rPr>
                <a:solidFill>
                  <a:srgbClr val="4070A0"/>
                </a:solidFill>
                <a:latin typeface="Courier"/>
              </a:rPr>
              <a:t>"period"</a:t>
            </a:r>
            <a:r>
              <a:rPr>
                <a:latin typeface="Courier"/>
              </a:rPr>
              <a:t>].nunique()</a:t>
            </a:r>
            <a:br/>
            <a:r>
              <a:rPr>
                <a:latin typeface="Courier"/>
              </a:rPr>
              <a:t>            </a:t>
            </a:r>
            <a:r>
              <a:rPr>
                <a:solidFill>
                  <a:srgbClr val="666666"/>
                </a:solidFill>
                <a:latin typeface="Courier"/>
              </a:rPr>
              <a:t>*</a:t>
            </a:r>
            <a:r>
              <a:rPr>
                <a:latin typeface="Courier"/>
              </a:rPr>
              <a:t> vax[</a:t>
            </a:r>
            <a:r>
              <a:rPr>
                <a:solidFill>
                  <a:srgbClr val="4070A0"/>
                </a:solidFill>
                <a:latin typeface="Courier"/>
              </a:rPr>
              <a:t>"antigen"</a:t>
            </a:r>
            <a:r>
              <a:rPr>
                <a:latin typeface="Courier"/>
              </a:rPr>
              <a:t>].nunique())</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expected</a:t>
            </a:r>
            <a:r>
              <a:rPr>
                <a:solidFill>
                  <a:srgbClr val="4070A0"/>
                </a:solidFill>
                <a:latin typeface="Courier"/>
              </a:rPr>
              <a:t>}</a:t>
            </a:r>
            <a:r>
              <a:rPr>
                <a:solidFill>
                  <a:srgbClr val="BB6688"/>
                </a:solidFill>
                <a:latin typeface="Courier"/>
              </a:rPr>
              <a:t> expected rows, </a:t>
            </a:r>
            <a:r>
              <a:rPr>
                <a:solidFill>
                  <a:srgbClr val="4070A0"/>
                </a:solidFill>
                <a:latin typeface="Courier"/>
              </a:rPr>
              <a:t>{</a:t>
            </a:r>
            <a:r>
              <a:rPr>
                <a:solidFill>
                  <a:srgbClr val="008000"/>
                </a:solidFill>
                <a:latin typeface="Courier"/>
              </a:rPr>
              <a:t>len</a:t>
            </a:r>
            <a:r>
              <a:rPr>
                <a:latin typeface="Courier"/>
              </a:rPr>
              <a:t>(vax)</a:t>
            </a:r>
            <a:r>
              <a:rPr>
                <a:solidFill>
                  <a:srgbClr val="4070A0"/>
                </a:solidFill>
                <a:latin typeface="Courier"/>
              </a:rPr>
              <a:t>}</a:t>
            </a:r>
            <a:r>
              <a:rPr>
                <a:solidFill>
                  <a:srgbClr val="BB6688"/>
                </a:solidFill>
                <a:latin typeface="Courier"/>
              </a:rPr>
              <a:t> in the file"</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Category combinations: the breakdown built into the element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a:t>
            </a:r>
            <a:r>
              <a:rPr>
                <a:latin typeface="Courier"/>
              </a:rPr>
              <a:t>(</a:t>
            </a:r>
            <a:r>
              <a:rPr>
                <a:solidFill>
                  <a:srgbClr val="7D9029"/>
                </a:solidFill>
                <a:latin typeface="Courier"/>
              </a:rPr>
              <a:t>expected =</a:t>
            </a:r>
            <a:r>
              <a:rPr>
                <a:latin typeface="Courier"/>
              </a:rPr>
              <a:t> </a:t>
            </a:r>
            <a:r>
              <a:rPr>
                <a:solidFill>
                  <a:srgbClr val="06287E"/>
                </a:solidFill>
                <a:latin typeface="Courier"/>
              </a:rPr>
              <a:t>n_distinct</a:t>
            </a:r>
            <a:r>
              <a:rPr>
                <a:latin typeface="Courier"/>
              </a:rPr>
              <a:t>(vax</a:t>
            </a:r>
            <a:r>
              <a:rPr>
                <a:solidFill>
                  <a:srgbClr val="4070A0"/>
                </a:solidFill>
                <a:latin typeface="Courier"/>
              </a:rPr>
              <a:t>$</a:t>
            </a:r>
            <a:r>
              <a:rPr>
                <a:latin typeface="Courier"/>
              </a:rPr>
              <a:t>facility_id) </a:t>
            </a:r>
            <a:r>
              <a:rPr>
                <a:solidFill>
                  <a:srgbClr val="4070A0"/>
                </a:solidFill>
                <a:latin typeface="Courier"/>
              </a:rPr>
              <a:t>*</a:t>
            </a:r>
            <a:r>
              <a:rPr>
                <a:latin typeface="Courier"/>
              </a:rPr>
              <a:t> </a:t>
            </a:r>
            <a:r>
              <a:rPr>
                <a:solidFill>
                  <a:srgbClr val="06287E"/>
                </a:solidFill>
                <a:latin typeface="Courier"/>
              </a:rPr>
              <a:t>n_distinct</a:t>
            </a:r>
            <a:r>
              <a:rPr>
                <a:latin typeface="Courier"/>
              </a:rPr>
              <a:t>(vax</a:t>
            </a:r>
            <a:r>
              <a:rPr>
                <a:solidFill>
                  <a:srgbClr val="4070A0"/>
                </a:solidFill>
                <a:latin typeface="Courier"/>
              </a:rPr>
              <a:t>$</a:t>
            </a:r>
            <a:r>
              <a:rPr>
                <a:latin typeface="Courier"/>
              </a:rPr>
              <a:t>period) </a:t>
            </a:r>
            <a:r>
              <a:rPr>
                <a:solidFill>
                  <a:srgbClr val="4070A0"/>
                </a:solidFill>
                <a:latin typeface="Courier"/>
              </a:rPr>
              <a:t>*</a:t>
            </a:r>
            <a:br/>
            <a:r>
              <a:rPr>
                <a:latin typeface="Courier"/>
              </a:rPr>
              <a:t>             </a:t>
            </a:r>
            <a:r>
              <a:rPr>
                <a:solidFill>
                  <a:srgbClr val="06287E"/>
                </a:solidFill>
                <a:latin typeface="Courier"/>
              </a:rPr>
              <a:t>n_distinct</a:t>
            </a:r>
            <a:r>
              <a:rPr>
                <a:latin typeface="Courier"/>
              </a:rPr>
              <a:t>(vax</a:t>
            </a:r>
            <a:r>
              <a:rPr>
                <a:solidFill>
                  <a:srgbClr val="4070A0"/>
                </a:solidFill>
                <a:latin typeface="Courier"/>
              </a:rPr>
              <a:t>$</a:t>
            </a:r>
            <a:r>
              <a:rPr>
                <a:latin typeface="Courier"/>
              </a:rPr>
              <a:t>antigen),</a:t>
            </a:r>
            <a:br/>
            <a:r>
              <a:rPr>
                <a:latin typeface="Courier"/>
              </a:rPr>
              <a:t>  </a:t>
            </a:r>
            <a:r>
              <a:rPr>
                <a:solidFill>
                  <a:srgbClr val="7D9029"/>
                </a:solidFill>
                <a:latin typeface="Courier"/>
              </a:rPr>
              <a:t>actual =</a:t>
            </a:r>
            <a:r>
              <a:rPr>
                <a:latin typeface="Courier"/>
              </a:rPr>
              <a:t> </a:t>
            </a:r>
            <a:r>
              <a:rPr>
                <a:solidFill>
                  <a:srgbClr val="06287E"/>
                </a:solidFill>
                <a:latin typeface="Courier"/>
              </a:rPr>
              <a:t>nrow</a:t>
            </a:r>
            <a:r>
              <a:rPr>
                <a:latin typeface="Courier"/>
              </a:rPr>
              <a:t>(vax))</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Data element versus indicator</a:t>
            </a:r>
          </a:p>
        </p:txBody>
      </p:sp>
      <p:sp>
        <p:nvSpPr>
          <p:cNvPr id="3" name="Content Placeholder 2"/>
          <p:cNvSpPr>
            <a:spLocks noGrp="1"/>
          </p:cNvSpPr>
          <p:nvPr>
            <p:ph idx="1"/>
          </p:nvPr>
        </p:nvSpPr>
        <p:spPr/>
        <p:txBody>
          <a:bodyPr/>
          <a:lstStyle/>
          <a:p>
            <a:pPr lvl="0"/>
            <a:r>
              <a:rPr/>
              <a:t>A </a:t>
            </a:r>
            <a:r>
              <a:rPr b="1"/>
              <a:t>data element</a:t>
            </a:r>
            <a:r>
              <a:rPr/>
              <a:t> is stored. Somebody typed it.</a:t>
            </a:r>
          </a:p>
          <a:p>
            <a:pPr lvl="0"/>
            <a:r>
              <a:rPr/>
              <a:t>An </a:t>
            </a:r>
            <a:r>
              <a:rPr b="1"/>
              <a:t>indicator</a:t>
            </a:r>
            <a:r>
              <a:rPr/>
              <a:t> is calculated. It has a numerator, a denominator and a factor, and DHIS2 evaluates it at whatever…</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Data element versus indicator — Example</a:t>
            </a:r>
          </a:p>
        </p:txBody>
      </p:sp>
      <p:sp>
        <p:nvSpPr>
          <p:cNvPr id="3" name="Content Placeholder 2"/>
          <p:cNvSpPr>
            <a:spLocks noGrp="1"/>
          </p:cNvSpPr>
          <p:nvPr>
            <p:ph idx="1"/>
          </p:nvPr>
        </p:nvSpPr>
        <p:spPr/>
        <p:txBody>
          <a:bodyPr/>
          <a:lstStyle/>
          <a:p>
            <a:pPr lvl="0" indent="0">
              <a:buNone/>
            </a:pPr>
            <a:r>
              <a:rPr>
                <a:latin typeface="Courier"/>
              </a:rPr>
              <a:t>Indicator:   Penta3 coverage
Numerator:   #{Penta3 doses administered}
Denominator: #{Surviving infants}
Factor:      100</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Data element versus indicator</a:t>
            </a:r>
          </a:p>
        </p:txBody>
      </p:sp>
      <p:sp>
        <p:nvSpPr>
          <p:cNvPr id="3" name="Content Placeholder 2"/>
          <p:cNvSpPr>
            <a:spLocks noGrp="1"/>
          </p:cNvSpPr>
          <p:nvPr>
            <p:ph idx="1"/>
          </p:nvPr>
        </p:nvSpPr>
        <p:spPr/>
        <p:txBody>
          <a:bodyPr/>
          <a:lstStyle/>
          <a:p>
            <a:pPr lvl="0"/>
            <a:r>
              <a:rPr/>
              <a:t>An indicator is not stored, so it cannot be wrong in the database — If a coverage figure is wrong, either a data…</a:t>
            </a:r>
          </a:p>
          <a:p>
            <a:pPr lvl="0"/>
            <a:r>
              <a:rPr/>
              <a:t>The indicator is evaluated at the level you request — and the arithmetic is sum-then-divide, not divide-then-average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Data element versus indicator — In Python</a:t>
            </a:r>
          </a:p>
        </p:txBody>
      </p:sp>
      <p:sp>
        <p:nvSpPr>
          <p:cNvPr id="3" name="Content Placeholder 2"/>
          <p:cNvSpPr>
            <a:spLocks noGrp="1"/>
          </p:cNvSpPr>
          <p:nvPr>
            <p:ph idx="1"/>
          </p:nvPr>
        </p:nvSpPr>
        <p:spPr/>
        <p:txBody>
          <a:bodyPr/>
          <a:lstStyle/>
          <a:p>
            <a:pPr lvl="0" indent="0">
              <a:buNone/>
            </a:pPr>
            <a:r>
              <a:rPr>
                <a:latin typeface="Courier"/>
              </a:rPr>
              <a:t>district </a:t>
            </a:r>
            <a:r>
              <a:rPr>
                <a:solidFill>
                  <a:srgbClr val="666666"/>
                </a:solidFill>
                <a:latin typeface="Courier"/>
              </a:rPr>
              <a:t>=</a:t>
            </a:r>
            <a:r>
              <a:rPr>
                <a:latin typeface="Courier"/>
              </a:rPr>
              <a:t> vax[vax[</a:t>
            </a:r>
            <a:r>
              <a:rPr>
                <a:solidFill>
                  <a:srgbClr val="4070A0"/>
                </a:solidFill>
                <a:latin typeface="Courier"/>
              </a:rPr>
              <a:t>"report_submitted"</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br/>
            <a:r>
              <a:rPr>
                <a:latin typeface="Courier"/>
              </a:rPr>
              <a:t>correct </a:t>
            </a:r>
            <a:r>
              <a:rPr>
                <a:solidFill>
                  <a:srgbClr val="666666"/>
                </a:solidFill>
                <a:latin typeface="Courier"/>
              </a:rPr>
              <a:t>=</a:t>
            </a:r>
            <a:r>
              <a:rPr>
                <a:latin typeface="Courier"/>
              </a:rPr>
              <a:t> (district[</a:t>
            </a:r>
            <a:r>
              <a:rPr>
                <a:solidFill>
                  <a:srgbClr val="4070A0"/>
                </a:solidFill>
                <a:latin typeface="Courier"/>
              </a:rPr>
              <a:t>"doses_administered"</a:t>
            </a:r>
            <a:r>
              <a:rPr>
                <a:latin typeface="Courier"/>
              </a:rPr>
              <a:t>].</a:t>
            </a:r>
            <a:r>
              <a:rPr>
                <a:solidFill>
                  <a:srgbClr val="008000"/>
                </a:solidFill>
                <a:latin typeface="Courier"/>
              </a:rPr>
              <a:t>sum</a:t>
            </a:r>
            <a:r>
              <a:rPr>
                <a:latin typeface="Courier"/>
              </a:rPr>
              <a:t>()</a:t>
            </a:r>
            <a:br/>
            <a:r>
              <a:rPr>
                <a:latin typeface="Courier"/>
              </a:rPr>
              <a:t>           </a:t>
            </a:r>
            <a:r>
              <a:rPr>
                <a:solidFill>
                  <a:srgbClr val="666666"/>
                </a:solidFill>
                <a:latin typeface="Courier"/>
              </a:rPr>
              <a:t>/</a:t>
            </a:r>
            <a:r>
              <a:rPr>
                <a:latin typeface="Courier"/>
              </a:rPr>
              <a:t> district[</a:t>
            </a:r>
            <a:r>
              <a:rPr>
                <a:solidFill>
                  <a:srgbClr val="4070A0"/>
                </a:solidFill>
                <a:latin typeface="Courier"/>
              </a:rPr>
              <a:t>"target_population"</a:t>
            </a:r>
            <a:r>
              <a:rPr>
                <a:latin typeface="Courier"/>
              </a:rPr>
              <a:t>].</a:t>
            </a:r>
            <a:r>
              <a:rPr>
                <a:solidFill>
                  <a:srgbClr val="008000"/>
                </a:solidFill>
                <a:latin typeface="Courier"/>
              </a:rPr>
              <a:t>sum</a:t>
            </a:r>
            <a:r>
              <a:rPr>
                <a:latin typeface="Courier"/>
              </a:rPr>
              <a:t>())</a:t>
            </a:r>
            <a:br/>
            <a:r>
              <a:rPr>
                <a:latin typeface="Courier"/>
              </a:rPr>
              <a:t>wrong </a:t>
            </a:r>
            <a:r>
              <a:rPr>
                <a:solidFill>
                  <a:srgbClr val="666666"/>
                </a:solidFill>
                <a:latin typeface="Courier"/>
              </a:rPr>
              <a:t>=</a:t>
            </a:r>
            <a:r>
              <a:rPr>
                <a:latin typeface="Courier"/>
              </a:rPr>
              <a:t> (district[</a:t>
            </a:r>
            <a:r>
              <a:rPr>
                <a:solidFill>
                  <a:srgbClr val="4070A0"/>
                </a:solidFill>
                <a:latin typeface="Courier"/>
              </a:rPr>
              <a:t>"doses_administered"</a:t>
            </a:r>
            <a:r>
              <a:rPr>
                <a:latin typeface="Courier"/>
              </a:rPr>
              <a:t>] </a:t>
            </a:r>
            <a:r>
              <a:rPr>
                <a:solidFill>
                  <a:srgbClr val="666666"/>
                </a:solidFill>
                <a:latin typeface="Courier"/>
              </a:rPr>
              <a:t>/</a:t>
            </a:r>
            <a:r>
              <a:rPr>
                <a:latin typeface="Courier"/>
              </a:rPr>
              <a:t> district[</a:t>
            </a:r>
            <a:r>
              <a:rPr>
                <a:solidFill>
                  <a:srgbClr val="4070A0"/>
                </a:solidFill>
                <a:latin typeface="Courier"/>
              </a:rPr>
              <a:t>"target_population"</a:t>
            </a:r>
            <a:r>
              <a:rPr>
                <a:latin typeface="Courier"/>
              </a:rPr>
              <a:t>]).mean()</a:t>
            </a:r>
            <a:br/>
            <a:r>
              <a:rPr>
                <a:solidFill>
                  <a:srgbClr val="008000"/>
                </a:solidFill>
                <a:latin typeface="Courier"/>
              </a:rPr>
              <a:t>print</a:t>
            </a:r>
            <a:r>
              <a:rPr>
                <a:latin typeface="Courier"/>
              </a:rPr>
              <a:t>(</a:t>
            </a:r>
            <a:r>
              <a:rPr>
                <a:solidFill>
                  <a:srgbClr val="BB6688"/>
                </a:solidFill>
                <a:latin typeface="Courier"/>
              </a:rPr>
              <a:t>f"ratio of sums </a:t>
            </a:r>
            <a:r>
              <a:rPr>
                <a:solidFill>
                  <a:srgbClr val="4070A0"/>
                </a:solidFill>
                <a:latin typeface="Courier"/>
              </a:rPr>
              <a:t>{</a:t>
            </a:r>
            <a:r>
              <a:rPr>
                <a:latin typeface="Courier"/>
              </a:rPr>
              <a:t>correct</a:t>
            </a:r>
            <a:r>
              <a:rPr>
                <a:solidFill>
                  <a:srgbClr val="4070A0"/>
                </a:solidFill>
                <a:latin typeface="Courier"/>
              </a:rPr>
              <a:t>:.3f}</a:t>
            </a:r>
            <a:r>
              <a:rPr>
                <a:solidFill>
                  <a:srgbClr val="BB6688"/>
                </a:solidFill>
                <a:latin typeface="Courier"/>
              </a:rPr>
              <a:t>, mean of ratios </a:t>
            </a:r>
            <a:r>
              <a:rPr>
                <a:solidFill>
                  <a:srgbClr val="4070A0"/>
                </a:solidFill>
                <a:latin typeface="Courier"/>
              </a:rPr>
              <a:t>{</a:t>
            </a:r>
            <a:r>
              <a:rPr>
                <a:latin typeface="Courier"/>
              </a:rPr>
              <a:t>wrong</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Data element versus indicator — In R</a:t>
            </a:r>
          </a:p>
        </p:txBody>
      </p:sp>
      <p:sp>
        <p:nvSpPr>
          <p:cNvPr id="3" name="Content Placeholder 2"/>
          <p:cNvSpPr>
            <a:spLocks noGrp="1"/>
          </p:cNvSpPr>
          <p:nvPr>
            <p:ph idx="1"/>
          </p:nvPr>
        </p:nvSpPr>
        <p:spPr/>
        <p:txBody>
          <a:bodyPr/>
          <a:lstStyle/>
          <a:p>
            <a:pPr lvl="0" indent="0">
              <a:buNone/>
            </a:pPr>
            <a:r>
              <a:rPr>
                <a:latin typeface="Courier"/>
              </a:rPr>
              <a:t>vax </a:t>
            </a:r>
            <a:r>
              <a:rPr>
                <a:solidFill>
                  <a:srgbClr val="4070A0"/>
                </a:solidFill>
                <a:latin typeface="Courier"/>
              </a:rPr>
              <a:t>|&gt;</a:t>
            </a:r>
            <a:br/>
            <a:r>
              <a:rPr>
                <a:latin typeface="Courier"/>
              </a:rPr>
              <a:t>  </a:t>
            </a:r>
            <a:r>
              <a:rPr>
                <a:solidFill>
                  <a:srgbClr val="06287E"/>
                </a:solidFill>
                <a:latin typeface="Courier"/>
              </a:rPr>
              <a:t>filter</a:t>
            </a:r>
            <a:r>
              <a:rPr>
                <a:latin typeface="Courier"/>
              </a:rPr>
              <a:t>(report_submitted)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ratio_of_sums =</a:t>
            </a:r>
            <a:r>
              <a:rPr>
                <a:latin typeface="Courier"/>
              </a:rPr>
              <a:t> </a:t>
            </a:r>
            <a:r>
              <a:rPr>
                <a:solidFill>
                  <a:srgbClr val="06287E"/>
                </a:solidFill>
                <a:latin typeface="Courier"/>
              </a:rPr>
              <a:t>sum</a:t>
            </a:r>
            <a:r>
              <a:rPr>
                <a:latin typeface="Courier"/>
              </a:rPr>
              <a:t>(doses_administered) </a:t>
            </a:r>
            <a:r>
              <a:rPr>
                <a:solidFill>
                  <a:srgbClr val="4070A0"/>
                </a:solidFill>
                <a:latin typeface="Courier"/>
              </a:rPr>
              <a:t>/</a:t>
            </a:r>
            <a:r>
              <a:rPr>
                <a:latin typeface="Courier"/>
              </a:rPr>
              <a:t> </a:t>
            </a:r>
            <a:r>
              <a:rPr>
                <a:solidFill>
                  <a:srgbClr val="06287E"/>
                </a:solidFill>
                <a:latin typeface="Courier"/>
              </a:rPr>
              <a:t>sum</a:t>
            </a:r>
            <a:r>
              <a:rPr>
                <a:latin typeface="Courier"/>
              </a:rPr>
              <a:t>(target_population),</a:t>
            </a:r>
            <a:br/>
            <a:r>
              <a:rPr>
                <a:latin typeface="Courier"/>
              </a:rPr>
              <a:t>            </a:t>
            </a:r>
            <a:r>
              <a:rPr>
                <a:solidFill>
                  <a:srgbClr val="7D9029"/>
                </a:solidFill>
                <a:latin typeface="Courier"/>
              </a:rPr>
              <a:t>mean_of_ratios =</a:t>
            </a:r>
            <a:r>
              <a:rPr>
                <a:latin typeface="Courier"/>
              </a:rPr>
              <a:t> </a:t>
            </a:r>
            <a:r>
              <a:rPr>
                <a:solidFill>
                  <a:srgbClr val="06287E"/>
                </a:solidFill>
                <a:latin typeface="Courier"/>
              </a:rPr>
              <a:t>mean</a:t>
            </a:r>
            <a:r>
              <a:rPr>
                <a:latin typeface="Courier"/>
              </a:rPr>
              <a:t>(doses_administered </a:t>
            </a:r>
            <a:r>
              <a:rPr>
                <a:solidFill>
                  <a:srgbClr val="4070A0"/>
                </a:solidFill>
                <a:latin typeface="Courier"/>
              </a:rPr>
              <a:t>/</a:t>
            </a:r>
            <a:r>
              <a:rPr>
                <a:latin typeface="Courier"/>
              </a:rPr>
              <a:t> target_population))</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Data element versus indicator</a:t>
            </a:r>
          </a:p>
        </p:txBody>
      </p:sp>
      <p:sp>
        <p:nvSpPr>
          <p:cNvPr id="3" name="Content Placeholder 2"/>
          <p:cNvSpPr>
            <a:spLocks noGrp="1"/>
          </p:cNvSpPr>
          <p:nvPr>
            <p:ph idx="1"/>
          </p:nvPr>
        </p:nvSpPr>
        <p:spPr/>
        <p:txBody>
          <a:bodyPr/>
          <a:lstStyle/>
          <a:p>
            <a:pPr lvl="0"/>
            <a:r>
              <a:rPr/>
              <a:t>An indicator can be requested for a period the data does not support — Ask for annual coverage and DHIS2 will sum…</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Datasets: the form, and what “expected” means — In Python</a:t>
            </a:r>
          </a:p>
        </p:txBody>
      </p:sp>
      <p:sp>
        <p:nvSpPr>
          <p:cNvPr id="3" name="Content Placeholder 2"/>
          <p:cNvSpPr>
            <a:spLocks noGrp="1"/>
          </p:cNvSpPr>
          <p:nvPr>
            <p:ph idx="1"/>
          </p:nvPr>
        </p:nvSpPr>
        <p:spPr/>
        <p:txBody>
          <a:bodyPr/>
          <a:lstStyle/>
          <a:p>
            <a:pPr lvl="0" indent="0">
              <a:buNone/>
            </a:pPr>
            <a:r>
              <a:rPr>
                <a:latin typeface="Courier"/>
              </a:rPr>
              <a:t>reported </a:t>
            </a:r>
            <a:r>
              <a:rPr>
                <a:solidFill>
                  <a:srgbClr val="666666"/>
                </a:solidFill>
                <a:latin typeface="Courier"/>
              </a:rPr>
              <a:t>=</a:t>
            </a:r>
            <a:r>
              <a:rPr>
                <a:latin typeface="Courier"/>
              </a:rPr>
              <a:t> vax[</a:t>
            </a:r>
            <a:r>
              <a:rPr>
                <a:solidFill>
                  <a:srgbClr val="4070A0"/>
                </a:solidFill>
                <a:latin typeface="Courier"/>
              </a:rPr>
              <a:t>"report_submitted"</a:t>
            </a:r>
            <a:r>
              <a:rPr>
                <a:latin typeface="Courier"/>
              </a:rPr>
              <a:t>] </a:t>
            </a:r>
            <a:r>
              <a:rPr>
                <a:solidFill>
                  <a:srgbClr val="666666"/>
                </a:solidFill>
                <a:latin typeface="Courier"/>
              </a:rPr>
              <a:t>==</a:t>
            </a:r>
            <a:r>
              <a:rPr>
                <a:latin typeface="Courier"/>
              </a:rPr>
              <a:t> </a:t>
            </a:r>
            <a:r>
              <a:rPr>
                <a:solidFill>
                  <a:srgbClr val="19177C"/>
                </a:solidFill>
                <a:latin typeface="Courier"/>
              </a:rPr>
              <a:t>True</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reported</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(vax)</a:t>
            </a:r>
            <a:r>
              <a:rPr>
                <a:solidFill>
                  <a:srgbClr val="4070A0"/>
                </a:solidFill>
                <a:latin typeface="Courier"/>
              </a:rPr>
              <a:t>}</a:t>
            </a:r>
            <a:r>
              <a:rPr>
                <a:solidFill>
                  <a:srgbClr val="BB6688"/>
                </a:solidFill>
                <a:latin typeface="Courier"/>
              </a:rPr>
              <a:t> facility-month-antigen values reported"</a:t>
            </a:r>
            <a:r>
              <a:rPr>
                <a:latin typeface="Courier"/>
              </a:rPr>
              <a:t>)</a:t>
            </a:r>
            <a:br/>
            <a:r>
              <a:rPr>
                <a:solidFill>
                  <a:srgbClr val="008000"/>
                </a:solidFill>
                <a:latin typeface="Courier"/>
              </a:rPr>
              <a:t>print</a:t>
            </a:r>
            <a:r>
              <a:rPr>
                <a:latin typeface="Courier"/>
              </a:rPr>
              <a:t>(</a:t>
            </a:r>
            <a:r>
              <a:rPr>
                <a:solidFill>
                  <a:srgbClr val="BB6688"/>
                </a:solidFill>
                <a:latin typeface="Courier"/>
              </a:rPr>
              <a:t>f"reporting rate </a:t>
            </a:r>
            <a:r>
              <a:rPr>
                <a:solidFill>
                  <a:srgbClr val="4070A0"/>
                </a:solidFill>
                <a:latin typeface="Courier"/>
              </a:rPr>
              <a:t>{</a:t>
            </a:r>
            <a:r>
              <a:rPr>
                <a:latin typeface="Courier"/>
              </a:rPr>
              <a:t>reported</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Datasets: the form, and what “expected” means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mean</a:t>
            </a:r>
            <a:r>
              <a:rPr>
                <a:latin typeface="Courier"/>
              </a:rPr>
              <a:t>(vax</a:t>
            </a:r>
            <a:r>
              <a:rPr>
                <a:solidFill>
                  <a:srgbClr val="4070A0"/>
                </a:solidFill>
                <a:latin typeface="Courier"/>
              </a:rPr>
              <a:t>$</a:t>
            </a:r>
            <a:r>
              <a:rPr>
                <a:latin typeface="Courier"/>
              </a:rPr>
              <a:t>report_submitted)</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Datasets: the form, and what “expected” means — In Python</a:t>
            </a:r>
          </a:p>
        </p:txBody>
      </p:sp>
      <p:sp>
        <p:nvSpPr>
          <p:cNvPr id="3" name="Content Placeholder 2"/>
          <p:cNvSpPr>
            <a:spLocks noGrp="1"/>
          </p:cNvSpPr>
          <p:nvPr>
            <p:ph idx="1"/>
          </p:nvPr>
        </p:nvSpPr>
        <p:spPr/>
        <p:txBody>
          <a:bodyPr/>
          <a:lstStyle/>
          <a:p>
            <a:pPr lvl="0" indent="0">
              <a:buNone/>
            </a:pPr>
            <a:r>
              <a:rPr>
                <a:latin typeface="Courier"/>
              </a:rPr>
              <a:t>partial </a:t>
            </a:r>
            <a:r>
              <a:rPr>
                <a:solidFill>
                  <a:srgbClr val="666666"/>
                </a:solidFill>
                <a:latin typeface="Courier"/>
              </a:rPr>
              <a:t>=</a:t>
            </a:r>
            <a:r>
              <a:rPr>
                <a:latin typeface="Courier"/>
              </a:rPr>
              <a:t> (</a:t>
            </a:r>
            <a:br/>
            <a:r>
              <a:rPr>
                <a:latin typeface="Courier"/>
              </a:rPr>
              <a:t>    vax[reported].groupby([</a:t>
            </a:r>
            <a:r>
              <a:rPr>
                <a:solidFill>
                  <a:srgbClr val="4070A0"/>
                </a:solidFill>
                <a:latin typeface="Courier"/>
              </a:rPr>
              <a:t>"facility_id"</a:t>
            </a:r>
            <a:r>
              <a:rPr>
                <a:latin typeface="Courier"/>
              </a:rPr>
              <a:t>, </a:t>
            </a:r>
            <a:r>
              <a:rPr>
                <a:solidFill>
                  <a:srgbClr val="4070A0"/>
                </a:solidFill>
                <a:latin typeface="Courier"/>
              </a:rPr>
              <a:t>"period"</a:t>
            </a:r>
            <a:r>
              <a:rPr>
                <a:latin typeface="Courier"/>
              </a:rPr>
              <a:t>])[</a:t>
            </a:r>
            <a:r>
              <a:rPr>
                <a:solidFill>
                  <a:srgbClr val="4070A0"/>
                </a:solidFill>
                <a:latin typeface="Courier"/>
              </a:rPr>
              <a:t>"antigen"</a:t>
            </a:r>
            <a:r>
              <a:rPr>
                <a:latin typeface="Courier"/>
              </a:rPr>
              <a:t>].nunique()</a:t>
            </a:r>
            <a:b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(partial </a:t>
            </a:r>
            <a:r>
              <a:rPr>
                <a:solidFill>
                  <a:srgbClr val="666666"/>
                </a:solidFill>
                <a:latin typeface="Courier"/>
              </a:rPr>
              <a:t>&lt;</a:t>
            </a:r>
            <a:r>
              <a:rPr>
                <a:latin typeface="Courier"/>
              </a:rPr>
              <a:t> </a:t>
            </a:r>
            <a:r>
              <a:rPr>
                <a:solidFill>
                  <a:srgbClr val="40A070"/>
                </a:solidFill>
                <a:latin typeface="Courier"/>
              </a:rPr>
              <a:t>6</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facility-months with only some antigens reported"</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Datasets: the form, and what “expected” means — In R</a:t>
            </a:r>
          </a:p>
        </p:txBody>
      </p:sp>
      <p:sp>
        <p:nvSpPr>
          <p:cNvPr id="3" name="Content Placeholder 2"/>
          <p:cNvSpPr>
            <a:spLocks noGrp="1"/>
          </p:cNvSpPr>
          <p:nvPr>
            <p:ph idx="1"/>
          </p:nvPr>
        </p:nvSpPr>
        <p:spPr/>
        <p:txBody>
          <a:bodyPr/>
          <a:lstStyle/>
          <a:p>
            <a:pPr lvl="0" indent="0">
              <a:buNone/>
            </a:pPr>
            <a:r>
              <a:rPr>
                <a:latin typeface="Courier"/>
              </a:rPr>
              <a:t>vax </a:t>
            </a:r>
            <a:r>
              <a:rPr>
                <a:solidFill>
                  <a:srgbClr val="4070A0"/>
                </a:solidFill>
                <a:latin typeface="Courier"/>
              </a:rPr>
              <a:t>|&gt;</a:t>
            </a:r>
            <a:br/>
            <a:r>
              <a:rPr>
                <a:latin typeface="Courier"/>
              </a:rPr>
              <a:t>  </a:t>
            </a:r>
            <a:r>
              <a:rPr>
                <a:solidFill>
                  <a:srgbClr val="06287E"/>
                </a:solidFill>
                <a:latin typeface="Courier"/>
              </a:rPr>
              <a:t>filter</a:t>
            </a:r>
            <a:r>
              <a:rPr>
                <a:latin typeface="Courier"/>
              </a:rPr>
              <a:t>(report_submitted)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antigens =</a:t>
            </a:r>
            <a:r>
              <a:rPr>
                <a:latin typeface="Courier"/>
              </a:rPr>
              <a:t> </a:t>
            </a:r>
            <a:r>
              <a:rPr>
                <a:solidFill>
                  <a:srgbClr val="06287E"/>
                </a:solidFill>
                <a:latin typeface="Courier"/>
              </a:rPr>
              <a:t>n_distinct</a:t>
            </a:r>
            <a:r>
              <a:rPr>
                <a:latin typeface="Courier"/>
              </a:rPr>
              <a:t>(antigen), </a:t>
            </a:r>
            <a:r>
              <a:rPr>
                <a:solidFill>
                  <a:srgbClr val="7D9029"/>
                </a:solidFill>
                <a:latin typeface="Courier"/>
              </a:rPr>
              <a:t>.by =</a:t>
            </a:r>
            <a:r>
              <a:rPr>
                <a:latin typeface="Courier"/>
              </a:rPr>
              <a:t> </a:t>
            </a:r>
            <a:r>
              <a:rPr>
                <a:solidFill>
                  <a:srgbClr val="06287E"/>
                </a:solidFill>
                <a:latin typeface="Courier"/>
              </a:rPr>
              <a:t>c</a:t>
            </a:r>
            <a:r>
              <a:rPr>
                <a:latin typeface="Courier"/>
              </a:rPr>
              <a:t>(facility_id, period)) </a:t>
            </a:r>
            <a:r>
              <a:rPr>
                <a:solidFill>
                  <a:srgbClr val="4070A0"/>
                </a:solidFill>
                <a:latin typeface="Courier"/>
              </a:rPr>
              <a:t>|&gt;</a:t>
            </a:r>
            <a:br/>
            <a:r>
              <a:rPr>
                <a:latin typeface="Courier"/>
              </a:rPr>
              <a:t>  </a:t>
            </a:r>
            <a:r>
              <a:rPr>
                <a:solidFill>
                  <a:srgbClr val="06287E"/>
                </a:solidFill>
                <a:latin typeface="Courier"/>
              </a:rPr>
              <a:t>filter</a:t>
            </a:r>
            <a:r>
              <a:rPr>
                <a:latin typeface="Courier"/>
              </a:rPr>
              <a:t>(antigens </a:t>
            </a:r>
            <a:r>
              <a:rPr>
                <a:solidFill>
                  <a:srgbClr val="4070A0"/>
                </a:solidFill>
                <a:latin typeface="Courier"/>
              </a:rPr>
              <a:t>&lt;</a:t>
            </a:r>
            <a:r>
              <a:rPr>
                <a:latin typeface="Courier"/>
              </a:rPr>
              <a:t> </a:t>
            </a:r>
            <a:r>
              <a:rPr>
                <a:solidFill>
                  <a:srgbClr val="40A070"/>
                </a:solidFill>
                <a:latin typeface="Courier"/>
              </a:rPr>
              <a:t>6</a:t>
            </a:r>
            <a:r>
              <a:rPr>
                <a:latin typeface="Courier"/>
              </a:rPr>
              <a:t>) </a:t>
            </a:r>
            <a:r>
              <a:rPr>
                <a:solidFill>
                  <a:srgbClr val="4070A0"/>
                </a:solidFill>
                <a:latin typeface="Courier"/>
              </a:rPr>
              <a:t>|&gt;</a:t>
            </a:r>
            <a:br/>
            <a:r>
              <a:rPr>
                <a:latin typeface="Courier"/>
              </a:rPr>
              <a:t>  </a:t>
            </a:r>
            <a:r>
              <a:rPr>
                <a:solidFill>
                  <a:srgbClr val="06287E"/>
                </a:solidFill>
                <a:latin typeface="Courier"/>
              </a:rPr>
              <a:t>nrow</a:t>
            </a: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Ask for the metadata, not just the data</a:t>
            </a:r>
          </a:p>
        </p:txBody>
      </p:sp>
      <p:sp>
        <p:nvSpPr>
          <p:cNvPr id="3" name="Content Placeholder 2"/>
          <p:cNvSpPr>
            <a:spLocks noGrp="1"/>
          </p:cNvSpPr>
          <p:nvPr>
            <p:ph idx="1"/>
          </p:nvPr>
        </p:nvSpPr>
        <p:spPr/>
        <p:txBody>
          <a:bodyPr/>
          <a:lstStyle/>
          <a:p>
            <a:pPr lvl="0"/>
            <a:r>
              <a:rPr/>
              <a:t>The </a:t>
            </a:r>
            <a:r>
              <a:rPr b="1"/>
              <a:t>data element definitions</a:t>
            </a:r>
            <a:r>
              <a:rPr/>
              <a:t>, including how each is aggregated over periods (summed, averaged, or last value — this…</a:t>
            </a:r>
          </a:p>
          <a:p>
            <a:pPr lvl="0"/>
            <a:r>
              <a:rPr/>
              <a:t>The </a:t>
            </a:r>
            <a:r>
              <a:rPr b="1"/>
              <a:t>category combination</a:t>
            </a:r>
            <a:r>
              <a:rPr/>
              <a:t> for each element, so you know what was collapsed.</a:t>
            </a:r>
          </a:p>
          <a:p>
            <a:pPr lvl="0"/>
            <a:r>
              <a:rPr/>
              <a:t>The </a:t>
            </a:r>
            <a:r>
              <a:rPr b="1"/>
              <a:t>dataset assignment</a:t>
            </a:r>
            <a:r>
              <a:rPr/>
              <a:t>, so you know how many units were expected.</a:t>
            </a:r>
          </a:p>
          <a:p>
            <a:pPr lvl="0"/>
            <a:r>
              <a:rPr/>
              <a:t>The </a:t>
            </a:r>
            <a:r>
              <a:rPr b="1"/>
              <a:t>indicator definitions</a:t>
            </a:r>
            <a:r>
              <a:rPr/>
              <a:t> for anything calculated, with numerator and denominator expressions.</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You know what a value is and where it sits.</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https://data-analysis.cassion.dev/courses/routine-data-and-dhis2/dhis2-01-data-elements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a value in DHIS2 actually is</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1 of 8</vt:lpwstr>
  </property>
  <property fmtid="{D5CDD505-2E9C-101B-9397-08002B2CF9AE}" pid="3" name="subtitle">
    <vt:lpwstr>Five coordinates, not one number. Data element, category option combination, org unit, period and dataset — and the difference between a data element and an indicator, which is where most confusion about routine figures starts.</vt:lpwstr>
  </property>
</Properties>
</file>