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notesMaster" Target="notesMasters/notesMaster1.xml" /><Relationship Id="rId27" Type="http://schemas.openxmlformats.org/officeDocument/2006/relationships/viewProps" Target="viewProps.xml" /><Relationship Id="rId26" Type="http://schemas.openxmlformats.org/officeDocument/2006/relationships/presProps" Target="presProps.xml" /><Relationship Id="rId1" Type="http://schemas.openxmlformats.org/officeDocument/2006/relationships/slideMaster" Target="slideMasters/slideMaster1.xml" /><Relationship Id="rId29" Type="http://schemas.openxmlformats.org/officeDocument/2006/relationships/tableStyles" Target="tableStyles.xml" /><Relationship Id="rId28"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Cinq coordonnées, pas un nombre. Élément de données, combinaison d’options de catégories, unité d’organisation, période et ensemble de données — et la différence entre un élément de données et un indicateur, d’où part l’essentiel de la confusion sur les chiffres de routine.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L’extraction vaccinale ressemble à un tableur — formation sanitaire, période, antigène, doses. Dans le système d’origine, une valeur stockée est adressée par cinq choses, et les connaître toutes les cinq est ce qui rend un chiffre défendable. Deux des cinq manquent à l’export, et c’est le cas normal. L’essentiel de cette leçon porte sur ce que ces deux-là portent et sur les disputes que leur absence provoque.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élément de données est la mesure brute que collecte un formulaire — « doses de penta3 administrées », « doses de BCG administrées ». C’est un décompte de quelque chose, saisi par une personne, et il est stocké exactement tel que saisi.</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Six antigènes, six éléments de données. La colonne </a:t>
            </a:r>
            <a:r>
              <a:rPr>
                <a:latin typeface="Courier"/>
              </a:rPr>
              <a:t>target_population</a:t>
            </a:r>
            <a:r>
              <a:rPr/>
              <a:t> est une septième valeur d’une autre nature, et dans une instance réelle ce ne serait généralement pas un élément de données du tout — c’est un dénominateur, stocké soit comme un élément de données saisi une fois par an, soit comme un attribut de l’unité d’organisation. Demandez lequel des deux. Un dénominateur stocké comme élément annuel peut être révisé rétrospectivement ; stocké comme attribut, il change pour toutes les périodes d’un coup. Cette différence explique qu’un taux de couverture calculé en janvier puis en juin puisse différer sans aucune dose nouvelle.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combinaison de catégories découpe un élément de données en cellules que le formulaire collecte réellement. Le penta3 pourrait être ventilé par âge (moins d’un an / un an et plus) et par sexe, donnant quatre combinaisons d’options de catégories par élément.</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là que loge le contresens le plus fréquent sur un export DHIS2. Si votre extraction a une ligne par antigène, formation et mois, l’une de deux choses est vraie, et elles ne s’équivalent pas.</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38 × 12 × 6 = 2 736, et le fichier compte 2 736 lignes. La grille est exactement pleine, ce qui vous dit que l’export est au niveau de l’élément de données sans ventilation survivante. Si un rapport demande ensuite la couverture par sexe, la réponse n’est pas dans ce fichier, et elle est peut-être ou non dans le système.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distinction qui cause le plus d’ennuis, et il vaut la peine d’être précis.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conséquences qui reviennent sans cesse. Un indicateur n’est pas stocké, donc il ne peut pas être faux dans la base. Si un taux de couverture est faux, c’est soit un élément de données, soit la définition de l’indicateur. Les deux ont des responsables et des remèdes différents. L’indicateur est évalué au niveau demandé, et l’arithmétique est sommer-puis-diviser, non diviser-puis-moyenner. Demander la couverture au niveau du district somme numérateurs et dénominateurs sur les formations ; cela ne moyenne pas les couvertures par formation. C’est le comportement correct et c’est l’inverse de ce que fait d’ordinaire un utilisateur de tableur.</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indicateur peut être demandé pour une période que les données ne soutiennent pas. Demandez la couverture annuelle et DHIS2 sommera douze numérateurs mensuels sur un dénominateur qui peut être une valeur annuelle ou une somme de valeurs mensuelles, selon la configuration de l’élément. Obtenir un nombre plausible ne prouve pas que l’agrégation était juste.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ensemble de données est le formulaire sur lequel un groupe d’éléments est collecté, affecté à un ensemble d’unités d’organisation, avec un type de période. C’est lui qui décide quelles unités sont censées rapporter, fondement de tout chiffre de complétude que le système produit.</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76,5 %. Ce nombre n’a de sens que parce qu’une affectation d’ensemble de données dit que les 38 formations étaient censées transmettre chaque mois. Sans l’ensemble de données, il n’y a ni dénominateur ni complétude. Remarquez aussi ce que l’extraction ne porte pas : le rapportage est ici tout ou rien par couple formation-mois pour les six antigènes, ce à quoi ressemble un ensemble de données unique contenant les six. Un système répartissant les antigènes sur deux ensembles montrerait des mois partiels, et cette structure serait visible dans les données.</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Zéro. Un ensemble de données, six éléments, transmis ensemble.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conclusion pratique de cette leçon. Quand vous demandez une extraction, demandez les métadonnées avec. Quatre petits fichiers, et ils transforment un export en quelque chose à partir de quoi une fiche de référence peut s’écrire. Le cours </a:t>
            </a:r>
            <a:r>
              <a:rPr i="1"/>
              <a:t>Conception d’indicateurs</a:t>
            </a:r>
            <a:r>
              <a:rPr/>
              <a:t> exigeait une source détaillée jusqu’au champ ; voici à quoi cela ressemble quand la source est DHIS2.</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savez ce qu’est une valeur et où elle se situe. La leçon suivante la déplace — vers le haut d’une hiérarchie d’unités d’organisation qui n’est pas fixe, où une formation réaffectée d’un district à l’autre en mars donne un total de district qu’on ne peut pas simplement sommer.</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routine-data-and-dhis2/dhis2-01-data-element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Ce qu’est réellement une valeur dans DHIS2</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Cinq coordonnées, pas un nombre. Élément de données, combinaison d’options de catégories, unité d’organisation, période et ensemble de données — et la différence entre un élément de données et un indicateur, d’où part l’essentiel de la confusion sur les chiffres de routine.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1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Une valeur a cinq coordonnées</a:t>
            </a:r>
          </a:p>
          <a:p>
            <a:pPr lvl="0"/>
            <a:r>
              <a:rPr/>
              <a:t>Élément de données — la chose qui est comptée</a:t>
            </a:r>
          </a:p>
          <a:p>
            <a:pPr lvl="0"/>
            <a:r>
              <a:rPr/>
              <a:t>Combinaisons de catégories — la ventilation intégrée à l’élément</a:t>
            </a:r>
          </a:p>
          <a:p>
            <a:pPr lvl="0"/>
            <a:r>
              <a:rPr/>
              <a:t>Élément de données contre indicateur</a:t>
            </a:r>
          </a:p>
          <a:p>
            <a:pPr lvl="0"/>
            <a:r>
              <a:rPr/>
              <a:t>Ensembles de données — le formulaire, et ce que « attendu » veut dire</a:t>
            </a:r>
          </a:p>
          <a:p>
            <a:pPr lvl="0"/>
            <a:r>
              <a:rPr/>
              <a:t>Demandez les métadonnées, pas seulement les données</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Une valeur a cinq coordonnées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Coordonnée</a:t>
                      </a:r>
                    </a:p>
                  </a:txBody>
                  <a:tcPr/>
                </a:tc>
                <a:tc>
                  <a:txBody>
                    <a:bodyPr/>
                    <a:lstStyle/>
                    <a:p>
                      <a:pPr lvl="0" indent="0" marL="0">
                        <a:buNone/>
                      </a:pPr>
                      <a:r>
                        <a:rPr/>
                        <a:t>Dans l’extraction</a:t>
                      </a:r>
                    </a:p>
                  </a:txBody>
                  <a:tcPr/>
                </a:tc>
                <a:tc>
                  <a:txBody>
                    <a:bodyPr/>
                    <a:lstStyle/>
                    <a:p>
                      <a:pPr lvl="0" indent="0" marL="0">
                        <a:buNone/>
                      </a:pPr>
                      <a:r>
                        <a:rPr/>
                        <a:t>Ce à quoi elle répond</a:t>
                      </a:r>
                    </a:p>
                  </a:txBody>
                  <a:tcPr/>
                </a:tc>
              </a:tr>
              <a:tr h="0">
                <a:tc>
                  <a:txBody>
                    <a:bodyPr/>
                    <a:lstStyle/>
                    <a:p>
                      <a:pPr lvl="0" indent="0" marL="0">
                        <a:buNone/>
                      </a:pPr>
                      <a:r>
                        <a:rPr b="1"/>
                        <a:t>Élément de données</a:t>
                      </a:r>
                    </a:p>
                  </a:txBody>
                </a:tc>
                <a:tc>
                  <a:txBody>
                    <a:bodyPr/>
                    <a:lstStyle/>
                    <a:p>
                      <a:pPr lvl="0" indent="0" marL="0">
                        <a:buNone/>
                      </a:pPr>
                      <a:r>
                        <a:rPr>
                          <a:latin typeface="Courier"/>
                        </a:rPr>
                        <a:t>antigen</a:t>
                      </a:r>
                      <a:r>
                        <a:rPr/>
                        <a:t> plus la mesure</a:t>
                      </a:r>
                    </a:p>
                  </a:txBody>
                </a:tc>
                <a:tc>
                  <a:txBody>
                    <a:bodyPr/>
                    <a:lstStyle/>
                    <a:p>
                      <a:pPr lvl="0" indent="0" marL="0">
                        <a:buNone/>
                      </a:pPr>
                      <a:r>
                        <a:rPr/>
                        <a:t>Ce qui a été compté</a:t>
                      </a:r>
                    </a:p>
                  </a:txBody>
                </a:tc>
              </a:tr>
              <a:tr h="0">
                <a:tc>
                  <a:txBody>
                    <a:bodyPr/>
                    <a:lstStyle/>
                    <a:p>
                      <a:pPr lvl="0" indent="0" marL="0">
                        <a:buNone/>
                      </a:pPr>
                      <a:r>
                        <a:rPr b="1"/>
                        <a:t>Combinaison d’options de catégories</a:t>
                      </a:r>
                    </a:p>
                  </a:txBody>
                </a:tc>
                <a:tc>
                  <a:txBody>
                    <a:bodyPr/>
                    <a:lstStyle/>
                    <a:p>
                      <a:pPr lvl="0" indent="0" marL="0">
                        <a:buNone/>
                      </a:pPr>
                      <a:r>
                        <a:rPr/>
                        <a:t>absente</a:t>
                      </a:r>
                    </a:p>
                  </a:txBody>
                </a:tc>
                <a:tc>
                  <a:txBody>
                    <a:bodyPr/>
                    <a:lstStyle/>
                    <a:p>
                      <a:pPr lvl="0" indent="0" marL="0">
                        <a:buNone/>
                      </a:pPr>
                      <a:r>
                        <a:rPr/>
                        <a:t>Selon quelle ventilation</a:t>
                      </a:r>
                    </a:p>
                  </a:txBody>
                </a:tc>
              </a:tr>
              <a:tr h="0">
                <a:tc>
                  <a:txBody>
                    <a:bodyPr/>
                    <a:lstStyle/>
                    <a:p>
                      <a:pPr lvl="0" indent="0" marL="0">
                        <a:buNone/>
                      </a:pPr>
                      <a:r>
                        <a:rPr b="1"/>
                        <a:t>Unité d’organisation</a:t>
                      </a:r>
                    </a:p>
                  </a:txBody>
                </a:tc>
                <a:tc>
                  <a:txBody>
                    <a:bodyPr/>
                    <a:lstStyle/>
                    <a:p>
                      <a:pPr lvl="0" indent="0" marL="0">
                        <a:buNone/>
                      </a:pPr>
                      <a:r>
                        <a:rPr>
                          <a:latin typeface="Courier"/>
                        </a:rPr>
                        <a:t>facility_id</a:t>
                      </a:r>
                    </a:p>
                  </a:txBody>
                </a:tc>
                <a:tc>
                  <a:txBody>
                    <a:bodyPr/>
                    <a:lstStyle/>
                    <a:p>
                      <a:pPr lvl="0" indent="0" marL="0">
                        <a:buNone/>
                      </a:pPr>
                      <a:r>
                        <a:rPr/>
                        <a:t>Où</a:t>
                      </a:r>
                    </a:p>
                  </a:txBody>
                </a:tc>
              </a:tr>
              <a:tr h="0">
                <a:tc>
                  <a:txBody>
                    <a:bodyPr/>
                    <a:lstStyle/>
                    <a:p>
                      <a:pPr lvl="0" indent="0" marL="0">
                        <a:buNone/>
                      </a:pPr>
                      <a:r>
                        <a:rPr b="1"/>
                        <a:t>Période</a:t>
                      </a:r>
                    </a:p>
                  </a:txBody>
                </a:tc>
                <a:tc>
                  <a:txBody>
                    <a:bodyPr/>
                    <a:lstStyle/>
                    <a:p>
                      <a:pPr lvl="0" indent="0" marL="0">
                        <a:buNone/>
                      </a:pPr>
                      <a:r>
                        <a:rPr>
                          <a:latin typeface="Courier"/>
                        </a:rPr>
                        <a:t>period</a:t>
                      </a:r>
                    </a:p>
                  </a:txBody>
                </a:tc>
                <a:tc>
                  <a:txBody>
                    <a:bodyPr/>
                    <a:lstStyle/>
                    <a:p>
                      <a:pPr lvl="0" indent="0" marL="0">
                        <a:buNone/>
                      </a:pPr>
                      <a:r>
                        <a:rPr/>
                        <a:t>Quand</a:t>
                      </a:r>
                    </a:p>
                  </a:txBody>
                </a:tc>
              </a:tr>
              <a:tr h="0">
                <a:tc>
                  <a:txBody>
                    <a:bodyPr/>
                    <a:lstStyle/>
                    <a:p>
                      <a:pPr lvl="0" indent="0" marL="0">
                        <a:buNone/>
                      </a:pPr>
                      <a:r>
                        <a:rPr b="1"/>
                        <a:t>Ensemble de données</a:t>
                      </a:r>
                    </a:p>
                  </a:txBody>
                </a:tc>
                <a:tc>
                  <a:txBody>
                    <a:bodyPr/>
                    <a:lstStyle/>
                    <a:p>
                      <a:pPr lvl="0" indent="0" marL="0">
                        <a:buNone/>
                      </a:pPr>
                      <a:r>
                        <a:rPr/>
                        <a:t>absent</a:t>
                      </a:r>
                    </a:p>
                  </a:txBody>
                </a:tc>
                <a:tc>
                  <a:txBody>
                    <a:bodyPr/>
                    <a:lstStyle/>
                    <a:p>
                      <a:pPr lvl="0" indent="0" marL="0">
                        <a:buNone/>
                      </a:pPr>
                      <a:r>
                        <a:rPr/>
                        <a:t>Sur quel formulaire il a été collecté</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Élément de données — la chose qui est comptée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vax </a:t>
            </a:r>
            <a:r>
              <a:rPr>
                <a:solidFill>
                  <a:srgbClr val="666666"/>
                </a:solidFill>
                <a:latin typeface="Courier"/>
              </a:rPr>
              <a:t>=</a:t>
            </a:r>
            <a:r>
              <a:rPr>
                <a:latin typeface="Courier"/>
              </a:rPr>
              <a:t> pd.read_csv(</a:t>
            </a:r>
            <a:r>
              <a:rPr>
                <a:solidFill>
                  <a:srgbClr val="4070A0"/>
                </a:solidFill>
                <a:latin typeface="Courier"/>
              </a:rPr>
              <a:t>"vaccination-coverage-2024.v1.csv"</a:t>
            </a:r>
            <a:r>
              <a:rPr>
                <a:latin typeface="Courier"/>
              </a:rPr>
              <a:t>, parse_dates</a:t>
            </a:r>
            <a:r>
              <a:rPr>
                <a:solidFill>
                  <a:srgbClr val="666666"/>
                </a:solidFill>
                <a:latin typeface="Courier"/>
              </a:rPr>
              <a:t>=</a:t>
            </a:r>
            <a:r>
              <a:rPr>
                <a:latin typeface="Courier"/>
              </a:rPr>
              <a:t>[</a:t>
            </a:r>
            <a:r>
              <a:rPr>
                <a:solidFill>
                  <a:srgbClr val="4070A0"/>
                </a:solidFill>
                <a:latin typeface="Courier"/>
              </a:rPr>
              <a:t>"period"</a:t>
            </a:r>
            <a:r>
              <a:rPr>
                <a:latin typeface="Courier"/>
              </a:rPr>
              <a:t>])</a:t>
            </a:r>
            <a:br/>
            <a:r>
              <a:rPr>
                <a:solidFill>
                  <a:srgbClr val="008000"/>
                </a:solidFill>
                <a:latin typeface="Courier"/>
              </a:rPr>
              <a:t>print</a:t>
            </a:r>
            <a:r>
              <a:rPr>
                <a:latin typeface="Courier"/>
              </a:rPr>
              <a:t>(</a:t>
            </a:r>
            <a:r>
              <a:rPr>
                <a:solidFill>
                  <a:srgbClr val="008000"/>
                </a:solidFill>
                <a:latin typeface="Courier"/>
              </a:rPr>
              <a:t>sorted</a:t>
            </a:r>
            <a:r>
              <a:rPr>
                <a:latin typeface="Courier"/>
              </a:rPr>
              <a:t>(vax[</a:t>
            </a:r>
            <a:r>
              <a:rPr>
                <a:solidFill>
                  <a:srgbClr val="4070A0"/>
                </a:solidFill>
                <a:latin typeface="Courier"/>
              </a:rPr>
              <a:t>"antigen"</a:t>
            </a:r>
            <a:r>
              <a:rPr>
                <a:latin typeface="Courier"/>
              </a:rPr>
              <a:t>].unique()))</a:t>
            </a:r>
            <a:br/>
            <a:r>
              <a:rPr>
                <a:solidFill>
                  <a:srgbClr val="008000"/>
                </a:solidFill>
                <a:latin typeface="Courier"/>
              </a:rPr>
              <a:t>print</a:t>
            </a:r>
            <a:r>
              <a:rPr>
                <a:latin typeface="Courier"/>
              </a:rPr>
              <a:t>(vax.groupby(</a:t>
            </a:r>
            <a:r>
              <a:rPr>
                <a:solidFill>
                  <a:srgbClr val="4070A0"/>
                </a:solidFill>
                <a:latin typeface="Courier"/>
              </a:rPr>
              <a:t>"antigen"</a:t>
            </a:r>
            <a:r>
              <a:rPr>
                <a:latin typeface="Courier"/>
              </a:rPr>
              <a:t>)[</a:t>
            </a:r>
            <a:r>
              <a:rPr>
                <a:solidFill>
                  <a:srgbClr val="4070A0"/>
                </a:solidFill>
                <a:latin typeface="Courier"/>
              </a:rPr>
              <a:t>"doses_administered"</a:t>
            </a:r>
            <a:r>
              <a:rPr>
                <a:latin typeface="Courier"/>
              </a:rPr>
              <a:t>].</a:t>
            </a:r>
            <a:r>
              <a:rPr>
                <a:solidFill>
                  <a:srgbClr val="008000"/>
                </a:solidFill>
                <a:latin typeface="Courier"/>
              </a:rPr>
              <a:t>sum</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Élément de données — la chose qui est comptée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r>
              <a:rPr>
                <a:solidFill>
                  <a:srgbClr val="06287E"/>
                </a:solidFill>
                <a:latin typeface="Courier"/>
              </a:rPr>
              <a:t>library</a:t>
            </a:r>
            <a:r>
              <a:rPr>
                <a:latin typeface="Courier"/>
              </a:rPr>
              <a:t>(readr)</a:t>
            </a:r>
            <a:br/>
            <a:br/>
            <a:r>
              <a:rPr>
                <a:latin typeface="Courier"/>
              </a:rPr>
              <a:t>vax </a:t>
            </a:r>
            <a:r>
              <a:rPr>
                <a:solidFill>
                  <a:srgbClr val="007020"/>
                </a:solidFill>
                <a:latin typeface="Courier"/>
              </a:rPr>
              <a:t>&lt;-</a:t>
            </a:r>
            <a:r>
              <a:rPr>
                <a:latin typeface="Courier"/>
              </a:rPr>
              <a:t> </a:t>
            </a:r>
            <a:r>
              <a:rPr>
                <a:solidFill>
                  <a:srgbClr val="06287E"/>
                </a:solidFill>
                <a:latin typeface="Courier"/>
              </a:rPr>
              <a:t>read_csv</a:t>
            </a:r>
            <a:r>
              <a:rPr>
                <a:latin typeface="Courier"/>
              </a:rPr>
              <a:t>(</a:t>
            </a:r>
            <a:r>
              <a:rPr>
                <a:solidFill>
                  <a:srgbClr val="4070A0"/>
                </a:solidFill>
                <a:latin typeface="Courier"/>
              </a:rPr>
              <a:t>"vaccination-coverage-2024.v1.csv"</a:t>
            </a:r>
            <a:r>
              <a:rPr>
                <a:latin typeface="Courier"/>
              </a:rPr>
              <a:t>)</a:t>
            </a:r>
            <a:br/>
            <a:br/>
            <a:r>
              <a:rPr>
                <a:latin typeface="Courier"/>
              </a:rPr>
              <a:t>vax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doses =</a:t>
            </a:r>
            <a:r>
              <a:rPr>
                <a:latin typeface="Courier"/>
              </a:rPr>
              <a:t> </a:t>
            </a:r>
            <a:r>
              <a:rPr>
                <a:solidFill>
                  <a:srgbClr val="06287E"/>
                </a:solidFill>
                <a:latin typeface="Courier"/>
              </a:rPr>
              <a:t>sum</a:t>
            </a:r>
            <a:r>
              <a:rPr>
                <a:latin typeface="Courier"/>
              </a:rPr>
              <a:t>(doses_administered), </a:t>
            </a:r>
            <a:r>
              <a:rPr>
                <a:solidFill>
                  <a:srgbClr val="7D9029"/>
                </a:solidFill>
                <a:latin typeface="Courier"/>
              </a:rPr>
              <a:t>.by =</a:t>
            </a:r>
            <a:r>
              <a:rPr>
                <a:latin typeface="Courier"/>
              </a:rPr>
              <a:t> antigen)</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Élément de données — la chose qui est comptée</a:t>
            </a:r>
          </a:p>
        </p:txBody>
      </p:sp>
      <p:sp>
        <p:nvSpPr>
          <p:cNvPr id="3" name="Content Placeholder 2"/>
          <p:cNvSpPr>
            <a:spLocks noGrp="1"/>
          </p:cNvSpPr>
          <p:nvPr>
            <p:ph idx="1"/>
          </p:nvPr>
        </p:nvSpPr>
        <p:spPr/>
        <p:txBody>
          <a:bodyPr/>
          <a:lstStyle/>
          <a:p>
            <a:pPr lvl="0"/>
            <a:r>
              <a:rPr/>
              <a:t>Demandez lequel des deux — Un dénominateur stocké comme élément annuel peut être révisé rétrospectivement ; stocké…</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Combinaisons de catégories — la ventilation intégrée à l’élément — Exemple</a:t>
            </a:r>
          </a:p>
        </p:txBody>
      </p:sp>
      <p:sp>
        <p:nvSpPr>
          <p:cNvPr id="3" name="Content Placeholder 2"/>
          <p:cNvSpPr>
            <a:spLocks noGrp="1"/>
          </p:cNvSpPr>
          <p:nvPr>
            <p:ph idx="1"/>
          </p:nvPr>
        </p:nvSpPr>
        <p:spPr/>
        <p:txBody>
          <a:bodyPr/>
          <a:lstStyle/>
          <a:p>
            <a:pPr lvl="0" indent="0">
              <a:buNone/>
            </a:pPr>
            <a:r>
              <a:rPr>
                <a:latin typeface="Courier"/>
              </a:rPr>
              <a:t>Data element:  Penta3 doses administered
Category combo: Age (&lt;1, 1+) x Sex (F, M)
Stored values:  4 per org unit per period</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Combinaisons de catégories — la ventilation intégrée à l’élément</a:t>
            </a:r>
          </a:p>
        </p:txBody>
      </p:sp>
      <p:sp>
        <p:nvSpPr>
          <p:cNvPr id="3" name="Content Placeholder 2"/>
          <p:cNvSpPr>
            <a:spLocks noGrp="1"/>
          </p:cNvSpPr>
          <p:nvPr>
            <p:ph idx="1"/>
          </p:nvPr>
        </p:nvSpPr>
        <p:spPr/>
        <p:txBody>
          <a:bodyPr/>
          <a:lstStyle/>
          <a:p>
            <a:pPr lvl="0"/>
            <a:r>
              <a:rPr b="1"/>
              <a:t>L’élément n’a aucune ventilation</a:t>
            </a:r>
            <a:r>
              <a:rPr/>
              <a:t>, donc il y a une valeur et rien n’a été perdu.</a:t>
            </a:r>
          </a:p>
          <a:p>
            <a:pPr lvl="0"/>
            <a:r>
              <a:rPr b="1"/>
              <a:t>L’export a agrégé les combinaisons d’options</a:t>
            </a:r>
            <a:r>
              <a:rPr/>
              <a:t>, auquel cas la ventilation existe dans le système et votre fichier ne…</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Combinaisons de catégories — la ventilation intégrée à l’élément — En Python</a:t>
            </a:r>
          </a:p>
        </p:txBody>
      </p:sp>
      <p:sp>
        <p:nvSpPr>
          <p:cNvPr id="3" name="Content Placeholder 2"/>
          <p:cNvSpPr>
            <a:spLocks noGrp="1"/>
          </p:cNvSpPr>
          <p:nvPr>
            <p:ph idx="1"/>
          </p:nvPr>
        </p:nvSpPr>
        <p:spPr/>
        <p:txBody>
          <a:bodyPr/>
          <a:lstStyle/>
          <a:p>
            <a:pPr lvl="0" indent="0">
              <a:buNone/>
            </a:pPr>
            <a:r>
              <a:rPr>
                <a:latin typeface="Courier"/>
              </a:rPr>
              <a:t>expected </a:t>
            </a:r>
            <a:r>
              <a:rPr>
                <a:solidFill>
                  <a:srgbClr val="666666"/>
                </a:solidFill>
                <a:latin typeface="Courier"/>
              </a:rPr>
              <a:t>=</a:t>
            </a:r>
            <a:r>
              <a:rPr>
                <a:latin typeface="Courier"/>
              </a:rPr>
              <a:t> (vax[</a:t>
            </a:r>
            <a:r>
              <a:rPr>
                <a:solidFill>
                  <a:srgbClr val="4070A0"/>
                </a:solidFill>
                <a:latin typeface="Courier"/>
              </a:rPr>
              <a:t>"facility_id"</a:t>
            </a:r>
            <a:r>
              <a:rPr>
                <a:latin typeface="Courier"/>
              </a:rPr>
              <a:t>].nunique() </a:t>
            </a:r>
            <a:r>
              <a:rPr>
                <a:solidFill>
                  <a:srgbClr val="666666"/>
                </a:solidFill>
                <a:latin typeface="Courier"/>
              </a:rPr>
              <a:t>*</a:t>
            </a:r>
            <a:r>
              <a:rPr>
                <a:latin typeface="Courier"/>
              </a:rPr>
              <a:t> vax[</a:t>
            </a:r>
            <a:r>
              <a:rPr>
                <a:solidFill>
                  <a:srgbClr val="4070A0"/>
                </a:solidFill>
                <a:latin typeface="Courier"/>
              </a:rPr>
              <a:t>"period"</a:t>
            </a:r>
            <a:r>
              <a:rPr>
                <a:latin typeface="Courier"/>
              </a:rPr>
              <a:t>].nunique()</a:t>
            </a:r>
            <a:br/>
            <a:r>
              <a:rPr>
                <a:latin typeface="Courier"/>
              </a:rPr>
              <a:t>            </a:t>
            </a:r>
            <a:r>
              <a:rPr>
                <a:solidFill>
                  <a:srgbClr val="666666"/>
                </a:solidFill>
                <a:latin typeface="Courier"/>
              </a:rPr>
              <a:t>*</a:t>
            </a:r>
            <a:r>
              <a:rPr>
                <a:latin typeface="Courier"/>
              </a:rPr>
              <a:t> vax[</a:t>
            </a:r>
            <a:r>
              <a:rPr>
                <a:solidFill>
                  <a:srgbClr val="4070A0"/>
                </a:solidFill>
                <a:latin typeface="Courier"/>
              </a:rPr>
              <a:t>"antigen"</a:t>
            </a:r>
            <a:r>
              <a:rPr>
                <a:latin typeface="Courier"/>
              </a:rPr>
              <a:t>].nunique())</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expected</a:t>
            </a:r>
            <a:r>
              <a:rPr>
                <a:solidFill>
                  <a:srgbClr val="4070A0"/>
                </a:solidFill>
                <a:latin typeface="Courier"/>
              </a:rPr>
              <a:t>}</a:t>
            </a:r>
            <a:r>
              <a:rPr>
                <a:solidFill>
                  <a:srgbClr val="BB6688"/>
                </a:solidFill>
                <a:latin typeface="Courier"/>
              </a:rPr>
              <a:t> expected rows, </a:t>
            </a:r>
            <a:r>
              <a:rPr>
                <a:solidFill>
                  <a:srgbClr val="4070A0"/>
                </a:solidFill>
                <a:latin typeface="Courier"/>
              </a:rPr>
              <a:t>{</a:t>
            </a:r>
            <a:r>
              <a:rPr>
                <a:solidFill>
                  <a:srgbClr val="008000"/>
                </a:solidFill>
                <a:latin typeface="Courier"/>
              </a:rPr>
              <a:t>len</a:t>
            </a:r>
            <a:r>
              <a:rPr>
                <a:latin typeface="Courier"/>
              </a:rPr>
              <a:t>(vax)</a:t>
            </a:r>
            <a:r>
              <a:rPr>
                <a:solidFill>
                  <a:srgbClr val="4070A0"/>
                </a:solidFill>
                <a:latin typeface="Courier"/>
              </a:rPr>
              <a:t>}</a:t>
            </a:r>
            <a:r>
              <a:rPr>
                <a:solidFill>
                  <a:srgbClr val="BB6688"/>
                </a:solidFill>
                <a:latin typeface="Courier"/>
              </a:rPr>
              <a:t> in the file"</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Combinaisons de catégories — la ventilation intégrée à l’élément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c</a:t>
            </a:r>
            <a:r>
              <a:rPr>
                <a:latin typeface="Courier"/>
              </a:rPr>
              <a:t>(</a:t>
            </a:r>
            <a:r>
              <a:rPr>
                <a:solidFill>
                  <a:srgbClr val="7D9029"/>
                </a:solidFill>
                <a:latin typeface="Courier"/>
              </a:rPr>
              <a:t>expected =</a:t>
            </a:r>
            <a:r>
              <a:rPr>
                <a:latin typeface="Courier"/>
              </a:rPr>
              <a:t> </a:t>
            </a:r>
            <a:r>
              <a:rPr>
                <a:solidFill>
                  <a:srgbClr val="06287E"/>
                </a:solidFill>
                <a:latin typeface="Courier"/>
              </a:rPr>
              <a:t>n_distinct</a:t>
            </a:r>
            <a:r>
              <a:rPr>
                <a:latin typeface="Courier"/>
              </a:rPr>
              <a:t>(vax</a:t>
            </a:r>
            <a:r>
              <a:rPr>
                <a:solidFill>
                  <a:srgbClr val="4070A0"/>
                </a:solidFill>
                <a:latin typeface="Courier"/>
              </a:rPr>
              <a:t>$</a:t>
            </a:r>
            <a:r>
              <a:rPr>
                <a:latin typeface="Courier"/>
              </a:rPr>
              <a:t>facility_id) </a:t>
            </a:r>
            <a:r>
              <a:rPr>
                <a:solidFill>
                  <a:srgbClr val="4070A0"/>
                </a:solidFill>
                <a:latin typeface="Courier"/>
              </a:rPr>
              <a:t>*</a:t>
            </a:r>
            <a:r>
              <a:rPr>
                <a:latin typeface="Courier"/>
              </a:rPr>
              <a:t> </a:t>
            </a:r>
            <a:r>
              <a:rPr>
                <a:solidFill>
                  <a:srgbClr val="06287E"/>
                </a:solidFill>
                <a:latin typeface="Courier"/>
              </a:rPr>
              <a:t>n_distinct</a:t>
            </a:r>
            <a:r>
              <a:rPr>
                <a:latin typeface="Courier"/>
              </a:rPr>
              <a:t>(vax</a:t>
            </a:r>
            <a:r>
              <a:rPr>
                <a:solidFill>
                  <a:srgbClr val="4070A0"/>
                </a:solidFill>
                <a:latin typeface="Courier"/>
              </a:rPr>
              <a:t>$</a:t>
            </a:r>
            <a:r>
              <a:rPr>
                <a:latin typeface="Courier"/>
              </a:rPr>
              <a:t>period) </a:t>
            </a:r>
            <a:r>
              <a:rPr>
                <a:solidFill>
                  <a:srgbClr val="4070A0"/>
                </a:solidFill>
                <a:latin typeface="Courier"/>
              </a:rPr>
              <a:t>*</a:t>
            </a:r>
            <a:br/>
            <a:r>
              <a:rPr>
                <a:latin typeface="Courier"/>
              </a:rPr>
              <a:t>             </a:t>
            </a:r>
            <a:r>
              <a:rPr>
                <a:solidFill>
                  <a:srgbClr val="06287E"/>
                </a:solidFill>
                <a:latin typeface="Courier"/>
              </a:rPr>
              <a:t>n_distinct</a:t>
            </a:r>
            <a:r>
              <a:rPr>
                <a:latin typeface="Courier"/>
              </a:rPr>
              <a:t>(vax</a:t>
            </a:r>
            <a:r>
              <a:rPr>
                <a:solidFill>
                  <a:srgbClr val="4070A0"/>
                </a:solidFill>
                <a:latin typeface="Courier"/>
              </a:rPr>
              <a:t>$</a:t>
            </a:r>
            <a:r>
              <a:rPr>
                <a:latin typeface="Courier"/>
              </a:rPr>
              <a:t>antigen),</a:t>
            </a:r>
            <a:br/>
            <a:r>
              <a:rPr>
                <a:latin typeface="Courier"/>
              </a:rPr>
              <a:t>  </a:t>
            </a:r>
            <a:r>
              <a:rPr>
                <a:solidFill>
                  <a:srgbClr val="7D9029"/>
                </a:solidFill>
                <a:latin typeface="Courier"/>
              </a:rPr>
              <a:t>actual =</a:t>
            </a:r>
            <a:r>
              <a:rPr>
                <a:latin typeface="Courier"/>
              </a:rPr>
              <a:t> </a:t>
            </a:r>
            <a:r>
              <a:rPr>
                <a:solidFill>
                  <a:srgbClr val="06287E"/>
                </a:solidFill>
                <a:latin typeface="Courier"/>
              </a:rPr>
              <a:t>nrow</a:t>
            </a:r>
            <a:r>
              <a:rPr>
                <a:latin typeface="Courier"/>
              </a:rPr>
              <a:t>(vax))</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Élément de données contre indicateur</a:t>
            </a:r>
          </a:p>
        </p:txBody>
      </p:sp>
      <p:sp>
        <p:nvSpPr>
          <p:cNvPr id="3" name="Content Placeholder 2"/>
          <p:cNvSpPr>
            <a:spLocks noGrp="1"/>
          </p:cNvSpPr>
          <p:nvPr>
            <p:ph idx="1"/>
          </p:nvPr>
        </p:nvSpPr>
        <p:spPr/>
        <p:txBody>
          <a:bodyPr/>
          <a:lstStyle/>
          <a:p>
            <a:pPr lvl="0"/>
            <a:r>
              <a:rPr/>
              <a:t>Un </a:t>
            </a:r>
            <a:r>
              <a:rPr b="1"/>
              <a:t>élément de données</a:t>
            </a:r>
            <a:r>
              <a:rPr/>
              <a:t> est stocké. Quelqu’un l’a saisi.</a:t>
            </a:r>
          </a:p>
          <a:p>
            <a:pPr lvl="0"/>
            <a:r>
              <a:rPr/>
              <a:t>Un </a:t>
            </a:r>
            <a:r>
              <a:rPr b="1"/>
              <a:t>indicateur</a:t>
            </a:r>
            <a:r>
              <a:rPr/>
              <a:t> est calculé. Il a un numérateur, un dénominateur et un facteur, et DHIS2 l’évalue au niveau que vous…</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Élément de données contre indicateur — Exemple</a:t>
            </a:r>
          </a:p>
        </p:txBody>
      </p:sp>
      <p:sp>
        <p:nvSpPr>
          <p:cNvPr id="3" name="Content Placeholder 2"/>
          <p:cNvSpPr>
            <a:spLocks noGrp="1"/>
          </p:cNvSpPr>
          <p:nvPr>
            <p:ph idx="1"/>
          </p:nvPr>
        </p:nvSpPr>
        <p:spPr/>
        <p:txBody>
          <a:bodyPr/>
          <a:lstStyle/>
          <a:p>
            <a:pPr lvl="0" indent="0">
              <a:buNone/>
            </a:pPr>
            <a:r>
              <a:rPr>
                <a:latin typeface="Courier"/>
              </a:rPr>
              <a:t>Indicator:   Penta3 coverage
Numerator:   #{Penta3 doses administered}
Denominator: #{Surviving infants}
Factor:      100</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Élément de données contre indicateur</a:t>
            </a:r>
          </a:p>
        </p:txBody>
      </p:sp>
      <p:sp>
        <p:nvSpPr>
          <p:cNvPr id="3" name="Content Placeholder 2"/>
          <p:cNvSpPr>
            <a:spLocks noGrp="1"/>
          </p:cNvSpPr>
          <p:nvPr>
            <p:ph idx="1"/>
          </p:nvPr>
        </p:nvSpPr>
        <p:spPr/>
        <p:txBody>
          <a:bodyPr/>
          <a:lstStyle/>
          <a:p>
            <a:pPr lvl="0"/>
            <a:r>
              <a:rPr/>
              <a:t>Un indicateur n’est pas stocké, donc il ne peut pas être faux dans la base — Si un taux de couverture est faux, c’est…</a:t>
            </a:r>
          </a:p>
          <a:p>
            <a:pPr lvl="0"/>
            <a:r>
              <a:rPr/>
              <a:t>L’indicateur est évalué au niveau demandé — et l’arithmétique est sommer-puis-diviser, non diviser-puis-moyenner</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Élément de données contre indicateur — En Python</a:t>
            </a:r>
          </a:p>
        </p:txBody>
      </p:sp>
      <p:sp>
        <p:nvSpPr>
          <p:cNvPr id="3" name="Content Placeholder 2"/>
          <p:cNvSpPr>
            <a:spLocks noGrp="1"/>
          </p:cNvSpPr>
          <p:nvPr>
            <p:ph idx="1"/>
          </p:nvPr>
        </p:nvSpPr>
        <p:spPr/>
        <p:txBody>
          <a:bodyPr/>
          <a:lstStyle/>
          <a:p>
            <a:pPr lvl="0" indent="0">
              <a:buNone/>
            </a:pPr>
            <a:r>
              <a:rPr>
                <a:latin typeface="Courier"/>
              </a:rPr>
              <a:t>district </a:t>
            </a:r>
            <a:r>
              <a:rPr>
                <a:solidFill>
                  <a:srgbClr val="666666"/>
                </a:solidFill>
                <a:latin typeface="Courier"/>
              </a:rPr>
              <a:t>=</a:t>
            </a:r>
            <a:r>
              <a:rPr>
                <a:latin typeface="Courier"/>
              </a:rPr>
              <a:t> vax[vax[</a:t>
            </a:r>
            <a:r>
              <a:rPr>
                <a:solidFill>
                  <a:srgbClr val="4070A0"/>
                </a:solidFill>
                <a:latin typeface="Courier"/>
              </a:rPr>
              <a:t>"report_submitted"</a:t>
            </a:r>
            <a:r>
              <a:rPr>
                <a:latin typeface="Courier"/>
              </a:rPr>
              <a:t>] </a:t>
            </a:r>
            <a:r>
              <a:rPr>
                <a:solidFill>
                  <a:srgbClr val="666666"/>
                </a:solidFill>
                <a:latin typeface="Courier"/>
              </a:rPr>
              <a:t>==</a:t>
            </a:r>
            <a:r>
              <a:rPr>
                <a:latin typeface="Courier"/>
              </a:rPr>
              <a:t> </a:t>
            </a:r>
            <a:r>
              <a:rPr>
                <a:solidFill>
                  <a:srgbClr val="19177C"/>
                </a:solidFill>
                <a:latin typeface="Courier"/>
              </a:rPr>
              <a:t>True</a:t>
            </a:r>
            <a:r>
              <a:rPr>
                <a:latin typeface="Courier"/>
              </a:rPr>
              <a:t>]</a:t>
            </a:r>
            <a:br/>
            <a:r>
              <a:rPr>
                <a:latin typeface="Courier"/>
              </a:rPr>
              <a:t>correct </a:t>
            </a:r>
            <a:r>
              <a:rPr>
                <a:solidFill>
                  <a:srgbClr val="666666"/>
                </a:solidFill>
                <a:latin typeface="Courier"/>
              </a:rPr>
              <a:t>=</a:t>
            </a:r>
            <a:r>
              <a:rPr>
                <a:latin typeface="Courier"/>
              </a:rPr>
              <a:t> (district[</a:t>
            </a:r>
            <a:r>
              <a:rPr>
                <a:solidFill>
                  <a:srgbClr val="4070A0"/>
                </a:solidFill>
                <a:latin typeface="Courier"/>
              </a:rPr>
              <a:t>"doses_administered"</a:t>
            </a:r>
            <a:r>
              <a:rPr>
                <a:latin typeface="Courier"/>
              </a:rPr>
              <a:t>].</a:t>
            </a:r>
            <a:r>
              <a:rPr>
                <a:solidFill>
                  <a:srgbClr val="008000"/>
                </a:solidFill>
                <a:latin typeface="Courier"/>
              </a:rPr>
              <a:t>sum</a:t>
            </a:r>
            <a:r>
              <a:rPr>
                <a:latin typeface="Courier"/>
              </a:rPr>
              <a:t>()</a:t>
            </a:r>
            <a:br/>
            <a:r>
              <a:rPr>
                <a:latin typeface="Courier"/>
              </a:rPr>
              <a:t>           </a:t>
            </a:r>
            <a:r>
              <a:rPr>
                <a:solidFill>
                  <a:srgbClr val="666666"/>
                </a:solidFill>
                <a:latin typeface="Courier"/>
              </a:rPr>
              <a:t>/</a:t>
            </a:r>
            <a:r>
              <a:rPr>
                <a:latin typeface="Courier"/>
              </a:rPr>
              <a:t> district[</a:t>
            </a:r>
            <a:r>
              <a:rPr>
                <a:solidFill>
                  <a:srgbClr val="4070A0"/>
                </a:solidFill>
                <a:latin typeface="Courier"/>
              </a:rPr>
              <a:t>"target_population"</a:t>
            </a:r>
            <a:r>
              <a:rPr>
                <a:latin typeface="Courier"/>
              </a:rPr>
              <a:t>].</a:t>
            </a:r>
            <a:r>
              <a:rPr>
                <a:solidFill>
                  <a:srgbClr val="008000"/>
                </a:solidFill>
                <a:latin typeface="Courier"/>
              </a:rPr>
              <a:t>sum</a:t>
            </a:r>
            <a:r>
              <a:rPr>
                <a:latin typeface="Courier"/>
              </a:rPr>
              <a:t>())</a:t>
            </a:r>
            <a:br/>
            <a:r>
              <a:rPr>
                <a:latin typeface="Courier"/>
              </a:rPr>
              <a:t>wrong </a:t>
            </a:r>
            <a:r>
              <a:rPr>
                <a:solidFill>
                  <a:srgbClr val="666666"/>
                </a:solidFill>
                <a:latin typeface="Courier"/>
              </a:rPr>
              <a:t>=</a:t>
            </a:r>
            <a:r>
              <a:rPr>
                <a:latin typeface="Courier"/>
              </a:rPr>
              <a:t> (district[</a:t>
            </a:r>
            <a:r>
              <a:rPr>
                <a:solidFill>
                  <a:srgbClr val="4070A0"/>
                </a:solidFill>
                <a:latin typeface="Courier"/>
              </a:rPr>
              <a:t>"doses_administered"</a:t>
            </a:r>
            <a:r>
              <a:rPr>
                <a:latin typeface="Courier"/>
              </a:rPr>
              <a:t>] </a:t>
            </a:r>
            <a:r>
              <a:rPr>
                <a:solidFill>
                  <a:srgbClr val="666666"/>
                </a:solidFill>
                <a:latin typeface="Courier"/>
              </a:rPr>
              <a:t>/</a:t>
            </a:r>
            <a:r>
              <a:rPr>
                <a:latin typeface="Courier"/>
              </a:rPr>
              <a:t> district[</a:t>
            </a:r>
            <a:r>
              <a:rPr>
                <a:solidFill>
                  <a:srgbClr val="4070A0"/>
                </a:solidFill>
                <a:latin typeface="Courier"/>
              </a:rPr>
              <a:t>"target_population"</a:t>
            </a:r>
            <a:r>
              <a:rPr>
                <a:latin typeface="Courier"/>
              </a:rPr>
              <a:t>]).mean()</a:t>
            </a:r>
            <a:br/>
            <a:r>
              <a:rPr>
                <a:solidFill>
                  <a:srgbClr val="008000"/>
                </a:solidFill>
                <a:latin typeface="Courier"/>
              </a:rPr>
              <a:t>print</a:t>
            </a:r>
            <a:r>
              <a:rPr>
                <a:latin typeface="Courier"/>
              </a:rPr>
              <a:t>(</a:t>
            </a:r>
            <a:r>
              <a:rPr>
                <a:solidFill>
                  <a:srgbClr val="BB6688"/>
                </a:solidFill>
                <a:latin typeface="Courier"/>
              </a:rPr>
              <a:t>f"ratio of sums </a:t>
            </a:r>
            <a:r>
              <a:rPr>
                <a:solidFill>
                  <a:srgbClr val="4070A0"/>
                </a:solidFill>
                <a:latin typeface="Courier"/>
              </a:rPr>
              <a:t>{</a:t>
            </a:r>
            <a:r>
              <a:rPr>
                <a:latin typeface="Courier"/>
              </a:rPr>
              <a:t>correct</a:t>
            </a:r>
            <a:r>
              <a:rPr>
                <a:solidFill>
                  <a:srgbClr val="4070A0"/>
                </a:solidFill>
                <a:latin typeface="Courier"/>
              </a:rPr>
              <a:t>:.3f}</a:t>
            </a:r>
            <a:r>
              <a:rPr>
                <a:solidFill>
                  <a:srgbClr val="BB6688"/>
                </a:solidFill>
                <a:latin typeface="Courier"/>
              </a:rPr>
              <a:t>, mean of ratios </a:t>
            </a:r>
            <a:r>
              <a:rPr>
                <a:solidFill>
                  <a:srgbClr val="4070A0"/>
                </a:solidFill>
                <a:latin typeface="Courier"/>
              </a:rPr>
              <a:t>{</a:t>
            </a:r>
            <a:r>
              <a:rPr>
                <a:latin typeface="Courier"/>
              </a:rPr>
              <a:t>wrong</a:t>
            </a:r>
            <a:r>
              <a:rPr>
                <a:solidFill>
                  <a:srgbClr val="4070A0"/>
                </a:solidFill>
                <a:latin typeface="Courier"/>
              </a:rPr>
              <a:t>:.3f}</a:t>
            </a:r>
            <a:r>
              <a:rPr>
                <a:solidFill>
                  <a:srgbClr val="BB6688"/>
                </a:solidFill>
                <a:latin typeface="Courier"/>
              </a:rPr>
              <a:t>"</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Élément de données contre indicateur — En R</a:t>
            </a:r>
          </a:p>
        </p:txBody>
      </p:sp>
      <p:sp>
        <p:nvSpPr>
          <p:cNvPr id="3" name="Content Placeholder 2"/>
          <p:cNvSpPr>
            <a:spLocks noGrp="1"/>
          </p:cNvSpPr>
          <p:nvPr>
            <p:ph idx="1"/>
          </p:nvPr>
        </p:nvSpPr>
        <p:spPr/>
        <p:txBody>
          <a:bodyPr/>
          <a:lstStyle/>
          <a:p>
            <a:pPr lvl="0" indent="0">
              <a:buNone/>
            </a:pPr>
            <a:r>
              <a:rPr>
                <a:latin typeface="Courier"/>
              </a:rPr>
              <a:t>vax </a:t>
            </a:r>
            <a:r>
              <a:rPr>
                <a:solidFill>
                  <a:srgbClr val="4070A0"/>
                </a:solidFill>
                <a:latin typeface="Courier"/>
              </a:rPr>
              <a:t>|&gt;</a:t>
            </a:r>
            <a:br/>
            <a:r>
              <a:rPr>
                <a:latin typeface="Courier"/>
              </a:rPr>
              <a:t>  </a:t>
            </a:r>
            <a:r>
              <a:rPr>
                <a:solidFill>
                  <a:srgbClr val="06287E"/>
                </a:solidFill>
                <a:latin typeface="Courier"/>
              </a:rPr>
              <a:t>filter</a:t>
            </a:r>
            <a:r>
              <a:rPr>
                <a:latin typeface="Courier"/>
              </a:rPr>
              <a:t>(report_submitted)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ratio_of_sums =</a:t>
            </a:r>
            <a:r>
              <a:rPr>
                <a:latin typeface="Courier"/>
              </a:rPr>
              <a:t> </a:t>
            </a:r>
            <a:r>
              <a:rPr>
                <a:solidFill>
                  <a:srgbClr val="06287E"/>
                </a:solidFill>
                <a:latin typeface="Courier"/>
              </a:rPr>
              <a:t>sum</a:t>
            </a:r>
            <a:r>
              <a:rPr>
                <a:latin typeface="Courier"/>
              </a:rPr>
              <a:t>(doses_administered) </a:t>
            </a:r>
            <a:r>
              <a:rPr>
                <a:solidFill>
                  <a:srgbClr val="4070A0"/>
                </a:solidFill>
                <a:latin typeface="Courier"/>
              </a:rPr>
              <a:t>/</a:t>
            </a:r>
            <a:r>
              <a:rPr>
                <a:latin typeface="Courier"/>
              </a:rPr>
              <a:t> </a:t>
            </a:r>
            <a:r>
              <a:rPr>
                <a:solidFill>
                  <a:srgbClr val="06287E"/>
                </a:solidFill>
                <a:latin typeface="Courier"/>
              </a:rPr>
              <a:t>sum</a:t>
            </a:r>
            <a:r>
              <a:rPr>
                <a:latin typeface="Courier"/>
              </a:rPr>
              <a:t>(target_population),</a:t>
            </a:r>
            <a:br/>
            <a:r>
              <a:rPr>
                <a:latin typeface="Courier"/>
              </a:rPr>
              <a:t>            </a:t>
            </a:r>
            <a:r>
              <a:rPr>
                <a:solidFill>
                  <a:srgbClr val="7D9029"/>
                </a:solidFill>
                <a:latin typeface="Courier"/>
              </a:rPr>
              <a:t>mean_of_ratios =</a:t>
            </a:r>
            <a:r>
              <a:rPr>
                <a:latin typeface="Courier"/>
              </a:rPr>
              <a:t> </a:t>
            </a:r>
            <a:r>
              <a:rPr>
                <a:solidFill>
                  <a:srgbClr val="06287E"/>
                </a:solidFill>
                <a:latin typeface="Courier"/>
              </a:rPr>
              <a:t>mean</a:t>
            </a:r>
            <a:r>
              <a:rPr>
                <a:latin typeface="Courier"/>
              </a:rPr>
              <a:t>(doses_administered </a:t>
            </a:r>
            <a:r>
              <a:rPr>
                <a:solidFill>
                  <a:srgbClr val="4070A0"/>
                </a:solidFill>
                <a:latin typeface="Courier"/>
              </a:rPr>
              <a:t>/</a:t>
            </a:r>
            <a:r>
              <a:rPr>
                <a:latin typeface="Courier"/>
              </a:rPr>
              <a:t> target_population))</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Élément de données contre indicateur</a:t>
            </a:r>
          </a:p>
        </p:txBody>
      </p:sp>
      <p:sp>
        <p:nvSpPr>
          <p:cNvPr id="3" name="Content Placeholder 2"/>
          <p:cNvSpPr>
            <a:spLocks noGrp="1"/>
          </p:cNvSpPr>
          <p:nvPr>
            <p:ph idx="1"/>
          </p:nvPr>
        </p:nvSpPr>
        <p:spPr/>
        <p:txBody>
          <a:bodyPr/>
          <a:lstStyle/>
          <a:p>
            <a:pPr lvl="0"/>
            <a:r>
              <a:rPr/>
              <a:t>Un indicateur peut être demandé pour une période que les données ne soutiennent pas — Demandez la couverture annuelle…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Ensembles de données — le formulaire, et ce que « attendu » veut dire — En Python</a:t>
            </a:r>
          </a:p>
        </p:txBody>
      </p:sp>
      <p:sp>
        <p:nvSpPr>
          <p:cNvPr id="3" name="Content Placeholder 2"/>
          <p:cNvSpPr>
            <a:spLocks noGrp="1"/>
          </p:cNvSpPr>
          <p:nvPr>
            <p:ph idx="1"/>
          </p:nvPr>
        </p:nvSpPr>
        <p:spPr/>
        <p:txBody>
          <a:bodyPr/>
          <a:lstStyle/>
          <a:p>
            <a:pPr lvl="0" indent="0">
              <a:buNone/>
            </a:pPr>
            <a:r>
              <a:rPr>
                <a:latin typeface="Courier"/>
              </a:rPr>
              <a:t>reported </a:t>
            </a:r>
            <a:r>
              <a:rPr>
                <a:solidFill>
                  <a:srgbClr val="666666"/>
                </a:solidFill>
                <a:latin typeface="Courier"/>
              </a:rPr>
              <a:t>=</a:t>
            </a:r>
            <a:r>
              <a:rPr>
                <a:latin typeface="Courier"/>
              </a:rPr>
              <a:t> vax[</a:t>
            </a:r>
            <a:r>
              <a:rPr>
                <a:solidFill>
                  <a:srgbClr val="4070A0"/>
                </a:solidFill>
                <a:latin typeface="Courier"/>
              </a:rPr>
              <a:t>"report_submitted"</a:t>
            </a:r>
            <a:r>
              <a:rPr>
                <a:latin typeface="Courier"/>
              </a:rPr>
              <a:t>] </a:t>
            </a:r>
            <a:r>
              <a:rPr>
                <a:solidFill>
                  <a:srgbClr val="666666"/>
                </a:solidFill>
                <a:latin typeface="Courier"/>
              </a:rPr>
              <a:t>==</a:t>
            </a:r>
            <a:r>
              <a:rPr>
                <a:latin typeface="Courier"/>
              </a:rPr>
              <a:t> </a:t>
            </a:r>
            <a:r>
              <a:rPr>
                <a:solidFill>
                  <a:srgbClr val="19177C"/>
                </a:solidFill>
                <a:latin typeface="Courier"/>
              </a:rPr>
              <a:t>True</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reported</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of </a:t>
            </a:r>
            <a:r>
              <a:rPr>
                <a:solidFill>
                  <a:srgbClr val="4070A0"/>
                </a:solidFill>
                <a:latin typeface="Courier"/>
              </a:rPr>
              <a:t>{</a:t>
            </a:r>
            <a:r>
              <a:rPr>
                <a:solidFill>
                  <a:srgbClr val="008000"/>
                </a:solidFill>
                <a:latin typeface="Courier"/>
              </a:rPr>
              <a:t>len</a:t>
            </a:r>
            <a:r>
              <a:rPr>
                <a:latin typeface="Courier"/>
              </a:rPr>
              <a:t>(vax)</a:t>
            </a:r>
            <a:r>
              <a:rPr>
                <a:solidFill>
                  <a:srgbClr val="4070A0"/>
                </a:solidFill>
                <a:latin typeface="Courier"/>
              </a:rPr>
              <a:t>}</a:t>
            </a:r>
            <a:r>
              <a:rPr>
                <a:solidFill>
                  <a:srgbClr val="BB6688"/>
                </a:solidFill>
                <a:latin typeface="Courier"/>
              </a:rPr>
              <a:t> facility-month-antigen values reported"</a:t>
            </a:r>
            <a:r>
              <a:rPr>
                <a:latin typeface="Courier"/>
              </a:rPr>
              <a:t>)</a:t>
            </a:r>
            <a:br/>
            <a:r>
              <a:rPr>
                <a:solidFill>
                  <a:srgbClr val="008000"/>
                </a:solidFill>
                <a:latin typeface="Courier"/>
              </a:rPr>
              <a:t>print</a:t>
            </a:r>
            <a:r>
              <a:rPr>
                <a:latin typeface="Courier"/>
              </a:rPr>
              <a:t>(</a:t>
            </a:r>
            <a:r>
              <a:rPr>
                <a:solidFill>
                  <a:srgbClr val="BB6688"/>
                </a:solidFill>
                <a:latin typeface="Courier"/>
              </a:rPr>
              <a:t>f"reporting rate </a:t>
            </a:r>
            <a:r>
              <a:rPr>
                <a:solidFill>
                  <a:srgbClr val="4070A0"/>
                </a:solidFill>
                <a:latin typeface="Courier"/>
              </a:rPr>
              <a:t>{</a:t>
            </a:r>
            <a:r>
              <a:rPr>
                <a:latin typeface="Courier"/>
              </a:rPr>
              <a:t>reported</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Ensembles de données — le formulaire, et ce que « attendu » veut dire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mean</a:t>
            </a:r>
            <a:r>
              <a:rPr>
                <a:latin typeface="Courier"/>
              </a:rPr>
              <a:t>(vax</a:t>
            </a:r>
            <a:r>
              <a:rPr>
                <a:solidFill>
                  <a:srgbClr val="4070A0"/>
                </a:solidFill>
                <a:latin typeface="Courier"/>
              </a:rPr>
              <a:t>$</a:t>
            </a:r>
            <a:r>
              <a:rPr>
                <a:latin typeface="Courier"/>
              </a:rPr>
              <a:t>report_submitted)</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Ensembles de données — le formulaire, et ce que « attendu » veut dire — En Python</a:t>
            </a:r>
          </a:p>
        </p:txBody>
      </p:sp>
      <p:sp>
        <p:nvSpPr>
          <p:cNvPr id="3" name="Content Placeholder 2"/>
          <p:cNvSpPr>
            <a:spLocks noGrp="1"/>
          </p:cNvSpPr>
          <p:nvPr>
            <p:ph idx="1"/>
          </p:nvPr>
        </p:nvSpPr>
        <p:spPr/>
        <p:txBody>
          <a:bodyPr/>
          <a:lstStyle/>
          <a:p>
            <a:pPr lvl="0" indent="0">
              <a:buNone/>
            </a:pPr>
            <a:r>
              <a:rPr>
                <a:latin typeface="Courier"/>
              </a:rPr>
              <a:t>partial </a:t>
            </a:r>
            <a:r>
              <a:rPr>
                <a:solidFill>
                  <a:srgbClr val="666666"/>
                </a:solidFill>
                <a:latin typeface="Courier"/>
              </a:rPr>
              <a:t>=</a:t>
            </a:r>
            <a:r>
              <a:rPr>
                <a:latin typeface="Courier"/>
              </a:rPr>
              <a:t> (</a:t>
            </a:r>
            <a:br/>
            <a:r>
              <a:rPr>
                <a:latin typeface="Courier"/>
              </a:rPr>
              <a:t>    vax[reported].groupby([</a:t>
            </a:r>
            <a:r>
              <a:rPr>
                <a:solidFill>
                  <a:srgbClr val="4070A0"/>
                </a:solidFill>
                <a:latin typeface="Courier"/>
              </a:rPr>
              <a:t>"facility_id"</a:t>
            </a:r>
            <a:r>
              <a:rPr>
                <a:latin typeface="Courier"/>
              </a:rPr>
              <a:t>, </a:t>
            </a:r>
            <a:r>
              <a:rPr>
                <a:solidFill>
                  <a:srgbClr val="4070A0"/>
                </a:solidFill>
                <a:latin typeface="Courier"/>
              </a:rPr>
              <a:t>"period"</a:t>
            </a:r>
            <a:r>
              <a:rPr>
                <a:latin typeface="Courier"/>
              </a:rPr>
              <a:t>])[</a:t>
            </a:r>
            <a:r>
              <a:rPr>
                <a:solidFill>
                  <a:srgbClr val="4070A0"/>
                </a:solidFill>
                <a:latin typeface="Courier"/>
              </a:rPr>
              <a:t>"antigen"</a:t>
            </a:r>
            <a:r>
              <a:rPr>
                <a:latin typeface="Courier"/>
              </a:rPr>
              <a:t>].nunique()</a:t>
            </a:r>
            <a:b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(partial </a:t>
            </a:r>
            <a:r>
              <a:rPr>
                <a:solidFill>
                  <a:srgbClr val="666666"/>
                </a:solidFill>
                <a:latin typeface="Courier"/>
              </a:rPr>
              <a:t>&lt;</a:t>
            </a:r>
            <a:r>
              <a:rPr>
                <a:latin typeface="Courier"/>
              </a:rPr>
              <a:t> </a:t>
            </a:r>
            <a:r>
              <a:rPr>
                <a:solidFill>
                  <a:srgbClr val="40A070"/>
                </a:solidFill>
                <a:latin typeface="Courier"/>
              </a:rPr>
              <a:t>6</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facility-months with only some antigens reported"</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Ensembles de données — le formulaire, et ce que « attendu » veut dire — En R</a:t>
            </a:r>
          </a:p>
        </p:txBody>
      </p:sp>
      <p:sp>
        <p:nvSpPr>
          <p:cNvPr id="3" name="Content Placeholder 2"/>
          <p:cNvSpPr>
            <a:spLocks noGrp="1"/>
          </p:cNvSpPr>
          <p:nvPr>
            <p:ph idx="1"/>
          </p:nvPr>
        </p:nvSpPr>
        <p:spPr/>
        <p:txBody>
          <a:bodyPr/>
          <a:lstStyle/>
          <a:p>
            <a:pPr lvl="0" indent="0">
              <a:buNone/>
            </a:pPr>
            <a:r>
              <a:rPr>
                <a:latin typeface="Courier"/>
              </a:rPr>
              <a:t>vax </a:t>
            </a:r>
            <a:r>
              <a:rPr>
                <a:solidFill>
                  <a:srgbClr val="4070A0"/>
                </a:solidFill>
                <a:latin typeface="Courier"/>
              </a:rPr>
              <a:t>|&gt;</a:t>
            </a:r>
            <a:br/>
            <a:r>
              <a:rPr>
                <a:latin typeface="Courier"/>
              </a:rPr>
              <a:t>  </a:t>
            </a:r>
            <a:r>
              <a:rPr>
                <a:solidFill>
                  <a:srgbClr val="06287E"/>
                </a:solidFill>
                <a:latin typeface="Courier"/>
              </a:rPr>
              <a:t>filter</a:t>
            </a:r>
            <a:r>
              <a:rPr>
                <a:latin typeface="Courier"/>
              </a:rPr>
              <a:t>(report_submitted)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antigens =</a:t>
            </a:r>
            <a:r>
              <a:rPr>
                <a:latin typeface="Courier"/>
              </a:rPr>
              <a:t> </a:t>
            </a:r>
            <a:r>
              <a:rPr>
                <a:solidFill>
                  <a:srgbClr val="06287E"/>
                </a:solidFill>
                <a:latin typeface="Courier"/>
              </a:rPr>
              <a:t>n_distinct</a:t>
            </a:r>
            <a:r>
              <a:rPr>
                <a:latin typeface="Courier"/>
              </a:rPr>
              <a:t>(antigen), </a:t>
            </a:r>
            <a:r>
              <a:rPr>
                <a:solidFill>
                  <a:srgbClr val="7D9029"/>
                </a:solidFill>
                <a:latin typeface="Courier"/>
              </a:rPr>
              <a:t>.by =</a:t>
            </a:r>
            <a:r>
              <a:rPr>
                <a:latin typeface="Courier"/>
              </a:rPr>
              <a:t> </a:t>
            </a:r>
            <a:r>
              <a:rPr>
                <a:solidFill>
                  <a:srgbClr val="06287E"/>
                </a:solidFill>
                <a:latin typeface="Courier"/>
              </a:rPr>
              <a:t>c</a:t>
            </a:r>
            <a:r>
              <a:rPr>
                <a:latin typeface="Courier"/>
              </a:rPr>
              <a:t>(facility_id, period)) </a:t>
            </a:r>
            <a:r>
              <a:rPr>
                <a:solidFill>
                  <a:srgbClr val="4070A0"/>
                </a:solidFill>
                <a:latin typeface="Courier"/>
              </a:rPr>
              <a:t>|&gt;</a:t>
            </a:r>
            <a:br/>
            <a:r>
              <a:rPr>
                <a:latin typeface="Courier"/>
              </a:rPr>
              <a:t>  </a:t>
            </a:r>
            <a:r>
              <a:rPr>
                <a:solidFill>
                  <a:srgbClr val="06287E"/>
                </a:solidFill>
                <a:latin typeface="Courier"/>
              </a:rPr>
              <a:t>filter</a:t>
            </a:r>
            <a:r>
              <a:rPr>
                <a:latin typeface="Courier"/>
              </a:rPr>
              <a:t>(antigens </a:t>
            </a:r>
            <a:r>
              <a:rPr>
                <a:solidFill>
                  <a:srgbClr val="4070A0"/>
                </a:solidFill>
                <a:latin typeface="Courier"/>
              </a:rPr>
              <a:t>&lt;</a:t>
            </a:r>
            <a:r>
              <a:rPr>
                <a:latin typeface="Courier"/>
              </a:rPr>
              <a:t> </a:t>
            </a:r>
            <a:r>
              <a:rPr>
                <a:solidFill>
                  <a:srgbClr val="40A070"/>
                </a:solidFill>
                <a:latin typeface="Courier"/>
              </a:rPr>
              <a:t>6</a:t>
            </a:r>
            <a:r>
              <a:rPr>
                <a:latin typeface="Courier"/>
              </a:rPr>
              <a:t>) </a:t>
            </a:r>
            <a:r>
              <a:rPr>
                <a:solidFill>
                  <a:srgbClr val="4070A0"/>
                </a:solidFill>
                <a:latin typeface="Courier"/>
              </a:rPr>
              <a:t>|&gt;</a:t>
            </a:r>
            <a:br/>
            <a:r>
              <a:rPr>
                <a:latin typeface="Courier"/>
              </a:rPr>
              <a:t>  </a:t>
            </a:r>
            <a:r>
              <a:rPr>
                <a:solidFill>
                  <a:srgbClr val="06287E"/>
                </a:solidFill>
                <a:latin typeface="Courier"/>
              </a:rPr>
              <a:t>nrow</a:t>
            </a:r>
            <a:r>
              <a:rPr>
                <a:latin typeface="Courier"/>
              </a:rPr>
              <a: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Demandez les métadonnées, pas seulement les données</a:t>
            </a:r>
          </a:p>
        </p:txBody>
      </p:sp>
      <p:sp>
        <p:nvSpPr>
          <p:cNvPr id="3" name="Content Placeholder 2"/>
          <p:cNvSpPr>
            <a:spLocks noGrp="1"/>
          </p:cNvSpPr>
          <p:nvPr>
            <p:ph idx="1"/>
          </p:nvPr>
        </p:nvSpPr>
        <p:spPr/>
        <p:txBody>
          <a:bodyPr/>
          <a:lstStyle/>
          <a:p>
            <a:pPr lvl="0"/>
            <a:r>
              <a:rPr/>
              <a:t>Les </a:t>
            </a:r>
            <a:r>
              <a:rPr b="1"/>
              <a:t>définitions des éléments de données</a:t>
            </a:r>
            <a:r>
              <a:rPr/>
              <a:t>, y compris leur mode d’agrégation entre périodes (somme, moyenne, ou…</a:t>
            </a:r>
          </a:p>
          <a:p>
            <a:pPr lvl="0"/>
            <a:r>
              <a:rPr/>
              <a:t>La </a:t>
            </a:r>
            <a:r>
              <a:rPr b="1"/>
              <a:t>combinaison de catégories</a:t>
            </a:r>
            <a:r>
              <a:rPr/>
              <a:t> de chaque élément, pour savoir ce qui a été réduit.</a:t>
            </a:r>
          </a:p>
          <a:p>
            <a:pPr lvl="0"/>
            <a:r>
              <a:rPr/>
              <a:t>L’</a:t>
            </a:r>
            <a:r>
              <a:rPr b="1"/>
              <a:t>affectation des ensembles de données</a:t>
            </a:r>
            <a:r>
              <a:rPr/>
              <a:t>, pour savoir combien d’unités étaient attendues.</a:t>
            </a:r>
          </a:p>
          <a:p>
            <a:pPr lvl="0"/>
            <a:r>
              <a:rPr/>
              <a:t>Les </a:t>
            </a:r>
            <a:r>
              <a:rPr b="1"/>
              <a:t>définitions d’indicateurs</a:t>
            </a:r>
            <a:r>
              <a:rPr/>
              <a:t> de tout ce qui est calculé, avec les expressions de numérateur et de dénominateur.</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Vous savez ce qu’est une valeur et où elle se situe.</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https://data-analysis.cassion.dev/fr/cours/routine-data-and-dhis2/dhis2-01-data-elements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 qu’est réellement une valeur dans DHIS2</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1 sur 8</vt:lpwstr>
  </property>
  <property fmtid="{D5CDD505-2E9C-101B-9397-08002B2CF9AE}" pid="3" name="subtitle">
    <vt:lpwstr>Cinq coordonnées, pas un nombre. Élément de données, combinaison d’options de catégories, unité d’organisation, période et ensemble de données — et la différence entre un élément de données et un indicateur, d’où part l’essentiel de la confusion sur les chiffres de routine.</vt:lpwstr>
  </property>
</Properties>
</file>