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Org units, levels and groups, and the property nobody warns you about — the tree is current, not historical, so a facility reassigned in March silently rewrites last year’s district totals.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value in the system is attached to an org unit, and org units form a single tree: country, region, district, facility. The level a unit sits at is a property of the tree, not a column on the unit.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Aggregation is the tree walked upward. Ask for a district figure and the system sums every facility below it; ask for a national one and it sums every district. This is the same “aggregate to the grain” discipline the joining course taught, with the grain supplied by a hierarchy somebody else maintains.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Thirty-eight, all at level 4. The extract carries no parent, which is the usual case and the reason most district totals in this sector are computed by joining to a facility list rather than by the system.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extract has a </a:t>
            </a:r>
            <a:r>
              <a:rPr>
                <a:latin typeface="Courier"/>
              </a:rPr>
              <a:t>facility_type</a:t>
            </a:r>
            <a:r>
              <a:rPr/>
              <a:t> column, and it is worth being clear about what that 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an org unit group, not a level. The distinction matters in three practical ways: Ask whether the thing you are grouping by is a group set. If it is not, check that the groups partition before you sum.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is the one that costs people a quarter. DHIS2 stores the current hierarchy, not a historical one. A data value is attached to a facility. The facility is attached to a parent </a:t>
            </a:r>
            <a:r>
              <a:rPr i="1"/>
              <a:t>now</a:t>
            </a:r>
            <a:r>
              <a:rPr/>
              <a:t>. There is no record, in the ordinary data model, of which parent it had in March. So when a facility is reassigned from District A to District B — a boundary change, a reorganisation, a correction — all of its historical data moves with it. District A’s total for last January, already reported and already in a donor’s spreadsheet, changes the next time anybody asks for it. Three symptoms, all of which look like data quality problems and none of which is: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cannot stop the hierarchy moving. You can stop it moving your numbers silently. Pin the hierarchy with the extract. Pull the org unit list at the same time as the data and store it beside the values.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join is </a:t>
            </a:r>
            <a:r>
              <a:rPr>
                <a:latin typeface="Courier"/>
              </a:rPr>
              <a:t>many_to_one</a:t>
            </a:r>
            <a:r>
              <a:rPr/>
              <a:t> and the assertion is not decorative. A facility present in the data and absent from the pinned tree means the tree was pulled at a different time from the data, which is exactly the situation this is meant to prevent. Aggregate from the pinned tree, not from the live one. Then a figure published in March is reproducible in September, because the tree it used is on disk. Record the extraction date on both. The next lesson but one makes that a property of the extract script rather than a discipline.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the reassignment date is known — and somebody always knows it, even if the system does not — the honest handling is to carry it explicitly.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a slowly changing dimension, and treating it as one is the correct answer. It is also more work than most teams will do, so the fallback is honest labelling: That sentence is the deliverable. It costs nothing and it turns an irreproducible number into a reproducible one.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failure modes when you do the aggregation yourself. A facility appearing twice in the tree. Impossible in DHIS2 — a unit has one parent — but entirely possible in the CSV of facilities somebody emailed you, where a facility that moved appears under both districts.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Summing across levels. A district total plus its facilities is the district counted twice. This happens when an extract mixes levels — ask for level 4 only, and check.</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extract should be at exactly one level. If it is not, the first thing your script does is filter to one, and say which.</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point from the survey course arriving here with a mechanism. Facility catchment populations overlap, and people cross boundaries to be vaccinated, so a facility-level coverage figure is a numerator from one population over a denominator from another.</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spread across facilities is far wider than any real difference in service delivery, because the boundary crossing is noise at facility level and cancels at district level. Aggregate to the level where the crossing happens inside the unit, and report facility figures as workload rather than coverage.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now place a value in space. The next unit places it in time — period types, which period a late entry belongs to, and the completeness registration that decides whether the value was ever expected at all.</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outine-data-and-dhis2/dhis2-02-org-unit-hierarch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hierarchy that changes underneath you</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Org units, levels and groups, and the property nobody warns you about — the tree is current, not historical, so a facility reassigned in March silently rewrites last year’s district totals.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One tree, and everything hangs off it</a:t>
            </a:r>
          </a:p>
          <a:p>
            <a:pPr lvl="0"/>
            <a:r>
              <a:rPr/>
              <a:t>Groups are not levels</a:t>
            </a:r>
          </a:p>
          <a:p>
            <a:pPr lvl="0"/>
            <a:r>
              <a:rPr/>
              <a:t>The property nobody warns you about</a:t>
            </a:r>
          </a:p>
          <a:p>
            <a:pPr lvl="0"/>
            <a:r>
              <a:rPr/>
              <a:t>What to do about it</a:t>
            </a:r>
          </a:p>
          <a:p>
            <a:pPr lvl="0"/>
            <a:r>
              <a:rPr/>
              <a:t>Reassignment, reconstructed</a:t>
            </a:r>
          </a:p>
          <a:p>
            <a:pPr lvl="0"/>
            <a:r>
              <a:rPr/>
              <a:t>Aggregating up without double-counting</a:t>
            </a:r>
          </a:p>
          <a:p>
            <a:pPr lvl="0"/>
            <a:r>
              <a:rPr/>
              <a:t>Coverage is a district-level indicator</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tree, and everything hangs off it — Example</a:t>
            </a:r>
          </a:p>
        </p:txBody>
      </p:sp>
      <p:sp>
        <p:nvSpPr>
          <p:cNvPr id="3" name="Content Placeholder 2"/>
          <p:cNvSpPr>
            <a:spLocks noGrp="1"/>
          </p:cNvSpPr>
          <p:nvPr>
            <p:ph idx="1"/>
          </p:nvPr>
        </p:nvSpPr>
        <p:spPr/>
        <p:txBody>
          <a:bodyPr/>
          <a:lstStyle/>
          <a:p>
            <a:pPr lvl="0" indent="0">
              <a:buNone/>
            </a:pPr>
            <a:r>
              <a:rPr>
                <a:latin typeface="Courier"/>
              </a:rPr>
              <a:t>Level 1  Country
Level 2  Region
Level 3  District
Level 4  Facility        &lt;- our 38 units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tree, and everything hangs off it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vax[</a:t>
            </a:r>
            <a:r>
              <a:rPr>
                <a:solidFill>
                  <a:srgbClr val="4070A0"/>
                </a:solidFill>
                <a:latin typeface="Courier"/>
              </a:rPr>
              <a:t>'facility_id'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facilities in the extract"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tree, and everything hangs off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n_distinct</a:t>
            </a:r>
            <a:r>
              <a:rPr>
                <a:latin typeface="Courier"/>
              </a:rPr>
              <a:t>(vax</a:t>
            </a:r>
            <a:r>
              <a:rPr>
                <a:solidFill>
                  <a:srgbClr val="4070A0"/>
                </a:solidFill>
                <a:latin typeface="Courier"/>
              </a:rPr>
              <a:t>$</a:t>
            </a:r>
            <a:r>
              <a:rPr>
                <a:latin typeface="Courier"/>
              </a:rPr>
              <a:t>facility_id)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Groups are not levels — In Python</a:t>
            </a:r>
          </a:p>
        </p:txBody>
      </p:sp>
      <p:sp>
        <p:nvSpPr>
          <p:cNvPr id="3" name="Content Placeholder 2"/>
          <p:cNvSpPr>
            <a:spLocks noGrp="1"/>
          </p:cNvSpPr>
          <p:nvPr>
            <p:ph idx="1"/>
          </p:nvPr>
        </p:nvSpPr>
        <p:spPr/>
        <p:txBody>
          <a:bodyPr/>
          <a:lstStyle/>
          <a:p>
            <a:pPr lvl="0" indent="0">
              <a:buNone/>
            </a:pPr>
            <a:r>
              <a:rPr>
                <a:latin typeface="Courier"/>
              </a:rPr>
              <a:t>by_type </a:t>
            </a:r>
            <a:r>
              <a:rPr>
                <a:solidFill>
                  <a:srgbClr val="666666"/>
                </a:solidFill>
                <a:latin typeface="Courier"/>
              </a:rPr>
              <a:t>=</a:t>
            </a:r>
            <a:r>
              <a:rPr>
                <a:latin typeface="Courier"/>
              </a:rPr>
              <a:t> (</a:t>
            </a:r>
            <a:br/>
            <a:r>
              <a:rPr>
                <a:latin typeface="Courier"/>
              </a:rPr>
              <a:t>    vax.groupby(</a:t>
            </a:r>
            <a:r>
              <a:rPr>
                <a:solidFill>
                  <a:srgbClr val="4070A0"/>
                </a:solidFill>
                <a:latin typeface="Courier"/>
              </a:rPr>
              <a:t>"facility_type"</a:t>
            </a:r>
            <a:r>
              <a:rPr>
                <a:latin typeface="Courier"/>
              </a:rPr>
              <a:t>)[</a:t>
            </a:r>
            <a:r>
              <a:rPr>
                <a:solidFill>
                  <a:srgbClr val="4070A0"/>
                </a:solidFill>
                <a:latin typeface="Courier"/>
              </a:rPr>
              <a:t>"facility_id"</a:t>
            </a:r>
            <a:r>
              <a:rPr>
                <a:latin typeface="Courier"/>
              </a:rPr>
              <a:t>].nunique().sort_values(ascending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(by_type)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Groups are not levels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facilities =</a:t>
            </a:r>
            <a:r>
              <a:rPr>
                <a:latin typeface="Courier"/>
              </a:rPr>
              <a:t> </a:t>
            </a:r>
            <a:r>
              <a:rPr>
                <a:solidFill>
                  <a:srgbClr val="06287E"/>
                </a:solidFill>
                <a:latin typeface="Courier"/>
              </a:rPr>
              <a:t>n_distinct</a:t>
            </a:r>
            <a:r>
              <a:rPr>
                <a:latin typeface="Courier"/>
              </a:rPr>
              <a:t>(facility_id), </a:t>
            </a:r>
            <a:r>
              <a:rPr>
                <a:solidFill>
                  <a:srgbClr val="7D9029"/>
                </a:solidFill>
                <a:latin typeface="Courier"/>
              </a:rPr>
              <a:t>.by =</a:t>
            </a:r>
            <a:r>
              <a:rPr>
                <a:latin typeface="Courier"/>
              </a:rPr>
              <a:t> facility_type)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Groups are not levels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Facility type</a:t>
                      </a:r>
                    </a:p>
                  </a:txBody>
                  <a:tcPr/>
                </a:tc>
                <a:tc>
                  <a:txBody>
                    <a:bodyPr/>
                    <a:lstStyle/>
                    <a:p>
                      <a:pPr lvl="0" indent="0" marL="0">
                        <a:buNone/>
                      </a:pPr>
                      <a:r>
                        <a:rPr/>
                        <a:t>Facilities</a:t>
                      </a:r>
                    </a:p>
                  </a:txBody>
                  <a:tcPr/>
                </a:tc>
              </a:tr>
              <a:tr h="0">
                <a:tc>
                  <a:txBody>
                    <a:bodyPr/>
                    <a:lstStyle/>
                    <a:p>
                      <a:pPr lvl="0" indent="0" marL="0">
                        <a:buNone/>
                      </a:pPr>
                      <a:r>
                        <a:rPr/>
                        <a:t>Health post</a:t>
                      </a:r>
                    </a:p>
                  </a:txBody>
                </a:tc>
                <a:tc>
                  <a:txBody>
                    <a:bodyPr/>
                    <a:lstStyle/>
                    <a:p>
                      <a:pPr lvl="0" indent="0" marL="0">
                        <a:buNone/>
                      </a:pPr>
                      <a:r>
                        <a:rPr/>
                        <a:t>20</a:t>
                      </a:r>
                    </a:p>
                  </a:txBody>
                </a:tc>
              </a:tr>
              <a:tr h="0">
                <a:tc>
                  <a:txBody>
                    <a:bodyPr/>
                    <a:lstStyle/>
                    <a:p>
                      <a:pPr lvl="0" indent="0" marL="0">
                        <a:buNone/>
                      </a:pPr>
                      <a:r>
                        <a:rPr/>
                        <a:t>Health centre</a:t>
                      </a:r>
                    </a:p>
                  </a:txBody>
                </a:tc>
                <a:tc>
                  <a:txBody>
                    <a:bodyPr/>
                    <a:lstStyle/>
                    <a:p>
                      <a:pPr lvl="0" indent="0" marL="0">
                        <a:buNone/>
                      </a:pPr>
                      <a:r>
                        <a:rPr/>
                        <a:t>16</a:t>
                      </a:r>
                    </a:p>
                  </a:txBody>
                </a:tc>
              </a:tr>
              <a:tr h="0">
                <a:tc>
                  <a:txBody>
                    <a:bodyPr/>
                    <a:lstStyle/>
                    <a:p>
                      <a:pPr lvl="0" indent="0" marL="0">
                        <a:buNone/>
                      </a:pPr>
                      <a:r>
                        <a:rPr/>
                        <a:t>District hospital</a:t>
                      </a:r>
                    </a:p>
                  </a:txBody>
                </a:tc>
                <a:tc>
                  <a:txBody>
                    <a:bodyPr/>
                    <a:lstStyle/>
                    <a:p>
                      <a:pPr lvl="0" indent="0" marL="0">
                        <a:buNone/>
                      </a:pPr>
                      <a:r>
                        <a:rPr/>
                        <a:t>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Groups are not levels</a:t>
            </a:r>
          </a:p>
        </p:txBody>
      </p:sp>
      <p:sp>
        <p:nvSpPr>
          <p:cNvPr id="3" name="Content Placeholder 2"/>
          <p:cNvSpPr>
            <a:spLocks noGrp="1"/>
          </p:cNvSpPr>
          <p:nvPr>
            <p:ph idx="1"/>
          </p:nvPr>
        </p:nvSpPr>
        <p:spPr/>
        <p:txBody>
          <a:bodyPr/>
          <a:lstStyle/>
          <a:p>
            <a:pPr lvl="0"/>
            <a:r>
              <a:rPr b="1"/>
              <a:t>A unit belongs to exactly one parent and any number of groups.</a:t>
            </a:r>
            <a:r>
              <a:rPr/>
              <a:t> Health post is a group; it does not tell you where…</a:t>
            </a:r>
          </a:p>
          <a:p>
            <a:pPr lvl="0"/>
            <a:r>
              <a:rPr b="1"/>
              <a:t>Groups can overlap.</a:t>
            </a:r>
            <a:r>
              <a:rPr/>
              <a:t> A facility can be in “health post”, “hard to reach” and “supported by partner X” at once, and…</a:t>
            </a:r>
          </a:p>
          <a:p>
            <a:pPr lvl="0"/>
            <a:r>
              <a:rPr b="1"/>
              <a:t>Group sets are the safe version.</a:t>
            </a:r>
            <a:r>
              <a:rPr/>
              <a:t> A group set is a set of mutually exclusive groups — facility type is usually one —…</a:t>
            </a:r>
          </a:p>
          <a:p>
            <a:pPr lvl="0"/>
            <a:r>
              <a:rPr/>
              <a:t>Ask whether the thing you are grouping by is a group set — If it is not, check that the groups partition before you sum</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property nobody warns you about</a:t>
            </a:r>
          </a:p>
        </p:txBody>
      </p:sp>
      <p:sp>
        <p:nvSpPr>
          <p:cNvPr id="3" name="Content Placeholder 2"/>
          <p:cNvSpPr>
            <a:spLocks noGrp="1"/>
          </p:cNvSpPr>
          <p:nvPr>
            <p:ph idx="1"/>
          </p:nvPr>
        </p:nvSpPr>
        <p:spPr/>
        <p:txBody>
          <a:bodyPr/>
          <a:lstStyle/>
          <a:p>
            <a:pPr lvl="0"/>
            <a:r>
              <a:rPr/>
              <a:t>DHIS2 stores the current hierarchy, not a historical one — A data value is attached to a facility</a:t>
            </a:r>
          </a:p>
          <a:p>
            <a:pPr lvl="0"/>
            <a:r>
              <a:rPr/>
              <a:t>A district total that differs from the same query run six months ago, with no data entry in between.</a:t>
            </a:r>
          </a:p>
          <a:p>
            <a:pPr lvl="0"/>
            <a:r>
              <a:rPr/>
              <a:t>A published annual figure that cannot be reproduced.</a:t>
            </a:r>
          </a:p>
          <a:p>
            <a:pPr lvl="0"/>
            <a:r>
              <a:rPr/>
              <a:t>Two reports of the same period disagreeing, both correct on the day they were run.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about it</a:t>
            </a:r>
          </a:p>
        </p:txBody>
      </p:sp>
      <p:sp>
        <p:nvSpPr>
          <p:cNvPr id="3" name="Content Placeholder 2"/>
          <p:cNvSpPr>
            <a:spLocks noGrp="1"/>
          </p:cNvSpPr>
          <p:nvPr>
            <p:ph idx="1"/>
          </p:nvPr>
        </p:nvSpPr>
        <p:spPr/>
        <p:txBody>
          <a:bodyPr/>
          <a:lstStyle/>
          <a:p>
            <a:pPr lvl="0"/>
            <a:r>
              <a:rPr/>
              <a:t>Pin the hierarchy with the extract — Pull the org unit list at the same time as the data and store it beside the values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about it — In Python</a:t>
            </a:r>
          </a:p>
        </p:txBody>
      </p:sp>
      <p:sp>
        <p:nvSpPr>
          <p:cNvPr id="3" name="Content Placeholder 2"/>
          <p:cNvSpPr>
            <a:spLocks noGrp="1"/>
          </p:cNvSpPr>
          <p:nvPr>
            <p:ph idx="1"/>
          </p:nvPr>
        </p:nvSpPr>
        <p:spPr/>
        <p:txBody>
          <a:bodyPr/>
          <a:lstStyle/>
          <a:p>
            <a:pPr lvl="0" indent="0">
              <a:buNone/>
            </a:pPr>
            <a:r>
              <a:rPr>
                <a:latin typeface="Courier"/>
              </a:rPr>
              <a:t>org_units </a:t>
            </a:r>
            <a:r>
              <a:rPr>
                <a:solidFill>
                  <a:srgbClr val="666666"/>
                </a:solidFill>
                <a:latin typeface="Courier"/>
              </a:rPr>
              <a:t>=</a:t>
            </a:r>
            <a:r>
              <a:rPr>
                <a:latin typeface="Courier"/>
              </a:rPr>
              <a:t> pd.read_csv(</a:t>
            </a:r>
            <a:r>
              <a:rPr>
                <a:solidFill>
                  <a:srgbClr val="4070A0"/>
                </a:solidFill>
                <a:latin typeface="Courier"/>
              </a:rPr>
              <a:t>"outputs/extract/2026-07/org-units.csv"</a:t>
            </a:r>
            <a:r>
              <a:rPr>
                <a:latin typeface="Courier"/>
              </a:rPr>
              <a:t>)</a:t>
            </a:r>
            <a:br/>
            <a:r>
              <a:rPr>
                <a:latin typeface="Courier"/>
              </a:rPr>
              <a:t>    </a:t>
            </a:r>
            <a:r>
              <a:rPr i="1">
                <a:solidFill>
                  <a:srgbClr val="60A0B0"/>
                </a:solidFill>
                <a:latin typeface="Courier"/>
              </a:rPr>
              <a:t># ea/facility id, name, parent_id, level, extracted_on</a:t>
            </a:r>
            <a:br/>
            <a:br/>
            <a:r>
              <a:rPr>
                <a:latin typeface="Courier"/>
              </a:rPr>
              <a:t>pinned </a:t>
            </a:r>
            <a:r>
              <a:rPr>
                <a:solidFill>
                  <a:srgbClr val="666666"/>
                </a:solidFill>
                <a:latin typeface="Courier"/>
              </a:rPr>
              <a:t>=</a:t>
            </a:r>
            <a:r>
              <a:rPr>
                <a:latin typeface="Courier"/>
              </a:rPr>
              <a:t> vax.merge(org_units[[</a:t>
            </a:r>
            <a:r>
              <a:rPr>
                <a:solidFill>
                  <a:srgbClr val="4070A0"/>
                </a:solidFill>
                <a:latin typeface="Courier"/>
              </a:rPr>
              <a:t>"facility_id"</a:t>
            </a:r>
            <a:r>
              <a:rPr>
                <a:latin typeface="Courier"/>
              </a:rPr>
              <a:t>, </a:t>
            </a:r>
            <a:r>
              <a:rPr>
                <a:solidFill>
                  <a:srgbClr val="4070A0"/>
                </a:solidFill>
                <a:latin typeface="Courier"/>
              </a:rPr>
              <a:t>"district_id"</a:t>
            </a:r>
            <a:r>
              <a:rPr>
                <a:latin typeface="Courier"/>
              </a:rPr>
              <a:t>]],</a:t>
            </a:r>
            <a:br/>
            <a:r>
              <a:rPr>
                <a:latin typeface="Courier"/>
              </a:rPr>
              <a:t>                   on</a:t>
            </a:r>
            <a:r>
              <a:rPr>
                <a:solidFill>
                  <a:srgbClr val="666666"/>
                </a:solidFill>
                <a:latin typeface="Courier"/>
              </a:rPr>
              <a:t>=</a:t>
            </a:r>
            <a:r>
              <a:rPr>
                <a:solidFill>
                  <a:srgbClr val="4070A0"/>
                </a:solidFill>
                <a:latin typeface="Courier"/>
              </a:rPr>
              <a:t>"facility_id"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b="1">
                <a:solidFill>
                  <a:srgbClr val="007020"/>
                </a:solidFill>
                <a:latin typeface="Courier"/>
              </a:rPr>
              <a:t>assert</a:t>
            </a:r>
            <a:r>
              <a:rPr>
                <a:latin typeface="Courier"/>
              </a:rPr>
              <a:t> pinned[</a:t>
            </a:r>
            <a:r>
              <a:rPr>
                <a:solidFill>
                  <a:srgbClr val="4070A0"/>
                </a:solidFill>
                <a:latin typeface="Courier"/>
              </a:rPr>
              <a:t>"district_id"</a:t>
            </a:r>
            <a:r>
              <a:rPr>
                <a:latin typeface="Courier"/>
              </a:rPr>
              <a:t>].notna().</a:t>
            </a:r>
            <a:r>
              <a:rPr>
                <a:solidFill>
                  <a:srgbClr val="008000"/>
                </a:solidFill>
                <a:latin typeface="Courier"/>
              </a:rPr>
              <a:t>all</a:t>
            </a:r>
            <a:r>
              <a:rPr>
                <a:latin typeface="Courier"/>
              </a:rPr>
              <a:t>(), </a:t>
            </a:r>
            <a:r>
              <a:rPr>
                <a:solidFill>
                  <a:srgbClr val="4070A0"/>
                </a:solidFill>
                <a:latin typeface="Courier"/>
              </a:rPr>
              <a:t>"facility with no district in the pinned tree"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about it — In R</a:t>
            </a:r>
          </a:p>
        </p:txBody>
      </p:sp>
      <p:sp>
        <p:nvSpPr>
          <p:cNvPr id="3" name="Content Placeholder 2"/>
          <p:cNvSpPr>
            <a:spLocks noGrp="1"/>
          </p:cNvSpPr>
          <p:nvPr>
            <p:ph idx="1"/>
          </p:nvPr>
        </p:nvSpPr>
        <p:spPr/>
        <p:txBody>
          <a:bodyPr/>
          <a:lstStyle/>
          <a:p>
            <a:pPr lvl="0" indent="0">
              <a:buNone/>
            </a:pPr>
            <a:r>
              <a:rPr>
                <a:latin typeface="Courier"/>
              </a:rPr>
              <a:t>org_units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"extract"</a:t>
            </a:r>
            <a:r>
              <a:rPr>
                <a:latin typeface="Courier"/>
              </a:rPr>
              <a:t>, </a:t>
            </a:r>
            <a:r>
              <a:rPr>
                <a:solidFill>
                  <a:srgbClr val="4070A0"/>
                </a:solidFill>
                <a:latin typeface="Courier"/>
              </a:rPr>
              <a:t>"2026-07"</a:t>
            </a:r>
            <a:r>
              <a:rPr>
                <a:latin typeface="Courier"/>
              </a:rPr>
              <a:t>, </a:t>
            </a:r>
            <a:r>
              <a:rPr>
                <a:solidFill>
                  <a:srgbClr val="4070A0"/>
                </a:solidFill>
                <a:latin typeface="Courier"/>
              </a:rPr>
              <a:t>"org-units.csv"</a:t>
            </a:r>
            <a:r>
              <a:rPr>
                <a:latin typeface="Courier"/>
              </a:rPr>
              <a:t>))</a:t>
            </a:r>
            <a:br/>
            <a:br/>
            <a:r>
              <a:rPr>
                <a:latin typeface="Courier"/>
              </a:rPr>
              <a:t>pinned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(org_units, facility_id, district_id), </a:t>
            </a:r>
            <a:r>
              <a:rPr>
                <a:solidFill>
                  <a:srgbClr val="7D9029"/>
                </a:solidFill>
                <a:latin typeface="Courier"/>
              </a:rPr>
              <a:t>by =</a:t>
            </a:r>
            <a:r>
              <a:rPr>
                <a:latin typeface="Courier"/>
              </a:rPr>
              <a:t> </a:t>
            </a:r>
            <a:r>
              <a:rPr>
                <a:solidFill>
                  <a:srgbClr val="4070A0"/>
                </a:solidFill>
                <a:latin typeface="Courier"/>
              </a:rPr>
              <a:t>"facility_id"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br/>
            <a:b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(pinned</a:t>
            </a:r>
            <a:r>
              <a:rPr>
                <a:solidFill>
                  <a:srgbClr val="4070A0"/>
                </a:solidFill>
                <a:latin typeface="Courier"/>
              </a:rPr>
              <a:t>$</a:t>
            </a:r>
            <a:r>
              <a:rPr>
                <a:latin typeface="Courier"/>
              </a:rPr>
              <a:t>district_id)))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about it</a:t>
            </a:r>
          </a:p>
        </p:txBody>
      </p:sp>
      <p:sp>
        <p:nvSpPr>
          <p:cNvPr id="3" name="Content Placeholder 2"/>
          <p:cNvSpPr>
            <a:spLocks noGrp="1"/>
          </p:cNvSpPr>
          <p:nvPr>
            <p:ph idx="1"/>
          </p:nvPr>
        </p:nvSpPr>
        <p:spPr/>
        <p:txBody>
          <a:bodyPr/>
          <a:lstStyle/>
          <a:p>
            <a:pPr lvl="0"/>
            <a:r>
              <a:rPr/>
              <a:t>Aggregate from the pinned tree, not from the live one — Then a figure published in March is reproducible in September,…</a:t>
            </a:r>
          </a:p>
          <a:p>
            <a:pPr lvl="0"/>
            <a:r>
              <a:rPr/>
              <a:t>Record the extraction date on both — The next lesson but one makes that a property of the extract script rather than a…</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Reassignment, reconstructed — In Python</a:t>
            </a:r>
          </a:p>
        </p:txBody>
      </p:sp>
      <p:sp>
        <p:nvSpPr>
          <p:cNvPr id="3" name="Content Placeholder 2"/>
          <p:cNvSpPr>
            <a:spLocks noGrp="1"/>
          </p:cNvSpPr>
          <p:nvPr>
            <p:ph idx="1"/>
          </p:nvPr>
        </p:nvSpPr>
        <p:spPr/>
        <p:txBody>
          <a:bodyPr/>
          <a:lstStyle/>
          <a:p>
            <a:pPr lvl="0" indent="0">
              <a:buNone/>
            </a:pPr>
            <a:r>
              <a:rPr>
                <a:latin typeface="Courier"/>
              </a:rPr>
              <a:t>reassignments </a:t>
            </a:r>
            <a:r>
              <a:rPr>
                <a:solidFill>
                  <a:srgbClr val="666666"/>
                </a:solidFill>
                <a:latin typeface="Courier"/>
              </a:rPr>
              <a:t>=</a:t>
            </a:r>
            <a:r>
              <a:rPr>
                <a:latin typeface="Courier"/>
              </a:rPr>
              <a:t> pd.DataFrame([</a:t>
            </a:r>
            <a:br/>
            <a:r>
              <a:rPr>
                <a:latin typeface="Courier"/>
              </a:rPr>
              <a:t>    {</a:t>
            </a:r>
            <a:r>
              <a:rPr>
                <a:solidFill>
                  <a:srgbClr val="4070A0"/>
                </a:solidFill>
                <a:latin typeface="Courier"/>
              </a:rPr>
              <a:t>"facility_id"</a:t>
            </a:r>
            <a:r>
              <a:rPr>
                <a:latin typeface="Courier"/>
              </a:rPr>
              <a:t>: </a:t>
            </a:r>
            <a:r>
              <a:rPr>
                <a:solidFill>
                  <a:srgbClr val="4070A0"/>
                </a:solidFill>
                <a:latin typeface="Courier"/>
              </a:rPr>
              <a:t>"FAC017"</a:t>
            </a:r>
            <a:r>
              <a:rPr>
                <a:latin typeface="Courier"/>
              </a:rPr>
              <a:t>, </a:t>
            </a:r>
            <a:r>
              <a:rPr>
                <a:solidFill>
                  <a:srgbClr val="4070A0"/>
                </a:solidFill>
                <a:latin typeface="Courier"/>
              </a:rPr>
              <a:t>"from_district"</a:t>
            </a:r>
            <a:r>
              <a:rPr>
                <a:latin typeface="Courier"/>
              </a:rPr>
              <a:t>: </a:t>
            </a:r>
            <a:r>
              <a:rPr>
                <a:solidFill>
                  <a:srgbClr val="4070A0"/>
                </a:solidFill>
                <a:latin typeface="Courier"/>
              </a:rPr>
              <a:t>"D01"</a:t>
            </a:r>
            <a:r>
              <a:rPr>
                <a:latin typeface="Courier"/>
              </a:rPr>
              <a:t>, </a:t>
            </a:r>
            <a:r>
              <a:rPr>
                <a:solidFill>
                  <a:srgbClr val="4070A0"/>
                </a:solidFill>
                <a:latin typeface="Courier"/>
              </a:rPr>
              <a:t>"to_district"</a:t>
            </a:r>
            <a:r>
              <a:rPr>
                <a:latin typeface="Courier"/>
              </a:rPr>
              <a:t>: </a:t>
            </a:r>
            <a:r>
              <a:rPr>
                <a:solidFill>
                  <a:srgbClr val="4070A0"/>
                </a:solidFill>
                <a:latin typeface="Courier"/>
              </a:rPr>
              <a:t>"D02"</a:t>
            </a:r>
            <a:r>
              <a:rPr>
                <a:latin typeface="Courier"/>
              </a:rPr>
              <a:t>,</a:t>
            </a:r>
            <a:br/>
            <a:r>
              <a:rPr>
                <a:latin typeface="Courier"/>
              </a:rPr>
              <a:t>     </a:t>
            </a:r>
            <a:r>
              <a:rPr>
                <a:solidFill>
                  <a:srgbClr val="4070A0"/>
                </a:solidFill>
                <a:latin typeface="Courier"/>
              </a:rPr>
              <a:t>"effective"</a:t>
            </a:r>
            <a:r>
              <a:rPr>
                <a:latin typeface="Courier"/>
              </a:rPr>
              <a:t>: </a:t>
            </a:r>
            <a:r>
              <a:rPr>
                <a:solidFill>
                  <a:srgbClr val="4070A0"/>
                </a:solidFill>
                <a:latin typeface="Courier"/>
              </a:rPr>
              <a:t>"2024-04-01"</a:t>
            </a:r>
            <a:r>
              <a:rPr>
                <a:latin typeface="Courier"/>
              </a:rPr>
              <a:t>, </a:t>
            </a:r>
            <a:r>
              <a:rPr>
                <a:solidFill>
                  <a:srgbClr val="4070A0"/>
                </a:solidFill>
                <a:latin typeface="Courier"/>
              </a:rPr>
              <a:t>"reason"</a:t>
            </a:r>
            <a:r>
              <a:rPr>
                <a:latin typeface="Courier"/>
              </a:rPr>
              <a:t>: </a:t>
            </a:r>
            <a:r>
              <a:rPr>
                <a:solidFill>
                  <a:srgbClr val="4070A0"/>
                </a:solidFill>
                <a:latin typeface="Courier"/>
              </a:rPr>
              <a:t>"boundary revision"</a:t>
            </a:r>
            <a:r>
              <a:rPr>
                <a:latin typeface="Courier"/>
              </a:rPr>
              <a:t>},</a:t>
            </a:r>
            <a:br/>
            <a:r>
              <a:rPr>
                <a:latin typeface="Courier"/>
              </a:rPr>
              <a:t>])</a:t>
            </a:r>
            <a:br/>
            <a:br/>
            <a:r>
              <a:rPr b="1">
                <a:solidFill>
                  <a:srgbClr val="007020"/>
                </a:solidFill>
                <a:latin typeface="Courier"/>
              </a:rPr>
              <a:t>def</a:t>
            </a:r>
            <a:r>
              <a:rPr>
                <a:latin typeface="Courier"/>
              </a:rPr>
              <a:t> district_at(facility, period, log</a:t>
            </a:r>
            <a:r>
              <a:rPr>
                <a:solidFill>
                  <a:srgbClr val="666666"/>
                </a:solidFill>
                <a:latin typeface="Courier"/>
              </a:rPr>
              <a:t>=</a:t>
            </a:r>
            <a:r>
              <a:rPr>
                <a:latin typeface="Courier"/>
              </a:rPr>
              <a:t>reassignments):</a:t>
            </a:r>
            <a:br/>
            <a:r>
              <a:rPr>
                <a:latin typeface="Courier"/>
              </a:rPr>
              <a:t>    moves </a:t>
            </a:r>
            <a:r>
              <a:rPr>
                <a:solidFill>
                  <a:srgbClr val="666666"/>
                </a:solidFill>
                <a:latin typeface="Courier"/>
              </a:rPr>
              <a:t>=</a:t>
            </a:r>
            <a:r>
              <a:rPr>
                <a:latin typeface="Courier"/>
              </a:rPr>
              <a:t> log[(log[</a:t>
            </a:r>
            <a:r>
              <a:rPr>
                <a:solidFill>
                  <a:srgbClr val="4070A0"/>
                </a:solidFill>
                <a:latin typeface="Courier"/>
              </a:rPr>
              <a:t>"facility_id"</a:t>
            </a:r>
            <a:r>
              <a:rPr>
                <a:latin typeface="Courier"/>
              </a:rPr>
              <a:t>] </a:t>
            </a:r>
            <a:r>
              <a:rPr>
                <a:solidFill>
                  <a:srgbClr val="666666"/>
                </a:solidFill>
                <a:latin typeface="Courier"/>
              </a:rPr>
              <a:t>==</a:t>
            </a:r>
            <a:r>
              <a:rPr>
                <a:latin typeface="Courier"/>
              </a:rPr>
              <a:t> facility)</a:t>
            </a:r>
            <a:br/>
            <a:r>
              <a:rPr>
                <a:latin typeface="Courier"/>
              </a:rPr>
              <a:t>                </a:t>
            </a:r>
            <a:r>
              <a:rPr>
                <a:solidFill>
                  <a:srgbClr val="666666"/>
                </a:solidFill>
                <a:latin typeface="Courier"/>
              </a:rPr>
              <a:t>&amp;</a:t>
            </a:r>
            <a:r>
              <a:rPr>
                <a:latin typeface="Courier"/>
              </a:rPr>
              <a:t> (pd.to_datetime(log[</a:t>
            </a:r>
            <a:r>
              <a:rPr>
                <a:solidFill>
                  <a:srgbClr val="4070A0"/>
                </a:solidFill>
                <a:latin typeface="Courier"/>
              </a:rPr>
              <a:t>"effective"</a:t>
            </a:r>
            <a:r>
              <a:rPr>
                <a:latin typeface="Courier"/>
              </a:rPr>
              <a:t>]) </a:t>
            </a:r>
            <a:r>
              <a:rPr>
                <a:solidFill>
                  <a:srgbClr val="666666"/>
                </a:solidFill>
                <a:latin typeface="Courier"/>
              </a:rPr>
              <a:t>&lt;=</a:t>
            </a:r>
            <a:r>
              <a:rPr>
                <a:latin typeface="Courier"/>
              </a:rPr>
              <a:t> period)]</a:t>
            </a:r>
            <a:br/>
            <a:r>
              <a:rPr>
                <a:latin typeface="Courier"/>
              </a:rPr>
              <a:t>    </a:t>
            </a:r>
            <a:r>
              <a:rPr b="1">
                <a:solidFill>
                  <a:srgbClr val="007020"/>
                </a:solidFill>
                <a:latin typeface="Courier"/>
              </a:rPr>
              <a:t>return</a:t>
            </a:r>
            <a:r>
              <a:rPr>
                <a:latin typeface="Courier"/>
              </a:rPr>
              <a:t> moves[</a:t>
            </a:r>
            <a:r>
              <a:rPr>
                <a:solidFill>
                  <a:srgbClr val="4070A0"/>
                </a:solidFill>
                <a:latin typeface="Courier"/>
              </a:rPr>
              <a:t>"to_district"</a:t>
            </a:r>
            <a:r>
              <a:rPr>
                <a:latin typeface="Courier"/>
              </a:rPr>
              <a:t>].iloc[</a:t>
            </a:r>
            <a:r>
              <a:rPr>
                <a:solidFill>
                  <a:srgbClr val="666666"/>
                </a:solidFill>
                <a:latin typeface="Courier"/>
              </a:rPr>
              <a:t>-</a:t>
            </a:r>
            <a:r>
              <a:rPr>
                <a:solidFill>
                  <a:srgbClr val="40A070"/>
                </a:solidFill>
                <a:latin typeface="Courier"/>
              </a:rPr>
              <a:t>1</a:t>
            </a: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(moves) </a:t>
            </a:r>
            <a:r>
              <a:rPr b="1">
                <a:solidFill>
                  <a:srgbClr val="007020"/>
                </a:solidFill>
                <a:latin typeface="Courier"/>
              </a:rPr>
              <a:t>else</a:t>
            </a:r>
            <a:r>
              <a:rPr>
                <a:latin typeface="Courier"/>
              </a:rPr>
              <a:t> </a:t>
            </a:r>
            <a:r>
              <a:rPr>
                <a:solidFill>
                  <a:srgbClr val="19177C"/>
                </a:solidFill>
                <a:latin typeface="Courier"/>
              </a:rPr>
              <a:t>None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Reassignment, reconstructed — In R</a:t>
            </a:r>
          </a:p>
        </p:txBody>
      </p:sp>
      <p:sp>
        <p:nvSpPr>
          <p:cNvPr id="3" name="Content Placeholder 2"/>
          <p:cNvSpPr>
            <a:spLocks noGrp="1"/>
          </p:cNvSpPr>
          <p:nvPr>
            <p:ph idx="1"/>
          </p:nvPr>
        </p:nvSpPr>
        <p:spPr/>
        <p:txBody>
          <a:bodyPr/>
          <a:lstStyle/>
          <a:p>
            <a:pPr lvl="0" indent="0">
              <a:buNone/>
            </a:pPr>
            <a:r>
              <a:rPr>
                <a:latin typeface="Courier"/>
              </a:rPr>
              <a:t>reassignments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facility_id, </a:t>
            </a:r>
            <a:r>
              <a:rPr>
                <a:solidFill>
                  <a:srgbClr val="4070A0"/>
                </a:solidFill>
                <a:latin typeface="Courier"/>
              </a:rPr>
              <a:t>~</a:t>
            </a:r>
            <a:r>
              <a:rPr>
                <a:latin typeface="Courier"/>
              </a:rPr>
              <a:t>from_district, </a:t>
            </a:r>
            <a:r>
              <a:rPr>
                <a:solidFill>
                  <a:srgbClr val="4070A0"/>
                </a:solidFill>
                <a:latin typeface="Courier"/>
              </a:rPr>
              <a:t>~</a:t>
            </a:r>
            <a:r>
              <a:rPr>
                <a:latin typeface="Courier"/>
              </a:rPr>
              <a:t>to_district, </a:t>
            </a:r>
            <a:r>
              <a:rPr>
                <a:solidFill>
                  <a:srgbClr val="4070A0"/>
                </a:solidFill>
                <a:latin typeface="Courier"/>
              </a:rPr>
              <a:t>~</a:t>
            </a:r>
            <a:r>
              <a:rPr>
                <a:latin typeface="Courier"/>
              </a:rPr>
              <a:t>effective,     </a:t>
            </a:r>
            <a:r>
              <a:rPr>
                <a:solidFill>
                  <a:srgbClr val="4070A0"/>
                </a:solidFill>
                <a:latin typeface="Courier"/>
              </a:rPr>
              <a:t>~</a:t>
            </a:r>
            <a:r>
              <a:rPr>
                <a:latin typeface="Courier"/>
              </a:rPr>
              <a:t>reason,</a:t>
            </a:r>
            <a:br/>
            <a:r>
              <a:rPr>
                <a:latin typeface="Courier"/>
              </a:rPr>
              <a:t>  </a:t>
            </a:r>
            <a:r>
              <a:rPr>
                <a:solidFill>
                  <a:srgbClr val="4070A0"/>
                </a:solidFill>
                <a:latin typeface="Courier"/>
              </a:rPr>
              <a:t>"FAC017"</a:t>
            </a:r>
            <a:r>
              <a:rPr>
                <a:latin typeface="Courier"/>
              </a:rPr>
              <a:t>,     </a:t>
            </a:r>
            <a:r>
              <a:rPr>
                <a:solidFill>
                  <a:srgbClr val="4070A0"/>
                </a:solidFill>
                <a:latin typeface="Courier"/>
              </a:rPr>
              <a:t>"D01"</a:t>
            </a:r>
            <a:r>
              <a:rPr>
                <a:latin typeface="Courier"/>
              </a:rPr>
              <a:t>,          </a:t>
            </a:r>
            <a:r>
              <a:rPr>
                <a:solidFill>
                  <a:srgbClr val="4070A0"/>
                </a:solidFill>
                <a:latin typeface="Courier"/>
              </a:rPr>
              <a:t>"D02"</a:t>
            </a:r>
            <a:r>
              <a:rPr>
                <a:latin typeface="Courier"/>
              </a:rPr>
              <a:t>,        </a:t>
            </a:r>
            <a:r>
              <a:rPr>
                <a:solidFill>
                  <a:srgbClr val="06287E"/>
                </a:solidFill>
                <a:latin typeface="Courier"/>
              </a:rPr>
              <a:t>as.Date</a:t>
            </a:r>
            <a:r>
              <a:rPr>
                <a:latin typeface="Courier"/>
              </a:rPr>
              <a:t>(</a:t>
            </a:r>
            <a:r>
              <a:rPr>
                <a:solidFill>
                  <a:srgbClr val="4070A0"/>
                </a:solidFill>
                <a:latin typeface="Courier"/>
              </a:rPr>
              <a:t>"2024-04-01"</a:t>
            </a:r>
            <a:r>
              <a:rPr>
                <a:latin typeface="Courier"/>
              </a:rPr>
              <a:t>), </a:t>
            </a:r>
            <a:r>
              <a:rPr>
                <a:solidFill>
                  <a:srgbClr val="4070A0"/>
                </a:solidFill>
                <a:latin typeface="Courier"/>
              </a:rPr>
              <a:t>"boundary revision"</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Reassignment, reconstructed</a:t>
            </a:r>
          </a:p>
        </p:txBody>
      </p:sp>
      <p:sp>
        <p:nvSpPr>
          <p:cNvPr id="3" name="Content Placeholder 2"/>
          <p:cNvSpPr>
            <a:spLocks noGrp="1"/>
          </p:cNvSpPr>
          <p:nvPr>
            <p:ph idx="1"/>
          </p:nvPr>
        </p:nvSpPr>
        <p:spPr/>
        <p:txBody>
          <a:bodyPr/>
          <a:lstStyle/>
          <a:p>
            <a:pPr lvl="0" indent="0" marL="1270000">
              <a:buNone/>
            </a:pPr>
            <a:r>
              <a:rPr sz="2000"/>
              <a:t>District totals are computed on the org unit hierarchy as at 2026-07-28. One facility was reassigned from D01 to D02 in April 2024; its 2024 data appears under D02 throughout, including for periods before the reassignment.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Reassignment, reconstructed</a:t>
            </a:r>
          </a:p>
        </p:txBody>
      </p:sp>
      <p:sp>
        <p:nvSpPr>
          <p:cNvPr id="3" name="Content Placeholder 2"/>
          <p:cNvSpPr>
            <a:spLocks noGrp="1"/>
          </p:cNvSpPr>
          <p:nvPr>
            <p:ph idx="1"/>
          </p:nvPr>
        </p:nvSpPr>
        <p:spPr/>
        <p:txBody>
          <a:bodyPr/>
          <a:lstStyle/>
          <a:p>
            <a:pPr lvl="0"/>
            <a:r>
              <a:rPr/>
              <a:t>That sentence is the deliverable — It costs nothing and it turns an irreproducible number into a reproducible one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a:t>
            </a:r>
          </a:p>
        </p:txBody>
      </p:sp>
      <p:sp>
        <p:nvSpPr>
          <p:cNvPr id="3" name="Content Placeholder 2"/>
          <p:cNvSpPr>
            <a:spLocks noGrp="1"/>
          </p:cNvSpPr>
          <p:nvPr>
            <p:ph idx="1"/>
          </p:nvPr>
        </p:nvSpPr>
        <p:spPr/>
        <p:txBody>
          <a:bodyPr/>
          <a:lstStyle/>
          <a:p>
            <a:pPr lvl="0"/>
            <a:r>
              <a:rPr/>
              <a:t>A facility appearing twice in the tree — Impossible in DHIS2 — a unit has one parent — but entirely possible in the CSV…</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 — In Python</a:t>
            </a:r>
          </a:p>
        </p:txBody>
      </p:sp>
      <p:sp>
        <p:nvSpPr>
          <p:cNvPr id="3" name="Content Placeholder 2"/>
          <p:cNvSpPr>
            <a:spLocks noGrp="1"/>
          </p:cNvSpPr>
          <p:nvPr>
            <p:ph idx="1"/>
          </p:nvPr>
        </p:nvSpPr>
        <p:spPr/>
        <p:txBody>
          <a:bodyPr/>
          <a:lstStyle/>
          <a:p>
            <a:pPr lvl="0" indent="0">
              <a:buNone/>
            </a:pPr>
            <a:r>
              <a:rPr>
                <a:latin typeface="Courier"/>
              </a:rPr>
              <a:t>duplicated </a:t>
            </a:r>
            <a:r>
              <a:rPr>
                <a:solidFill>
                  <a:srgbClr val="666666"/>
                </a:solidFill>
                <a:latin typeface="Courier"/>
              </a:rPr>
              <a:t>=</a:t>
            </a:r>
            <a:r>
              <a:rPr>
                <a:latin typeface="Courier"/>
              </a:rPr>
              <a:t> org_units[</a:t>
            </a:r>
            <a:r>
              <a:rPr>
                <a:solidFill>
                  <a:srgbClr val="4070A0"/>
                </a:solidFill>
                <a:latin typeface="Courier"/>
              </a:rPr>
              <a:t>"facility_id"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b="1">
                <a:solidFill>
                  <a:srgbClr val="007020"/>
                </a:solidFill>
                <a:latin typeface="Courier"/>
              </a:rPr>
              <a:t>assert</a:t>
            </a:r>
            <a:r>
              <a:rPr>
                <a:latin typeface="Courier"/>
              </a:rPr>
              <a:t> </a:t>
            </a:r>
            <a:r>
              <a:rPr b="1">
                <a:solidFill>
                  <a:srgbClr val="007020"/>
                </a:solidFill>
                <a:latin typeface="Courier"/>
              </a:rPr>
              <a:t>not</a:t>
            </a:r>
            <a:r>
              <a:rPr>
                <a:latin typeface="Courier"/>
              </a:rPr>
              <a:t> duplicated.</a:t>
            </a:r>
            <a:r>
              <a:rPr>
                <a:solidFill>
                  <a:srgbClr val="008000"/>
                </a:solidFill>
                <a:latin typeface="Courier"/>
              </a:rPr>
              <a:t>any</a:t>
            </a:r>
            <a:r>
              <a:rPr>
                <a:latin typeface="Courier"/>
              </a:rPr>
              <a:t>(), org_units.loc[duplicated, [</a:t>
            </a:r>
            <a:r>
              <a:rPr>
                <a:solidFill>
                  <a:srgbClr val="4070A0"/>
                </a:solidFill>
                <a:latin typeface="Courier"/>
              </a:rPr>
              <a:t>"facility_id"</a:t>
            </a:r>
            <a:r>
              <a:rPr>
                <a:latin typeface="Courier"/>
              </a:rPr>
              <a:t>, </a:t>
            </a:r>
            <a:r>
              <a:rPr>
                <a:solidFill>
                  <a:srgbClr val="4070A0"/>
                </a:solidFill>
                <a:latin typeface="Courier"/>
              </a:rPr>
              <a:t>"district_id"</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duplicated</a:t>
            </a:r>
            <a:r>
              <a:rPr>
                <a:latin typeface="Courier"/>
              </a:rPr>
              <a:t>(org_units</a:t>
            </a:r>
            <a:r>
              <a:rPr>
                <a:solidFill>
                  <a:srgbClr val="4070A0"/>
                </a:solidFill>
                <a:latin typeface="Courier"/>
              </a:rPr>
              <a:t>$</a:t>
            </a:r>
            <a:r>
              <a:rPr>
                <a:latin typeface="Courier"/>
              </a:rPr>
              <a:t>facility_id)))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a:t>
            </a:r>
          </a:p>
        </p:txBody>
      </p:sp>
      <p:sp>
        <p:nvSpPr>
          <p:cNvPr id="3" name="Content Placeholder 2"/>
          <p:cNvSpPr>
            <a:spLocks noGrp="1"/>
          </p:cNvSpPr>
          <p:nvPr>
            <p:ph idx="1"/>
          </p:nvPr>
        </p:nvSpPr>
        <p:spPr/>
        <p:txBody>
          <a:bodyPr/>
          <a:lstStyle/>
          <a:p>
            <a:pPr lvl="0"/>
            <a:r>
              <a:rPr/>
              <a:t>Summing across levels — A district total plus its facilities is the district counted twice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(org_units[</a:t>
            </a:r>
            <a:r>
              <a:rPr>
                <a:solidFill>
                  <a:srgbClr val="4070A0"/>
                </a:solidFill>
                <a:latin typeface="Courier"/>
              </a:rPr>
              <a:t>"level"</a:t>
            </a:r>
            <a:r>
              <a:rPr>
                <a:latin typeface="Courier"/>
              </a:rPr>
              <a:t>].value_counts())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 — In R</a:t>
            </a:r>
          </a:p>
        </p:txBody>
      </p:sp>
      <p:sp>
        <p:nvSpPr>
          <p:cNvPr id="3" name="Content Placeholder 2"/>
          <p:cNvSpPr>
            <a:spLocks noGrp="1"/>
          </p:cNvSpPr>
          <p:nvPr>
            <p:ph idx="1"/>
          </p:nvPr>
        </p:nvSpPr>
        <p:spPr/>
        <p:txBody>
          <a:bodyPr/>
          <a:lstStyle/>
          <a:p>
            <a:pPr lvl="0" indent="0">
              <a:buNone/>
            </a:pPr>
            <a:r>
              <a:rPr>
                <a:latin typeface="Courier"/>
              </a:rPr>
              <a:t>org_units </a:t>
            </a:r>
            <a:r>
              <a:rPr>
                <a:solidFill>
                  <a:srgbClr val="4070A0"/>
                </a:solidFill>
                <a:latin typeface="Courier"/>
              </a:rPr>
              <a:t>|&gt;</a:t>
            </a:r>
            <a:r>
              <a:rPr>
                <a:latin typeface="Courier"/>
              </a:rPr>
              <a:t> </a:t>
            </a:r>
            <a:r>
              <a:rPr>
                <a:solidFill>
                  <a:srgbClr val="06287E"/>
                </a:solidFill>
                <a:latin typeface="Courier"/>
              </a:rPr>
              <a:t>count</a:t>
            </a:r>
            <a:r>
              <a:rPr>
                <a:latin typeface="Courier"/>
              </a:rPr>
              <a:t>(level)</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Aggregating up without double-counting</a:t>
            </a:r>
          </a:p>
        </p:txBody>
      </p:sp>
      <p:sp>
        <p:nvSpPr>
          <p:cNvPr id="3" name="Content Placeholder 2"/>
          <p:cNvSpPr>
            <a:spLocks noGrp="1"/>
          </p:cNvSpPr>
          <p:nvPr>
            <p:ph idx="1"/>
          </p:nvPr>
        </p:nvSpPr>
        <p:spPr/>
        <p:txBody>
          <a:bodyPr/>
          <a:lstStyle/>
          <a:p>
            <a:pPr lvl="0"/>
            <a:r>
              <a:rPr/>
              <a:t>Every extract should be at exactly one level — If it is not, the first thing your script does is filter to one, and say…</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a district-level indicator — In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a:t>
            </a:r>
            <a:b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.query(</a:t>
            </a:r>
            <a:r>
              <a:rPr>
                <a:solidFill>
                  <a:srgbClr val="4070A0"/>
                </a:solidFill>
                <a:latin typeface="Courier"/>
              </a:rPr>
              <a:t>"antigen == 'penta3'"</a:t>
            </a:r>
            <a:r>
              <a:rPr>
                <a:latin typeface="Courier"/>
              </a:rPr>
              <a:t>)</a:t>
            </a:r>
            <a:br/>
            <a:r>
              <a:rPr>
                <a:latin typeface="Courier"/>
              </a:rPr>
              <a:t>    .groupby(</a:t>
            </a:r>
            <a:r>
              <a:rPr>
                <a:solidFill>
                  <a:srgbClr val="4070A0"/>
                </a:solidFill>
                <a:latin typeface="Courier"/>
              </a:rPr>
              <a:t>"facility_id"</a:t>
            </a:r>
            <a:r>
              <a:rPr>
                <a:latin typeface="Courier"/>
              </a:rPr>
              <a:t>)</a:t>
            </a:r>
            <a:br/>
            <a:r>
              <a:rPr>
                <a:latin typeface="Courier"/>
              </a:rPr>
              <a:t>    .agg(doses</a:t>
            </a:r>
            <a:r>
              <a:rPr>
                <a:solidFill>
                  <a:srgbClr val="666666"/>
                </a:solidFill>
                <a:latin typeface="Courier"/>
              </a:rPr>
              <a:t>=</a:t>
            </a:r>
            <a:r>
              <a:rPr>
                <a:latin typeface="Courier"/>
              </a:rPr>
              <a:t>(</a:t>
            </a:r>
            <a:r>
              <a:rPr>
                <a:solidFill>
                  <a:srgbClr val="4070A0"/>
                </a:solidFill>
                <a:latin typeface="Courier"/>
              </a:rPr>
              <a:t>"doses_administered"</a:t>
            </a:r>
            <a:r>
              <a:rPr>
                <a:latin typeface="Courier"/>
              </a:rPr>
              <a:t>, </a:t>
            </a:r>
            <a:r>
              <a:rPr>
                <a:solidFill>
                  <a:srgbClr val="4070A0"/>
                </a:solidFill>
                <a:latin typeface="Courier"/>
              </a:rPr>
              <a:t>"sum"</a:t>
            </a:r>
            <a:r>
              <a:rPr>
                <a:latin typeface="Courier"/>
              </a:rPr>
              <a:t>), target</a:t>
            </a:r>
            <a:r>
              <a:rPr>
                <a:solidFill>
                  <a:srgbClr val="666666"/>
                </a:solidFill>
                <a:latin typeface="Courier"/>
              </a:rPr>
              <a:t>=</a:t>
            </a:r>
            <a:r>
              <a:rPr>
                <a:latin typeface="Courier"/>
              </a:rPr>
              <a:t>(</a:t>
            </a:r>
            <a:r>
              <a:rPr>
                <a:solidFill>
                  <a:srgbClr val="4070A0"/>
                </a:solidFill>
                <a:latin typeface="Courier"/>
              </a:rPr>
              <a:t>"target_population"</a:t>
            </a:r>
            <a:r>
              <a:rPr>
                <a:latin typeface="Courier"/>
              </a:rPr>
              <a:t>, </a:t>
            </a:r>
            <a:r>
              <a:rPr>
                <a:solidFill>
                  <a:srgbClr val="4070A0"/>
                </a:solidFill>
                <a:latin typeface="Courier"/>
              </a:rPr>
              <a:t>"sum"</a:t>
            </a:r>
            <a:r>
              <a:rPr>
                <a:latin typeface="Courier"/>
              </a:rPr>
              <a:t>))</a:t>
            </a:r>
            <a:br/>
            <a:r>
              <a:rPr>
                <a:latin typeface="Courier"/>
              </a:rPr>
              <a:t>)</a:t>
            </a:r>
            <a:br/>
            <a:r>
              <a:rPr>
                <a:latin typeface="Courier"/>
              </a:rPr>
              <a:t>by_facility[</a:t>
            </a:r>
            <a:r>
              <a:rPr>
                <a:solidFill>
                  <a:srgbClr val="4070A0"/>
                </a:solidFill>
                <a:latin typeface="Courier"/>
              </a:rPr>
              <a:t>"coverage"</a:t>
            </a:r>
            <a:r>
              <a:rPr>
                <a:latin typeface="Courier"/>
              </a:rPr>
              <a:t>] </a:t>
            </a:r>
            <a:r>
              <a:rPr>
                <a:solidFill>
                  <a:srgbClr val="666666"/>
                </a:solidFill>
                <a:latin typeface="Courier"/>
              </a:rPr>
              <a:t>=</a:t>
            </a:r>
            <a:r>
              <a:rPr>
                <a:latin typeface="Courier"/>
              </a:rPr>
              <a:t> by_facility[</a:t>
            </a:r>
            <a:r>
              <a:rPr>
                <a:solidFill>
                  <a:srgbClr val="4070A0"/>
                </a:solidFill>
                <a:latin typeface="Courier"/>
              </a:rPr>
              <a:t>"doses"</a:t>
            </a:r>
            <a:r>
              <a:rPr>
                <a:latin typeface="Courier"/>
              </a:rPr>
              <a:t>] </a:t>
            </a:r>
            <a:r>
              <a:rPr>
                <a:solidFill>
                  <a:srgbClr val="666666"/>
                </a:solidFill>
                <a:latin typeface="Courier"/>
              </a:rPr>
              <a:t>/</a:t>
            </a:r>
            <a:r>
              <a:rPr>
                <a:latin typeface="Courier"/>
              </a:rPr>
              <a:t> by_facility[</a:t>
            </a:r>
            <a:r>
              <a:rPr>
                <a:solidFill>
                  <a:srgbClr val="4070A0"/>
                </a:solidFill>
                <a:latin typeface="Courier"/>
              </a:rPr>
              <a:t>"target"</a:t>
            </a:r>
            <a:r>
              <a:rPr>
                <a:latin typeface="Courier"/>
              </a:rPr>
              <a:t>]</a:t>
            </a:r>
            <a:br/>
            <a:r>
              <a:rPr>
                <a:solidFill>
                  <a:srgbClr val="008000"/>
                </a:solidFill>
                <a:latin typeface="Courier"/>
              </a:rPr>
              <a:t>print</a:t>
            </a:r>
            <a:r>
              <a:rPr>
                <a:latin typeface="Courier"/>
              </a:rPr>
              <a:t>(by_facility[</a:t>
            </a:r>
            <a:r>
              <a:rPr>
                <a:solidFill>
                  <a:srgbClr val="4070A0"/>
                </a:solidFill>
                <a:latin typeface="Courier"/>
              </a:rPr>
              <a:t>"coverage"</a:t>
            </a:r>
            <a:r>
              <a:rPr>
                <a:latin typeface="Courier"/>
              </a:rPr>
              <a:t>].describe()[[</a:t>
            </a:r>
            <a:r>
              <a:rPr>
                <a:solidFill>
                  <a:srgbClr val="4070A0"/>
                </a:solidFill>
                <a:latin typeface="Courier"/>
              </a:rPr>
              <a:t>"min"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is a district-level indicator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(target_population),</a:t>
            </a:r>
            <a:br/>
            <a:r>
              <a:rPr>
                <a:latin typeface="Courier"/>
              </a:rPr>
              <a:t>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(coverage), </a:t>
            </a:r>
            <a:r>
              <a:rPr>
                <a:solidFill>
                  <a:srgbClr val="7D9029"/>
                </a:solidFill>
                <a:latin typeface="Courier"/>
              </a:rPr>
              <a:t>max =</a:t>
            </a:r>
            <a:r>
              <a:rPr>
                <a:latin typeface="Courier"/>
              </a:rPr>
              <a:t> </a:t>
            </a:r>
            <a:r>
              <a:rPr>
                <a:solidFill>
                  <a:srgbClr val="06287E"/>
                </a:solidFill>
                <a:latin typeface="Courier"/>
              </a:rPr>
              <a:t>max</a:t>
            </a:r>
            <a:r>
              <a:rPr>
                <a:latin typeface="Courier"/>
              </a:rPr>
              <a:t>(coverage))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now place a value in space.</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https://data-analysis.cassion.dev/courses/routine-data-and-dhis2/dhis2-02-org-unit-hierarchy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hierarchy that changes underneath you</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Org units, levels and groups, and the property nobody warns you about — the tree is current, not historical, so a facility reassigned in March silently rewrites last year’s district totals.</vt:lpwstr>
  </property>
</Properties>
</file>