
<file path=[Content_Types].xml><?xml version="1.0" encoding="utf-8"?>
<Types xmlns="http://schemas.openxmlformats.org/package/2006/content-types">
  <Default Extension="xml" ContentType="application/xml"/>
  <Default Extension="rels" ContentType="application/vnd.openxmlformats-package.relationships+xml"/>
  <Override PartName="/docProps/app.xml" ContentType="application/vnd.openxmlformats-officedocument.extended-propertie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theme/theme1.xml" ContentType="application/vnd.openxmlformats-officedocument.theme+xml"/>
  <Override PartName="/ppt/theme/theme2.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notesMasters/notesMaster1.xml" ContentType="application/vnd.openxmlformats-officedocument.presentationml.notesMaster+xml"/>
  <Override PartName="/docProps/core.xml" ContentType="application/vnd.openxmlformats-package.core-properties+xml"/>
  <Override PartName="/docProps/custom.xml" ContentType="application/vnd.openxmlformats-officedocument.custom-properties+xml"/>
  <Override PartName="/ppt/presentation.xml" ContentType="application/vnd.openxmlformats-officedocument.presentationml.presentation.main+xml"/>
  <Override PartName="/ppt/viewProps.xml" ContentType="application/vnd.openxmlformats-officedocument.presentationml.viewProps+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Types>
</file>

<file path=_rels/.rels><?xml version="1.0" encoding="UTF-8"?><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package/2006/relationships/metadata/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p="http://schemas.openxmlformats.org/presentationml/2006/main" xmlns:r="http://schemas.openxmlformats.org/officeDocument/2006/relationships" autoCompressPictures="0" saveSubsetFonts="1">
  <p:sldMasterIdLst>
    <p:sldMasterId id="2147483648" r:id="rId1"/>
  </p:sldMasterIdLst>
  <p:notesMasterIdLst>
    <p:notesMasterId r:id="rId22"/>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Lst>
  <p:sldSz cx="9144000" cy="5143500" type="screen16x9"/>
  <p:notesSz cx="6858000" cy="9144000"/>
  <p:defaultTextStyle>
    <a:defPPr>
      <a:defRPr lang="en-US"/>
    </a:defPPr>
    <a:lvl1pPr algn="l" defTabSz="457200" eaLnBrk="1" hangingPunct="1" latinLnBrk="0" marL="0" rtl="0">
      <a:defRPr kern="1200" sz="1800">
        <a:solidFill>
          <a:schemeClr val="tx1"/>
        </a:solidFill>
        <a:latin typeface="+mn-lt"/>
        <a:ea typeface="+mn-ea"/>
        <a:cs typeface="+mn-cs"/>
      </a:defRPr>
    </a:lvl1pPr>
    <a:lvl2pPr algn="l" defTabSz="457200" eaLnBrk="1" hangingPunct="1" latinLnBrk="0" marL="457200" rtl="0">
      <a:defRPr kern="1200" sz="1800">
        <a:solidFill>
          <a:schemeClr val="tx1"/>
        </a:solidFill>
        <a:latin typeface="+mn-lt"/>
        <a:ea typeface="+mn-ea"/>
        <a:cs typeface="+mn-cs"/>
      </a:defRPr>
    </a:lvl2pPr>
    <a:lvl3pPr algn="l" defTabSz="457200" eaLnBrk="1" hangingPunct="1" latinLnBrk="0" marL="914400" rtl="0">
      <a:defRPr kern="1200" sz="1800">
        <a:solidFill>
          <a:schemeClr val="tx1"/>
        </a:solidFill>
        <a:latin typeface="+mn-lt"/>
        <a:ea typeface="+mn-ea"/>
        <a:cs typeface="+mn-cs"/>
      </a:defRPr>
    </a:lvl3pPr>
    <a:lvl4pPr algn="l" defTabSz="457200" eaLnBrk="1" hangingPunct="1" latinLnBrk="0" marL="1371600" rtl="0">
      <a:defRPr kern="1200" sz="1800">
        <a:solidFill>
          <a:schemeClr val="tx1"/>
        </a:solidFill>
        <a:latin typeface="+mn-lt"/>
        <a:ea typeface="+mn-ea"/>
        <a:cs typeface="+mn-cs"/>
      </a:defRPr>
    </a:lvl4pPr>
    <a:lvl5pPr algn="l" defTabSz="457200" eaLnBrk="1" hangingPunct="1" latinLnBrk="0" marL="1828800" rtl="0">
      <a:defRPr kern="1200" sz="1800">
        <a:solidFill>
          <a:schemeClr val="tx1"/>
        </a:solidFill>
        <a:latin typeface="+mn-lt"/>
        <a:ea typeface="+mn-ea"/>
        <a:cs typeface="+mn-cs"/>
      </a:defRPr>
    </a:lvl5pPr>
    <a:lvl6pPr algn="l" defTabSz="457200" eaLnBrk="1" hangingPunct="1" latinLnBrk="0" marL="2286000" rtl="0">
      <a:defRPr kern="1200" sz="1800">
        <a:solidFill>
          <a:schemeClr val="tx1"/>
        </a:solidFill>
        <a:latin typeface="+mn-lt"/>
        <a:ea typeface="+mn-ea"/>
        <a:cs typeface="+mn-cs"/>
      </a:defRPr>
    </a:lvl6pPr>
    <a:lvl7pPr algn="l" defTabSz="457200" eaLnBrk="1" hangingPunct="1" latinLnBrk="0" marL="2743200" rtl="0">
      <a:defRPr kern="1200" sz="1800">
        <a:solidFill>
          <a:schemeClr val="tx1"/>
        </a:solidFill>
        <a:latin typeface="+mn-lt"/>
        <a:ea typeface="+mn-ea"/>
        <a:cs typeface="+mn-cs"/>
      </a:defRPr>
    </a:lvl7pPr>
    <a:lvl8pPr algn="l" defTabSz="457200" eaLnBrk="1" hangingPunct="1" latinLnBrk="0" marL="3200400" rtl="0">
      <a:defRPr kern="1200" sz="1800">
        <a:solidFill>
          <a:schemeClr val="tx1"/>
        </a:solidFill>
        <a:latin typeface="+mn-lt"/>
        <a:ea typeface="+mn-ea"/>
        <a:cs typeface="+mn-cs"/>
      </a:defRPr>
    </a:lvl8pPr>
    <a:lvl9pPr algn="l" defTabSz="457200" eaLnBrk="1" hangingPunct="1" latinLnBrk="0" marL="3657600" rtl="0">
      <a:defRPr kern="1200" sz="18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p="http://schemas.openxmlformats.org/presentationml/2006/main" xmlns:r="http://schemas.openxmlformats.org/officeDocument/2006/relationships">
  <p:normalViewPr>
    <p:restoredLeft autoAdjust="0" sz="15643"/>
    <p:restoredTop autoAdjust="0" sz="94694"/>
  </p:normalViewPr>
  <p:slideViewPr>
    <p:cSldViewPr snapToGrid="0" snapToObjects="1">
      <p:cViewPr varScale="1">
        <p:scale>
          <a:sx d="100" n="161"/>
          <a:sy d="100" n="161"/>
        </p:scale>
        <p:origin x="560" y="200"/>
      </p:cViewPr>
      <p:guideLst>
        <p:guide orient="horz" pos="1620"/>
        <p:guide pos="2880"/>
      </p:guideLst>
    </p:cSldViewPr>
  </p:slideViewPr>
  <p:outlineViewPr>
    <p:cViewPr>
      <p:scale>
        <a:sx d="100" n="33"/>
        <a:sy d="100" n="33"/>
      </p:scale>
      <p:origin x="0" y="0"/>
    </p:cViewPr>
  </p:outlineViewPr>
  <p:notesTextViewPr>
    <p:cViewPr>
      <p:scale>
        <a:sx d="100" n="100"/>
        <a:sy d="100" n="100"/>
      </p:scale>
      <p:origin x="0" y="0"/>
    </p:cViewPr>
  </p:notesTextViewPr>
  <p:gridSpacing cx="76200" cy="76200"/>
</p:viewPr>
</file>

<file path=ppt/_rels/presentation.xml.rels><?xml version="1.0" encoding="UTF-8"?><Relationships xmlns="http://schemas.openxmlformats.org/package/2006/relationships"><Relationship Id="rId2" Type="http://schemas.openxmlformats.org/officeDocument/2006/relationships/slide" Target="slides/slide1.xml" /><Relationship Id="rId3" Type="http://schemas.openxmlformats.org/officeDocument/2006/relationships/slide" Target="slides/slide2.xml" /><Relationship Id="rId4" Type="http://schemas.openxmlformats.org/officeDocument/2006/relationships/slide" Target="slides/slide3.xml" /><Relationship Id="rId5" Type="http://schemas.openxmlformats.org/officeDocument/2006/relationships/slide" Target="slides/slide4.xml" /><Relationship Id="rId6" Type="http://schemas.openxmlformats.org/officeDocument/2006/relationships/slide" Target="slides/slide5.xml" /><Relationship Id="rId7" Type="http://schemas.openxmlformats.org/officeDocument/2006/relationships/slide" Target="slides/slide6.xml" /><Relationship Id="rId8" Type="http://schemas.openxmlformats.org/officeDocument/2006/relationships/slide" Target="slides/slide7.xml" /><Relationship Id="rId9" Type="http://schemas.openxmlformats.org/officeDocument/2006/relationships/slide" Target="slides/slide8.xml" /><Relationship Id="rId10" Type="http://schemas.openxmlformats.org/officeDocument/2006/relationships/slide" Target="slides/slide9.xml" /><Relationship Id="rId11" Type="http://schemas.openxmlformats.org/officeDocument/2006/relationships/slide" Target="slides/slide10.xml" /><Relationship Id="rId12" Type="http://schemas.openxmlformats.org/officeDocument/2006/relationships/slide" Target="slides/slide11.xml" /><Relationship Id="rId13" Type="http://schemas.openxmlformats.org/officeDocument/2006/relationships/slide" Target="slides/slide12.xml" /><Relationship Id="rId14" Type="http://schemas.openxmlformats.org/officeDocument/2006/relationships/slide" Target="slides/slide13.xml" /><Relationship Id="rId15" Type="http://schemas.openxmlformats.org/officeDocument/2006/relationships/slide" Target="slides/slide14.xml" /><Relationship Id="rId16" Type="http://schemas.openxmlformats.org/officeDocument/2006/relationships/slide" Target="slides/slide15.xml" /><Relationship Id="rId17" Type="http://schemas.openxmlformats.org/officeDocument/2006/relationships/slide" Target="slides/slide16.xml" /><Relationship Id="rId18" Type="http://schemas.openxmlformats.org/officeDocument/2006/relationships/slide" Target="slides/slide17.xml" /><Relationship Id="rId19" Type="http://schemas.openxmlformats.org/officeDocument/2006/relationships/slide" Target="slides/slide18.xml" /><Relationship Id="rId20" Type="http://schemas.openxmlformats.org/officeDocument/2006/relationships/slide" Target="slides/slide19.xml" /><Relationship Id="rId21" Type="http://schemas.openxmlformats.org/officeDocument/2006/relationships/slide" Target="slides/slide20.xml" /><Relationship Id="rId22" Type="http://schemas.openxmlformats.org/officeDocument/2006/relationships/notesMaster" Target="notesMasters/notesMaster1.xml" /><Relationship Id="rId24" Type="http://schemas.openxmlformats.org/officeDocument/2006/relationships/viewProps" Target="viewProps.xml" /><Relationship Id="rId23" Type="http://schemas.openxmlformats.org/officeDocument/2006/relationships/presProps" Target="presProps.xml" /><Relationship Id="rId1" Type="http://schemas.openxmlformats.org/officeDocument/2006/relationships/slideMaster" Target="slideMasters/slideMaster1.xml" /><Relationship Id="rId26" Type="http://schemas.openxmlformats.org/officeDocument/2006/relationships/tableStyles" Target="tableStyles.xml" /><Relationship Id="rId25" Type="http://schemas.openxmlformats.org/officeDocument/2006/relationships/theme" Target="theme/theme1.xml" /></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F9C1CCF-B725-44A7-AA57-5E433BD85C9F}" type="datetimeFigureOut">
              <a:rPr lang="en-US" smtClean="0"/>
              <a:t>1/2/22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8BDFEC3-8487-43E8-A154-7C12CBC1FFF2}" type="slidenum">
              <a:rPr lang="en-US" smtClean="0"/>
              <a:t>‹#›</a:t>
            </a:fld>
            <a:endParaRPr lang="en-US"/>
          </a:p>
        </p:txBody>
      </p:sp>
    </p:spTree>
    <p:extLst>
      <p:ext uri="{BB962C8B-B14F-4D97-AF65-F5344CB8AC3E}">
        <p14:creationId xmlns:p14="http://schemas.microsoft.com/office/powerpoint/2010/main" val="37827097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Relationships xmlns="http://schemas.openxmlformats.org/package/2006/relationships"><Relationship Id="rId2" Type="http://schemas.openxmlformats.org/officeDocument/2006/relationships/slide" Target="../slides/slide2.xml" /><Relationship Id="rId1" Type="http://schemas.openxmlformats.org/officeDocument/2006/relationships/notesMaster" Target="../notesMasters/notesMaster1.xml" /></Relationships>
</file>

<file path=ppt/notesSlides/_rels/notesSlide2.xml.rels><?xml version="1.0" encoding="UTF-8"?><Relationships xmlns="http://schemas.openxmlformats.org/package/2006/relationships"><Relationship Id="rId2" Type="http://schemas.openxmlformats.org/officeDocument/2006/relationships/slide" Target="../slides/slide3.xml" /><Relationship Id="rId1" Type="http://schemas.openxmlformats.org/officeDocument/2006/relationships/notesMaster" Target="../notesMasters/notesMaster1.xml" /></Relationships>
</file>

<file path=ppt/notesSlides/_rels/notesSlide3.xml.rels><?xml version="1.0" encoding="UTF-8"?><Relationships xmlns="http://schemas.openxmlformats.org/package/2006/relationships"><Relationship Id="rId2" Type="http://schemas.openxmlformats.org/officeDocument/2006/relationships/slide" Target="../slides/slide4.xml" /><Relationship Id="rId1" Type="http://schemas.openxmlformats.org/officeDocument/2006/relationships/notesMaster" Target="../notesMasters/notesMaster1.xml" /></Relationships>
</file>

<file path=ppt/notesSlides/_rels/notesSlide4.xml.rels><?xml version="1.0" encoding="UTF-8"?><Relationships xmlns="http://schemas.openxmlformats.org/package/2006/relationships"><Relationship Id="rId2" Type="http://schemas.openxmlformats.org/officeDocument/2006/relationships/slide" Target="../slides/slide6.xml" /><Relationship Id="rId1" Type="http://schemas.openxmlformats.org/officeDocument/2006/relationships/notesMaster" Target="../notesMasters/notesMaster1.xml" /></Relationships>
</file>

<file path=ppt/notesSlides/_rels/notesSlide5.xml.rels><?xml version="1.0" encoding="UTF-8"?><Relationships xmlns="http://schemas.openxmlformats.org/package/2006/relationships"><Relationship Id="rId2" Type="http://schemas.openxmlformats.org/officeDocument/2006/relationships/slide" Target="../slides/slide7.xml" /><Relationship Id="rId1" Type="http://schemas.openxmlformats.org/officeDocument/2006/relationships/notesMaster" Target="../notesMasters/notesMaster1.xml" /></Relationships>
</file>

<file path=ppt/notesSlides/_rels/notesSlide6.xml.rels><?xml version="1.0" encoding="UTF-8"?><Relationships xmlns="http://schemas.openxmlformats.org/package/2006/relationships"><Relationship Id="rId2" Type="http://schemas.openxmlformats.org/officeDocument/2006/relationships/slide" Target="../slides/slide9.xml" /><Relationship Id="rId1" Type="http://schemas.openxmlformats.org/officeDocument/2006/relationships/notesMaster" Target="../notesMasters/notesMaster1.xml" /></Relationships>
</file>

<file path=ppt/notesSlides/_rels/notesSlide7.xml.rels><?xml version="1.0" encoding="UTF-8"?><Relationships xmlns="http://schemas.openxmlformats.org/package/2006/relationships"><Relationship Id="rId2" Type="http://schemas.openxmlformats.org/officeDocument/2006/relationships/slide" Target="../slides/slide10.xml" /><Relationship Id="rId1" Type="http://schemas.openxmlformats.org/officeDocument/2006/relationships/notesMaster" Target="../notesMasters/notesMaster1.xml" /></Relationships>
</file>

<file path=ppt/notesSlides/_rels/notesSlide8.xml.rels><?xml version="1.0" encoding="UTF-8"?><Relationships xmlns="http://schemas.openxmlformats.org/package/2006/relationships"><Relationship Id="rId2" Type="http://schemas.openxmlformats.org/officeDocument/2006/relationships/slide" Target="../slides/slide12.xml" /><Relationship Id="rId1" Type="http://schemas.openxmlformats.org/officeDocument/2006/relationships/notesMaster" Target="../notesMasters/notesMaster1.xml" /></Relationships>
</file>

<file path=ppt/notesSlides/_rels/notesSlide9.xml.rels><?xml version="1.0" encoding="UTF-8"?><Relationships xmlns="http://schemas.openxmlformats.org/package/2006/relationships"><Relationship Id="rId2" Type="http://schemas.openxmlformats.org/officeDocument/2006/relationships/slide" Target="../slides/slide13.xml" /><Relationship Id="rId1" Type="http://schemas.openxmlformats.org/officeDocument/2006/relationships/notesMaster" Target="../notesMasters/notesMaster1.xml" /></Relationships>
</file>

<file path=ppt/notesSlides/_rels/notesSlide10.xml.rels><?xml version="1.0" encoding="UTF-8"?><Relationships xmlns="http://schemas.openxmlformats.org/package/2006/relationships"><Relationship Id="rId2" Type="http://schemas.openxmlformats.org/officeDocument/2006/relationships/slide" Target="../slides/slide14.xml" /><Relationship Id="rId1" Type="http://schemas.openxmlformats.org/officeDocument/2006/relationships/notesMaster" Target="../notesMasters/notesMaster1.xml" /></Relationships>
</file>

<file path=ppt/notesSlides/_rels/notesSlide11.xml.rels><?xml version="1.0" encoding="UTF-8"?><Relationships xmlns="http://schemas.openxmlformats.org/package/2006/relationships"><Relationship Id="rId2" Type="http://schemas.openxmlformats.org/officeDocument/2006/relationships/slide" Target="../slides/slide15.xml" /><Relationship Id="rId1" Type="http://schemas.openxmlformats.org/officeDocument/2006/relationships/notesMaster" Target="../notesMasters/notesMaster1.xml" /></Relationships>
</file>

<file path=ppt/notesSlides/_rels/notesSlide12.xml.rels><?xml version="1.0" encoding="UTF-8"?><Relationships xmlns="http://schemas.openxmlformats.org/package/2006/relationships"><Relationship Id="rId2" Type="http://schemas.openxmlformats.org/officeDocument/2006/relationships/slide" Target="../slides/slide16.xml" /><Relationship Id="rId1" Type="http://schemas.openxmlformats.org/officeDocument/2006/relationships/notesMaster" Target="../notesMasters/notesMaster1.xml" /></Relationships>
</file>

<file path=ppt/notesSlides/_rels/notesSlide13.xml.rels><?xml version="1.0" encoding="UTF-8"?><Relationships xmlns="http://schemas.openxmlformats.org/package/2006/relationships"><Relationship Id="rId2" Type="http://schemas.openxmlformats.org/officeDocument/2006/relationships/slide" Target="../slides/slide18.xml" /><Relationship Id="rId1" Type="http://schemas.openxmlformats.org/officeDocument/2006/relationships/notesMaster" Target="../notesMasters/notesMaster1.xml" /></Relationships>
</file>

<file path=ppt/notesSlides/_rels/notesSlide14.xml.rels><?xml version="1.0" encoding="UTF-8"?><Relationships xmlns="http://schemas.openxmlformats.org/package/2006/relationships"><Relationship Id="rId2" Type="http://schemas.openxmlformats.org/officeDocument/2006/relationships/slide" Target="../slides/slide19.xml" /><Relationship Id="rId1"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Un fichier, un indicateur, trois taux de couverture annuels — 6,5 %, 60,8 % et 77,5 % — tous issus de phrases qui sonnent défendables. La différence est la manière dont le dénominateur s’agrège dans le temps.</a:t>
            </a:r>
          </a:p>
        </p:txBody>
      </p:sp>
      <p:sp>
        <p:nvSpPr>
          <p:cNvPr id="4" name="Slide Number Placeholder 3"/>
          <p:cNvSpPr>
            <a:spLocks noGrp="1"/>
          </p:cNvSpPr>
          <p:nvPr>
            <p:ph type="sldNum" sz="quarter" idx="10"/>
          </p:nvPr>
        </p:nvSpPr>
        <p:spPr/>
        <p:txBody>
          <a:bodyPr/>
          <a:lstStyle/>
          <a:p>
            <a:fld id="{18BDFEC3-8487-43E8-A154-7C12CBC1FFF2}" type="slidenum">
              <a:rPr lang="en-US"/>
              <a:t>2</a:t>
            </a:fld>
            <a:endParaRPr lang="en-US"/>
          </a:p>
        </p:txBody>
      </p:sp>
    </p:spTree>
  </p:cSld>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Toute valeur appartient à une période, et le type de période est une propriété de l’ensemble de données sur lequel elle a été collectée. Les identifiants de période de DHIS2 encodent le type dans la chaîne, ce qu’il vaut la peine d’adopter même hors DHIS2.</a:t>
            </a:r>
          </a:p>
        </p:txBody>
      </p:sp>
      <p:sp>
        <p:nvSpPr>
          <p:cNvPr id="4" name="Slide Number Placeholder 3"/>
          <p:cNvSpPr>
            <a:spLocks noGrp="1"/>
          </p:cNvSpPr>
          <p:nvPr>
            <p:ph type="sldNum" sz="quarter" idx="10"/>
          </p:nvPr>
        </p:nvSpPr>
        <p:spPr/>
        <p:txBody>
          <a:bodyPr/>
          <a:lstStyle/>
          <a:p>
            <a:fld id="{18BDFEC3-8487-43E8-A154-7C12CBC1FFF2}" type="slidenum">
              <a:rPr lang="en-US"/>
              <a:t>3</a:t>
            </a:fld>
            <a:endParaRPr lang="en-US"/>
          </a:p>
        </p:txBody>
      </p:sp>
    </p:spTree>
  </p:cSld>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Ils se trient correctement, ils ne peuvent pas être ambigus entre conventions, et le type se lit sans schéma. Le cours sur les jointures plaidait pour des clés de période ISO ; c’est le même argument avec le vocabulaire du système.</a:t>
            </a:r>
          </a:p>
        </p:txBody>
      </p:sp>
      <p:sp>
        <p:nvSpPr>
          <p:cNvPr id="4" name="Slide Number Placeholder 3"/>
          <p:cNvSpPr>
            <a:spLocks noGrp="1"/>
          </p:cNvSpPr>
          <p:nvPr>
            <p:ph type="sldNum" sz="quarter" idx="10"/>
          </p:nvPr>
        </p:nvSpPr>
        <p:spPr/>
        <p:txBody>
          <a:bodyPr/>
          <a:lstStyle/>
          <a:p>
            <a:fld id="{18BDFEC3-8487-43E8-A154-7C12CBC1FFF2}" type="slidenum">
              <a:rPr lang="en-US"/>
              <a:t>4</a:t>
            </a:fld>
            <a:endParaRPr lang="en-US"/>
          </a:p>
        </p:txBody>
      </p:sp>
    </p:spTree>
  </p:cSld>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La question a une bonne réponse et deux mauvaises d’usage quotidien. DHIS2 stocke la valeur contre la période du formulaire de saisie ouvert, si bien que le système a raison </a:t>
            </a:r>
            <a:r>
              <a:rPr i="1"/>
              <a:t>si la personne a ouvert le bon formulaire</a:t>
            </a:r>
            <a:r>
              <a:rPr/>
              <a:t>. La défaillance est humaine et se manifeste par un motif caractéristique — un mois bas suivi d’un mois haut, le pic-et-creux que le cours d’évaluation vous a appris à chercher.</a:t>
            </a:r>
          </a:p>
        </p:txBody>
      </p:sp>
      <p:sp>
        <p:nvSpPr>
          <p:cNvPr id="4" name="Slide Number Placeholder 3"/>
          <p:cNvSpPr>
            <a:spLocks noGrp="1"/>
          </p:cNvSpPr>
          <p:nvPr>
            <p:ph type="sldNum" sz="quarter" idx="10"/>
          </p:nvPr>
        </p:nvSpPr>
        <p:spPr/>
        <p:txBody>
          <a:bodyPr/>
          <a:lstStyle/>
          <a:p>
            <a:fld id="{18BDFEC3-8487-43E8-A154-7C12CBC1FFF2}" type="slidenum">
              <a:rPr lang="en-US"/>
              <a:t>6</a:t>
            </a:fld>
            <a:endParaRPr lang="en-US"/>
          </a:p>
        </p:txBody>
      </p:sp>
    </p:spTree>
  </p:cSld>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Voici la leçon. Prenez le penta3 sur l’année et demandez la couverture annuelle.</a:t>
            </a:r>
          </a:p>
        </p:txBody>
      </p:sp>
      <p:sp>
        <p:nvSpPr>
          <p:cNvPr id="4" name="Slide Number Placeholder 3"/>
          <p:cNvSpPr>
            <a:spLocks noGrp="1"/>
          </p:cNvSpPr>
          <p:nvPr>
            <p:ph type="sldNum" sz="quarter" idx="10"/>
          </p:nvPr>
        </p:nvSpPr>
        <p:spPr/>
        <p:txBody>
          <a:bodyPr/>
          <a:lstStyle/>
          <a:p>
            <a:fld id="{18BDFEC3-8487-43E8-A154-7C12CBC1FFF2}" type="slidenum">
              <a:rPr lang="en-US"/>
              <a:t>7</a:t>
            </a:fld>
            <a:endParaRPr lang="en-US"/>
          </a:p>
        </p:txBody>
      </p:sp>
    </p:spTree>
  </p:cSld>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Trois nombres, un fichier, un indicateur, et chacun sort d’une phrase que quelqu’un prononcerait en réunion sans sourciller.</a:t>
            </a:r>
          </a:p>
        </p:txBody>
      </p:sp>
      <p:sp>
        <p:nvSpPr>
          <p:cNvPr id="4" name="Slide Number Placeholder 3"/>
          <p:cNvSpPr>
            <a:spLocks noGrp="1"/>
          </p:cNvSpPr>
          <p:nvPr>
            <p:ph type="sldNum" sz="quarter" idx="10"/>
          </p:nvPr>
        </p:nvSpPr>
        <p:spPr/>
        <p:txBody>
          <a:bodyPr/>
          <a:lstStyle/>
          <a:p>
            <a:fld id="{18BDFEC3-8487-43E8-A154-7C12CBC1FFF2}" type="slidenum">
              <a:rPr lang="en-US"/>
              <a:t>9</a:t>
            </a:fld>
            <a:endParaRPr lang="en-US"/>
          </a:p>
        </p:txBody>
      </p:sp>
    </p:spTree>
  </p:cSld>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6,5 % est un chiffre mensuel portant une étiquette annuelle. </a:t>
            </a:r>
            <a:r>
              <a:rPr>
                <a:latin typeface="Courier"/>
              </a:rPr>
              <a:t>target_population</a:t>
            </a:r>
            <a:r>
              <a:rPr/>
              <a:t> est une cohorte </a:t>
            </a:r>
            <a:r>
              <a:rPr i="1"/>
              <a:t>annuelle</a:t>
            </a:r>
            <a:r>
              <a:rPr/>
              <a:t> — les nourrissons survivants du bassin pour l’année — et l’extraction la répète chaque mois. La sommer sur douze mois produit un dénominateur douze fois trop grand. Le résultat est la couverture mensuelle moyenne, et la multiplier par douze ramène à 78 %. 60,8 % compte les formations muettes comme n’ayant vacciné personne. Le dénominateur est la cohorte annuelle complète de chaque formation, et le numérateur ne contient que les doses des couples formation-mois ayant rapporté. 107 des 456 couples penta3 manquent, et ce chiffre leur attribue zéro dose. 77,5 % est le défendable, et il exige un ajustement explicite du dénominateur.</a:t>
            </a:r>
          </a:p>
        </p:txBody>
      </p:sp>
      <p:sp>
        <p:nvSpPr>
          <p:cNvPr id="4" name="Slide Number Placeholder 3"/>
          <p:cNvSpPr>
            <a:spLocks noGrp="1"/>
          </p:cNvSpPr>
          <p:nvPr>
            <p:ph type="sldNum" sz="quarter" idx="10"/>
          </p:nvPr>
        </p:nvSpPr>
        <p:spPr/>
        <p:txBody>
          <a:bodyPr/>
          <a:lstStyle/>
          <a:p>
            <a:fld id="{18BDFEC3-8487-43E8-A154-7C12CBC1FFF2}" type="slidenum">
              <a:rPr lang="en-US"/>
              <a:t>10</a:t>
            </a:fld>
            <a:endParaRPr lang="en-US"/>
          </a:p>
        </p:txBody>
      </p:sp>
    </p:spTree>
  </p:cSld>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Chaque formation contribue la part de sa cohorte annuelle correspondant aux mois qu’elle a effectivement rapportés. C’est une couverture parmi les couples formation-mois ayant rapporté, et le libellé doit le dire.</a:t>
            </a:r>
          </a:p>
        </p:txBody>
      </p:sp>
      <p:sp>
        <p:nvSpPr>
          <p:cNvPr id="4" name="Slide Number Placeholder 3"/>
          <p:cNvSpPr>
            <a:spLocks noGrp="1"/>
          </p:cNvSpPr>
          <p:nvPr>
            <p:ph type="sldNum" sz="quarter" idx="10"/>
          </p:nvPr>
        </p:nvSpPr>
        <p:spPr/>
        <p:txBody>
          <a:bodyPr/>
          <a:lstStyle/>
          <a:p>
            <a:fld id="{18BDFEC3-8487-43E8-A154-7C12CBC1FFF2}" type="slidenum">
              <a:rPr lang="en-US"/>
              <a:t>12</a:t>
            </a:fld>
            <a:endParaRPr lang="en-US"/>
          </a:p>
        </p:txBody>
      </p:sp>
    </p:spTree>
  </p:cSld>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Sous ces trois chiffres se trouve un réglage de configuration que la plupart des analystes ne voient jamais — la façon dont un élément de données s’agrège entre périodes.</a:t>
            </a:r>
          </a:p>
        </p:txBody>
      </p:sp>
      <p:sp>
        <p:nvSpPr>
          <p:cNvPr id="4" name="Slide Number Placeholder 3"/>
          <p:cNvSpPr>
            <a:spLocks noGrp="1"/>
          </p:cNvSpPr>
          <p:nvPr>
            <p:ph type="sldNum" sz="quarter" idx="10"/>
          </p:nvPr>
        </p:nvSpPr>
        <p:spPr/>
        <p:txBody>
          <a:bodyPr/>
          <a:lstStyle/>
          <a:p>
            <a:fld id="{18BDFEC3-8487-43E8-A154-7C12CBC1FFF2}" type="slidenum">
              <a:rPr lang="en-US"/>
              <a:t>13</a:t>
            </a:fld>
            <a:endParaRPr lang="en-US"/>
          </a:p>
        </p:txBody>
      </p:sp>
    </p:spTree>
  </p:cSld>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latin typeface="Courier"/>
              </a:rPr>
              <a:t>doses_administered</a:t>
            </a:r>
            <a:r>
              <a:rPr/>
              <a:t> se somme. </a:t>
            </a:r>
            <a:r>
              <a:rPr>
                <a:latin typeface="Courier"/>
              </a:rPr>
              <a:t>target_population</a:t>
            </a:r>
            <a:r>
              <a:rPr/>
              <a:t> ne doit pas — c’est un état, et il se somme à douze fois lui-même. Dans une instance réelle, l’élément serait configuré en moyenne ou en dernière valeur, et demander la couverture annuelle fonctionnerait. Ici c’est une colonne répétée et la correction vous revient. Demandez l’opérateur d’agrégation avec les métadonnées. C’est un champ par élément de données, invisible dans l’export, et c’est la différence entre 6,5 % et 78 %. Le même réglage existe pour l’agrégation entre unités d’organisation, où « somme » est presque toujours juste et « moyenne » presque toujours fausse — les doses d’un district sont la somme de celles de ses formations, non leur moyenne.</a:t>
            </a:r>
          </a:p>
        </p:txBody>
      </p:sp>
      <p:sp>
        <p:nvSpPr>
          <p:cNvPr id="4" name="Slide Number Placeholder 3"/>
          <p:cNvSpPr>
            <a:spLocks noGrp="1"/>
          </p:cNvSpPr>
          <p:nvPr>
            <p:ph type="sldNum" sz="quarter" idx="10"/>
          </p:nvPr>
        </p:nvSpPr>
        <p:spPr/>
        <p:txBody>
          <a:bodyPr/>
          <a:lstStyle/>
          <a:p>
            <a:fld id="{18BDFEC3-8487-43E8-A154-7C12CBC1FFF2}" type="slidenum">
              <a:rPr lang="en-US"/>
              <a:t>14</a:t>
            </a:fld>
            <a:endParaRPr lang="en-US"/>
          </a:p>
        </p:txBody>
      </p:sp>
    </p:spTree>
  </p:cSld>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Trois réglages qui déterminent si une valeur peut encore changer. Conséquence pour un analyste — une extraction d’une période récente est provisoire. Tirez août en septembre puis en novembre et les nombres différeront, légitimement, parce que la saisie tardive continue d’arriver. Ce n’est pas un problème de qualité et cela ne doit pas être rapporté comme tel — c’est la raison pour laquelle l’avant-dernière leçon consigne une date d’extraction à chaque tirage.</a:t>
            </a:r>
          </a:p>
        </p:txBody>
      </p:sp>
      <p:sp>
        <p:nvSpPr>
          <p:cNvPr id="4" name="Slide Number Placeholder 3"/>
          <p:cNvSpPr>
            <a:spLocks noGrp="1"/>
          </p:cNvSpPr>
          <p:nvPr>
            <p:ph type="sldNum" sz="quarter" idx="10"/>
          </p:nvPr>
        </p:nvSpPr>
        <p:spPr/>
        <p:txBody>
          <a:bodyPr/>
          <a:lstStyle/>
          <a:p>
            <a:fld id="{18BDFEC3-8487-43E8-A154-7C12CBC1FFF2}" type="slidenum">
              <a:rPr lang="en-US"/>
              <a:t>15</a:t>
            </a:fld>
            <a:endParaRPr lang="en-US"/>
          </a:p>
        </p:txBody>
      </p:sp>
    </p:spTree>
  </p:cSld>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Dernier point structurel, et il explique un nombre qui paraît sinon incohérent. La complétude dans DHIS2 est un enregistrement, non un calcul. Quand un utilisateur clique « complet » sur un formulaire de saisie, le système stocke un enregistrement de complétude pour cet ensemble, cette unité et cette période. Le taux de rapportage est construit à partir de ces enregistrements. Ce qui signifie qu’un ensemble peut être complet sans aucune valeur — quelqu’un a cliqué complet sur un formulaire vide — et plein de valeurs sans être complet — données saisies, personne n’a cliqué. Les deux arrivent constamment.</a:t>
            </a:r>
          </a:p>
        </p:txBody>
      </p:sp>
      <p:sp>
        <p:nvSpPr>
          <p:cNvPr id="4" name="Slide Number Placeholder 3"/>
          <p:cNvSpPr>
            <a:spLocks noGrp="1"/>
          </p:cNvSpPr>
          <p:nvPr>
            <p:ph type="sldNum" sz="quarter" idx="10"/>
          </p:nvPr>
        </p:nvSpPr>
        <p:spPr/>
        <p:txBody>
          <a:bodyPr/>
          <a:lstStyle/>
          <a:p>
            <a:fld id="{18BDFEC3-8487-43E8-A154-7C12CBC1FFF2}" type="slidenum">
              <a:rPr lang="en-US"/>
              <a:t>16</a:t>
            </a:fld>
            <a:endParaRPr lang="en-US"/>
          </a:p>
        </p:txBody>
      </p:sp>
    </p:spTree>
  </p:cSld>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2 736 lignes présentes et 2 094 marquées comme rapportées. La ligne existe dans les deux cas, exactement la forme contre laquelle le cours de nettoyage mettait en garde — un rapport manquant qui arrive sous forme de zéro avec un indicateur à côté.</a:t>
            </a:r>
          </a:p>
        </p:txBody>
      </p:sp>
      <p:sp>
        <p:nvSpPr>
          <p:cNvPr id="4" name="Slide Number Placeholder 3"/>
          <p:cNvSpPr>
            <a:spLocks noGrp="1"/>
          </p:cNvSpPr>
          <p:nvPr>
            <p:ph type="sldNum" sz="quarter" idx="10"/>
          </p:nvPr>
        </p:nvSpPr>
        <p:spPr/>
        <p:txBody>
          <a:bodyPr/>
          <a:lstStyle/>
          <a:p>
            <a:fld id="{18BDFEC3-8487-43E8-A154-7C12CBC1FFF2}" type="slidenum">
              <a:rPr lang="en-US"/>
              <a:t>18</a:t>
            </a:fld>
            <a:endParaRPr lang="en-US"/>
          </a:p>
        </p:txBody>
      </p:sp>
    </p:spTree>
  </p:cSld>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L’indicateur de rapportage est la matière première du chiffre de complétude, et la leçon suivante en fait un dénominateur. Le cours d’évaluation a déjà montré pourquoi cela compte ; celui-ci montre comment le système le calcule, et les deux façons dont sa réponse diffère de la vôtre.</a:t>
            </a:r>
          </a:p>
        </p:txBody>
      </p:sp>
      <p:sp>
        <p:nvSpPr>
          <p:cNvPr id="4" name="Slide Number Placeholder 3"/>
          <p:cNvSpPr>
            <a:spLocks noGrp="1"/>
          </p:cNvSpPr>
          <p:nvPr>
            <p:ph type="sldNum" sz="quarter" idx="10"/>
          </p:nvPr>
        </p:nvSpPr>
        <p:spPr/>
        <p:txBody>
          <a:bodyPr/>
          <a:lstStyle/>
          <a:p>
            <a:fld id="{18BDFEC3-8487-43E8-A154-7C12CBC1FFF2}" type="slidenum">
              <a:rPr lang="en-US"/>
              <a:t>19</a:t>
            </a:fld>
            <a:endParaRPr lang="en-US"/>
          </a:p>
        </p:txBody>
      </p:sp>
    </p:spTree>
  </p:cSld>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14443575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383460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3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10730690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6198862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41EB5C9-1307-BA42-ABA2-0BC069CD8E7F}" type="datetimeFigureOut">
              <a:rPr lang="en-US" smtClean="0"/>
              <a:t>1/2/22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5357939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41EB5C9-1307-BA42-ABA2-0BC069CD8E7F}" type="datetimeFigureOut">
              <a:rPr lang="en-US" smtClean="0"/>
              <a:t>1/2/22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4727212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41EB5C9-1307-BA42-ABA2-0BC069CD8E7F}" type="datetimeFigureOut">
              <a:rPr lang="en-US" smtClean="0"/>
              <a:t>1/2/22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1309010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15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5408956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15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5668998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139147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581529045"/>
      </p:ext>
    </p:extLst>
  </p:cSld>
  <p:clrMapOvr>
    <a:masterClrMapping/>
  </p:clrMapOvr>
</p:sldLayout>
</file>

<file path=ppt/slideMasters/_rels/slideMaster1.xml.rels><?xml version="1.0" encoding="UTF-8"?><Relationships xmlns="http://schemas.openxmlformats.org/package/2006/relationships"><Relationship Id="rId8" Target="../slideLayouts/slideLayout8.xml" Type="http://schemas.openxmlformats.org/officeDocument/2006/relationships/slideLayout" /><Relationship Id="rId3" Target="../slideLayouts/slideLayout3.xml" Type="http://schemas.openxmlformats.org/officeDocument/2006/relationships/slideLayout" /><Relationship Id="rId7" Target="../slideLayouts/slideLayout7.xml" Type="http://schemas.openxmlformats.org/officeDocument/2006/relationships/slideLayout" /><Relationship Id="rId12" Target="../theme/theme1.xml" Type="http://schemas.openxmlformats.org/officeDocument/2006/relationships/theme" /><Relationship Id="rId2" Target="../slideLayouts/slideLayout2.xml" Type="http://schemas.openxmlformats.org/officeDocument/2006/relationships/slideLayout" /><Relationship Id="rId1" Target="../slideLayouts/slideLayout1.xml" Type="http://schemas.openxmlformats.org/officeDocument/2006/relationships/slideLayout" /><Relationship Id="rId6" Target="../slideLayouts/slideLayout6.xml" Type="http://schemas.openxmlformats.org/officeDocument/2006/relationships/slideLayout" /><Relationship Id="rId11" Target="../slideLayouts/slideLayout11.xml" Type="http://schemas.openxmlformats.org/officeDocument/2006/relationships/slideLayout" /><Relationship Id="rId5" Target="../slideLayouts/slideLayout5.xml" Type="http://schemas.openxmlformats.org/officeDocument/2006/relationships/slideLayout" /><Relationship Id="rId10" Target="../slideLayouts/slideLayout10.xml" Type="http://schemas.openxmlformats.org/officeDocument/2006/relationships/slideLayout" /><Relationship Id="rId4" Target="../slideLayouts/slideLayout4.xml" Type="http://schemas.openxmlformats.org/officeDocument/2006/relationships/slideLayout" /><Relationship Id="rId9" Target="../slideLayouts/slideLayout9.xml" Type="http://schemas.openxmlformats.org/officeDocument/2006/relationships/slideLayout" /></Relationships>
</file>

<file path=ppt/slideMasters/slideMaster1.xml><?xml version="1.0" encoding="utf-8"?>
<p:sld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anchor="ctr" bIns="45720" lIns="91440" rIns="91440" rtlCol="0" tIns="45720" vert="horz">
            <a:normAutofit/>
          </a:bodyPr>
          <a:lstStyle/>
          <a:p>
            <a:r>
              <a:rPr lang="en-US"/>
              <a:t>Click to edit Master title style</a:t>
            </a:r>
          </a:p>
        </p:txBody>
      </p:sp>
      <p:sp>
        <p:nvSpPr>
          <p:cNvPr id="3" name="Text Placeholder 2"/>
          <p:cNvSpPr>
            <a:spLocks noGrp="1"/>
          </p:cNvSpPr>
          <p:nvPr>
            <p:ph idx="1" type="body"/>
          </p:nvPr>
        </p:nvSpPr>
        <p:spPr>
          <a:xfrm>
            <a:off x="457200" y="1200151"/>
            <a:ext cx="8229600" cy="3394472"/>
          </a:xfrm>
          <a:prstGeom prst="rect">
            <a:avLst/>
          </a:prstGeom>
        </p:spPr>
        <p:txBody>
          <a:bodyPr bIns="45720" lIns="91440" rIns="91440" rtlCol="0" tIns="45720" vert="horz">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idx="2" sz="half" type="dt"/>
          </p:nvPr>
        </p:nvSpPr>
        <p:spPr>
          <a:xfrm>
            <a:off x="457200" y="4767263"/>
            <a:ext cx="2133600" cy="273844"/>
          </a:xfrm>
          <a:prstGeom prst="rect">
            <a:avLst/>
          </a:prstGeom>
        </p:spPr>
        <p:txBody>
          <a:bodyPr anchor="ctr" bIns="45720" lIns="91440" rIns="91440" rtlCol="0" tIns="45720" vert="horz"/>
          <a:lstStyle>
            <a:lvl1pPr algn="l">
              <a:defRPr sz="900">
                <a:solidFill>
                  <a:schemeClr val="tx1">
                    <a:tint val="75000"/>
                  </a:schemeClr>
                </a:solidFill>
              </a:defRPr>
            </a:lvl1pPr>
          </a:lstStyle>
          <a:p>
            <a:fld id="{241EB5C9-1307-BA42-ABA2-0BC069CD8E7F}" type="datetimeFigureOut">
              <a:rPr lang="en-US" smtClean="0"/>
              <a:t>1/2/22</a:t>
            </a:fld>
            <a:endParaRPr lang="en-US"/>
          </a:p>
        </p:txBody>
      </p:sp>
      <p:sp>
        <p:nvSpPr>
          <p:cNvPr id="5" name="Footer Placeholder 4"/>
          <p:cNvSpPr>
            <a:spLocks noGrp="1"/>
          </p:cNvSpPr>
          <p:nvPr>
            <p:ph idx="3" sz="quarter" type="ftr"/>
          </p:nvPr>
        </p:nvSpPr>
        <p:spPr>
          <a:xfrm>
            <a:off x="3124200" y="4767263"/>
            <a:ext cx="2895600" cy="273844"/>
          </a:xfrm>
          <a:prstGeom prst="rect">
            <a:avLst/>
          </a:prstGeom>
        </p:spPr>
        <p:txBody>
          <a:bodyPr anchor="ctr" bIns="45720" lIns="91440" rIns="91440" rtlCol="0" tIns="45720" vert="horz"/>
          <a:lstStyle>
            <a:lvl1pPr algn="ctr">
              <a:defRPr sz="900">
                <a:solidFill>
                  <a:schemeClr val="tx1">
                    <a:tint val="75000"/>
                  </a:schemeClr>
                </a:solidFill>
              </a:defRPr>
            </a:lvl1pPr>
          </a:lstStyle>
          <a:p>
            <a:endParaRPr lang="en-US"/>
          </a:p>
        </p:txBody>
      </p:sp>
      <p:sp>
        <p:nvSpPr>
          <p:cNvPr id="6" name="Slide Number Placeholder 5"/>
          <p:cNvSpPr>
            <a:spLocks noGrp="1"/>
          </p:cNvSpPr>
          <p:nvPr>
            <p:ph idx="4" sz="quarter" type="sldNum"/>
          </p:nvPr>
        </p:nvSpPr>
        <p:spPr>
          <a:xfrm>
            <a:off x="6553200" y="4767263"/>
            <a:ext cx="2133600" cy="273844"/>
          </a:xfrm>
          <a:prstGeom prst="rect">
            <a:avLst/>
          </a:prstGeom>
        </p:spPr>
        <p:txBody>
          <a:bodyPr anchor="ctr" bIns="45720" lIns="91440" rIns="91440" rtlCol="0" tIns="45720" vert="horz"/>
          <a:lstStyle>
            <a:lvl1pPr algn="r">
              <a:defRPr sz="900">
                <a:solidFill>
                  <a:schemeClr val="tx1">
                    <a:tint val="75000"/>
                  </a:schemeClr>
                </a:solidFill>
              </a:defRPr>
            </a:lvl1pPr>
          </a:lstStyle>
          <a:p>
            <a:fld id="{C5EF2332-01BF-834F-8236-50238282D533}" type="slidenum">
              <a:rPr lang="en-US" smtClean="0"/>
              <a:t>‹#›</a:t>
            </a:fld>
            <a:endParaRPr lang="en-US"/>
          </a:p>
        </p:txBody>
      </p:sp>
    </p:spTree>
    <p:extLst>
      <p:ext uri="{BB962C8B-B14F-4D97-AF65-F5344CB8AC3E}">
        <p14:creationId xmlns:p14="http://schemas.microsoft.com/office/powerpoint/2010/main" val="3676200875"/>
      </p:ext>
    </p:extLst>
  </p:cSld>
  <p:clrMap accent1="accent1" accent2="accent2" accent3="accent3" accent4="accent4" accent5="accent5" accent6="accent6" bg1="lt1" bg2="lt2" folHlink="folHlink" hlink="hlink" tx1="dk1" tx2="dk2"/>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342900" eaLnBrk="1" hangingPunct="1" latinLnBrk="0" rtl="0">
        <a:spcBef>
          <a:spcPct val="0"/>
        </a:spcBef>
        <a:buNone/>
        <a:defRPr kern="1200" sz="3300">
          <a:solidFill>
            <a:schemeClr val="tx1"/>
          </a:solidFill>
          <a:latin typeface="+mj-lt"/>
          <a:ea typeface="+mj-ea"/>
          <a:cs typeface="+mj-cs"/>
        </a:defRPr>
      </a:lvl1pPr>
    </p:titleStyle>
    <p:bodyStyle>
      <a:lvl1pPr algn="l" defTabSz="342900" eaLnBrk="1" hangingPunct="1" indent="-342900" latinLnBrk="0" marL="342900" rtl="0">
        <a:spcBef>
          <a:spcPct val="20000"/>
        </a:spcBef>
        <a:buFont typeface="Arial"/>
        <a:buChar char="•"/>
        <a:defRPr kern="1200" sz="2400">
          <a:solidFill>
            <a:schemeClr val="tx1"/>
          </a:solidFill>
          <a:latin typeface="+mn-lt"/>
          <a:ea typeface="+mn-ea"/>
          <a:cs typeface="+mn-cs"/>
        </a:defRPr>
      </a:lvl1pPr>
      <a:lvl2pPr algn="l" defTabSz="342900" eaLnBrk="1" hangingPunct="1" indent="-342900" latinLnBrk="0" marL="685800" rtl="0">
        <a:spcBef>
          <a:spcPct val="20000"/>
        </a:spcBef>
        <a:buFont typeface="Arial"/>
        <a:buChar char="–"/>
        <a:defRPr kern="1200" sz="2100">
          <a:solidFill>
            <a:schemeClr val="tx1"/>
          </a:solidFill>
          <a:latin typeface="+mn-lt"/>
          <a:ea typeface="+mn-ea"/>
          <a:cs typeface="+mn-cs"/>
        </a:defRPr>
      </a:lvl2pPr>
      <a:lvl3pPr algn="l" defTabSz="342900" eaLnBrk="1" hangingPunct="1" indent="-342900" latinLnBrk="0" marL="1028700" rtl="0">
        <a:spcBef>
          <a:spcPct val="20000"/>
        </a:spcBef>
        <a:buFont typeface="Arial"/>
        <a:buChar char="•"/>
        <a:defRPr kern="1200" sz="1800">
          <a:solidFill>
            <a:schemeClr val="tx1"/>
          </a:solidFill>
          <a:latin typeface="+mn-lt"/>
          <a:ea typeface="+mn-ea"/>
          <a:cs typeface="+mn-cs"/>
        </a:defRPr>
      </a:lvl3pPr>
      <a:lvl4pPr algn="l" defTabSz="342900" eaLnBrk="1" hangingPunct="1" indent="-342900" latinLnBrk="0" marL="1371600" rtl="0">
        <a:spcBef>
          <a:spcPct val="20000"/>
        </a:spcBef>
        <a:buFont typeface="Arial"/>
        <a:buChar char="–"/>
        <a:defRPr kern="1200" sz="1500">
          <a:solidFill>
            <a:schemeClr val="tx1"/>
          </a:solidFill>
          <a:latin typeface="+mn-lt"/>
          <a:ea typeface="+mn-ea"/>
          <a:cs typeface="+mn-cs"/>
        </a:defRPr>
      </a:lvl4pPr>
      <a:lvl5pPr algn="l" defTabSz="342900" eaLnBrk="1" hangingPunct="1" indent="-342900" latinLnBrk="0" marL="1714500" rtl="0">
        <a:spcBef>
          <a:spcPct val="20000"/>
        </a:spcBef>
        <a:buFont typeface="Arial"/>
        <a:buChar char="»"/>
        <a:defRPr kern="1200" sz="1500">
          <a:solidFill>
            <a:schemeClr val="tx1"/>
          </a:solidFill>
          <a:latin typeface="+mn-lt"/>
          <a:ea typeface="+mn-ea"/>
          <a:cs typeface="+mn-cs"/>
        </a:defRPr>
      </a:lvl5pPr>
      <a:lvl6pPr algn="l" defTabSz="342900" eaLnBrk="1" hangingPunct="1" indent="-342900" latinLnBrk="0" marL="2057400" rtl="0">
        <a:spcBef>
          <a:spcPct val="20000"/>
        </a:spcBef>
        <a:buFont typeface="Arial"/>
        <a:buChar char="•"/>
        <a:defRPr kern="1200" sz="1500">
          <a:solidFill>
            <a:schemeClr val="tx1"/>
          </a:solidFill>
          <a:latin typeface="+mn-lt"/>
          <a:ea typeface="+mn-ea"/>
          <a:cs typeface="+mn-cs"/>
        </a:defRPr>
      </a:lvl6pPr>
      <a:lvl7pPr algn="l" defTabSz="342900" eaLnBrk="1" hangingPunct="1" indent="-342900" latinLnBrk="0" marL="2400300" rtl="0">
        <a:spcBef>
          <a:spcPct val="20000"/>
        </a:spcBef>
        <a:buFont typeface="Arial"/>
        <a:buChar char="•"/>
        <a:defRPr kern="1200" sz="1500">
          <a:solidFill>
            <a:schemeClr val="tx1"/>
          </a:solidFill>
          <a:latin typeface="+mn-lt"/>
          <a:ea typeface="+mn-ea"/>
          <a:cs typeface="+mn-cs"/>
        </a:defRPr>
      </a:lvl7pPr>
      <a:lvl8pPr algn="l" defTabSz="342900" eaLnBrk="1" hangingPunct="1" indent="-342900" latinLnBrk="0" marL="2743200" rtl="0">
        <a:spcBef>
          <a:spcPct val="20000"/>
        </a:spcBef>
        <a:buFont typeface="Arial"/>
        <a:buChar char="•"/>
        <a:defRPr kern="1200" sz="1500">
          <a:solidFill>
            <a:schemeClr val="tx1"/>
          </a:solidFill>
          <a:latin typeface="+mn-lt"/>
          <a:ea typeface="+mn-ea"/>
          <a:cs typeface="+mn-cs"/>
        </a:defRPr>
      </a:lvl8pPr>
      <a:lvl9pPr algn="l" defTabSz="342900" eaLnBrk="1" hangingPunct="1" indent="-342900" latinLnBrk="0" marL="3086100" rtl="0">
        <a:spcBef>
          <a:spcPct val="20000"/>
        </a:spcBef>
        <a:buFont typeface="Arial"/>
        <a:buChar char="•"/>
        <a:defRPr kern="1200" sz="1500">
          <a:solidFill>
            <a:schemeClr val="tx1"/>
          </a:solidFill>
          <a:latin typeface="+mn-lt"/>
          <a:ea typeface="+mn-ea"/>
          <a:cs typeface="+mn-cs"/>
        </a:defRPr>
      </a:lvl9pPr>
    </p:bodyStyle>
    <p:otherStyle>
      <a:defPPr>
        <a:defRPr lang="en-US"/>
      </a:defPPr>
      <a:lvl1pPr algn="l" defTabSz="342900" eaLnBrk="1" hangingPunct="1" latinLnBrk="0" marL="0" rtl="0">
        <a:defRPr kern="1200" sz="1350">
          <a:solidFill>
            <a:schemeClr val="tx1"/>
          </a:solidFill>
          <a:latin typeface="+mn-lt"/>
          <a:ea typeface="+mn-ea"/>
          <a:cs typeface="+mn-cs"/>
        </a:defRPr>
      </a:lvl1pPr>
      <a:lvl2pPr algn="l" defTabSz="342900" eaLnBrk="1" hangingPunct="1" latinLnBrk="0" marL="342900" rtl="0">
        <a:defRPr kern="1200" sz="1350">
          <a:solidFill>
            <a:schemeClr val="tx1"/>
          </a:solidFill>
          <a:latin typeface="+mn-lt"/>
          <a:ea typeface="+mn-ea"/>
          <a:cs typeface="+mn-cs"/>
        </a:defRPr>
      </a:lvl2pPr>
      <a:lvl3pPr algn="l" defTabSz="342900" eaLnBrk="1" hangingPunct="1" latinLnBrk="0" marL="685800" rtl="0">
        <a:defRPr kern="1200" sz="1350">
          <a:solidFill>
            <a:schemeClr val="tx1"/>
          </a:solidFill>
          <a:latin typeface="+mn-lt"/>
          <a:ea typeface="+mn-ea"/>
          <a:cs typeface="+mn-cs"/>
        </a:defRPr>
      </a:lvl3pPr>
      <a:lvl4pPr algn="l" defTabSz="342900" eaLnBrk="1" hangingPunct="1" latinLnBrk="0" marL="1028700" rtl="0">
        <a:defRPr kern="1200" sz="1350">
          <a:solidFill>
            <a:schemeClr val="tx1"/>
          </a:solidFill>
          <a:latin typeface="+mn-lt"/>
          <a:ea typeface="+mn-ea"/>
          <a:cs typeface="+mn-cs"/>
        </a:defRPr>
      </a:lvl4pPr>
      <a:lvl5pPr algn="l" defTabSz="342900" eaLnBrk="1" hangingPunct="1" latinLnBrk="0" marL="1371600" rtl="0">
        <a:defRPr kern="1200" sz="1350">
          <a:solidFill>
            <a:schemeClr val="tx1"/>
          </a:solidFill>
          <a:latin typeface="+mn-lt"/>
          <a:ea typeface="+mn-ea"/>
          <a:cs typeface="+mn-cs"/>
        </a:defRPr>
      </a:lvl5pPr>
      <a:lvl6pPr algn="l" defTabSz="342900" eaLnBrk="1" hangingPunct="1" latinLnBrk="0" marL="1714500" rtl="0">
        <a:defRPr kern="1200" sz="1350">
          <a:solidFill>
            <a:schemeClr val="tx1"/>
          </a:solidFill>
          <a:latin typeface="+mn-lt"/>
          <a:ea typeface="+mn-ea"/>
          <a:cs typeface="+mn-cs"/>
        </a:defRPr>
      </a:lvl6pPr>
      <a:lvl7pPr algn="l" defTabSz="342900" eaLnBrk="1" hangingPunct="1" latinLnBrk="0" marL="2057400" rtl="0">
        <a:defRPr kern="1200" sz="1350">
          <a:solidFill>
            <a:schemeClr val="tx1"/>
          </a:solidFill>
          <a:latin typeface="+mn-lt"/>
          <a:ea typeface="+mn-ea"/>
          <a:cs typeface="+mn-cs"/>
        </a:defRPr>
      </a:lvl7pPr>
      <a:lvl8pPr algn="l" defTabSz="342900" eaLnBrk="1" hangingPunct="1" latinLnBrk="0" marL="2400300" rtl="0">
        <a:defRPr kern="1200" sz="1350">
          <a:solidFill>
            <a:schemeClr val="tx1"/>
          </a:solidFill>
          <a:latin typeface="+mn-lt"/>
          <a:ea typeface="+mn-ea"/>
          <a:cs typeface="+mn-cs"/>
        </a:defRPr>
      </a:lvl8pPr>
      <a:lvl9pPr algn="l" defTabSz="342900" eaLnBrk="1" hangingPunct="1" latinLnBrk="0" marL="2743200" rtl="0">
        <a:defRPr kern="1200" sz="1350">
          <a:solidFill>
            <a:schemeClr val="tx1"/>
          </a:solidFill>
          <a:latin typeface="+mn-lt"/>
          <a:ea typeface="+mn-ea"/>
          <a:cs typeface="+mn-cs"/>
        </a:defRPr>
      </a:lvl9pPr>
    </p:otherStyle>
  </p:txStyles>
</p:sldMaster>
</file>

<file path=ppt/slides/_rels/slide1.xml.rels><?xml version="1.0" encoding="UTF-8"?><Relationships xmlns="http://schemas.openxmlformats.org/package/2006/relationships"><Relationship Id="rId1" Type="http://schemas.openxmlformats.org/officeDocument/2006/relationships/slideLayout" Target="../slideLayouts/slideLayout1.xml" /></Relationships>
</file>

<file path=ppt/slides/_rels/slide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xml" /></Relationships>
</file>

<file path=ppt/slides/_rels/slide3.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2.xml" /></Relationships>
</file>

<file path=ppt/slides/_rels/slide4.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3.xml" /></Relationships>
</file>

<file path=ppt/slides/_rels/slide5.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6.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4.xml" /></Relationships>
</file>

<file path=ppt/slides/_rels/slide7.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5.xml" /></Relationships>
</file>

<file path=ppt/slides/_rels/slide8.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9.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6.xml" /></Relationships>
</file>

<file path=ppt/slides/_rels/slide10.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7.xml" /></Relationships>
</file>

<file path=ppt/slides/_rels/slide11.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8.xml" /></Relationships>
</file>

<file path=ppt/slides/_rels/slide13.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9.xml" /></Relationships>
</file>

<file path=ppt/slides/_rels/slide14.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0.xml" /></Relationships>
</file>

<file path=ppt/slides/_rels/slide15.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1.xml" /></Relationships>
</file>

<file path=ppt/slides/_rels/slide16.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2.xml" /></Relationships>
</file>

<file path=ppt/slides/_rels/slide17.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8.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3.xml" /></Relationships>
</file>

<file path=ppt/slides/_rels/slide19.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4.xml" /></Relationships>
</file>

<file path=ppt/slides/_rels/slide20.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hyperlink" Target="https://data-analysis.cassion.dev/fr/cours/routine-data-and-dhis2/dhis2-03-periods-and-dataset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pPr lvl="0" indent="0" marL="0">
              <a:buNone/>
            </a:pPr>
            <a:r>
              <a:rPr/>
              <a:t>Les périodes, et l’opérateur d’agrégation que personne ne règle</a:t>
            </a:r>
          </a:p>
        </p:txBody>
      </p:sp>
      <p:sp>
        <p:nvSpPr>
          <p:cNvPr id="3" name="Subtitle 2"/>
          <p:cNvSpPr>
            <a:spLocks noGrp="1"/>
          </p:cNvSpPr>
          <p:nvPr>
            <p:ph idx="1" type="subTitle"/>
          </p:nvPr>
        </p:nvSpPr>
        <p:spPr>
          <a:xfrm>
            <a:off x="1371600" y="2914650"/>
            <a:ext cx="6400800" cy="1314450"/>
          </a:xfrm>
        </p:spPr>
        <p:txBody>
          <a:bodyPr/>
          <a:lstStyle/>
          <a:p>
            <a:pPr lvl="0" indent="0" marL="0">
              <a:buNone/>
            </a:pPr>
            <a:r>
              <a:rPr/>
              <a:t>Un fichier, un indicateur, trois taux de couverture annuels — 6,5 %, 60,8 % et 77,5 % — tous issus de phrases qui sonnent défendables. La différence est la manière dont le dénominateur s’agrège dans le temps.</a:t>
            </a:r>
            <a:br/>
            <a:br/>
            <a:r>
              <a:rPr/>
              <a:t>Pierre Robentz Cassion</a:t>
            </a:r>
          </a:p>
        </p:txBody>
      </p:sp>
      <p:sp>
        <p:nvSpPr>
          <p:cNvPr id="4" name="Date Placeholder 3"/>
          <p:cNvSpPr>
            <a:spLocks noGrp="1"/>
          </p:cNvSpPr>
          <p:nvPr>
            <p:ph idx="10" sz="half" type="dt"/>
          </p:nvPr>
        </p:nvSpPr>
        <p:spPr/>
        <p:txBody>
          <a:bodyPr/>
          <a:lstStyle/>
          <a:p>
            <a:pPr lvl="0" indent="0" marL="0">
              <a:buNone/>
            </a:pPr>
            <a:r>
              <a:rPr/>
              <a:t>Leçon 3 sur 8</a:t>
            </a:r>
          </a:p>
        </p:txBody>
      </p:sp>
    </p:spTree>
  </p:cSl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Ce que couvre cette leçon</a:t>
            </a:r>
          </a:p>
        </p:txBody>
      </p:sp>
      <p:sp>
        <p:nvSpPr>
          <p:cNvPr id="3" name="Content Placeholder 2"/>
          <p:cNvSpPr>
            <a:spLocks noGrp="1"/>
          </p:cNvSpPr>
          <p:nvPr>
            <p:ph idx="1"/>
          </p:nvPr>
        </p:nvSpPr>
        <p:spPr/>
        <p:txBody>
          <a:bodyPr/>
          <a:lstStyle/>
          <a:p>
            <a:pPr lvl="0"/>
            <a:r>
              <a:rPr/>
              <a:t>Types de période, et l’identifiant qui les porte</a:t>
            </a:r>
          </a:p>
          <a:p>
            <a:pPr lvl="0"/>
            <a:r>
              <a:rPr/>
              <a:t>À quelle période appartient une valeur ?</a:t>
            </a:r>
          </a:p>
          <a:p>
            <a:pPr lvl="0"/>
            <a:r>
              <a:rPr/>
              <a:t>Les trois chiffres annuels</a:t>
            </a:r>
          </a:p>
          <a:p>
            <a:pPr lvl="0"/>
            <a:r>
              <a:rPr/>
              <a:t>Pourquoi ils diffèrent</a:t>
            </a:r>
          </a:p>
          <a:p>
            <a:pPr lvl="0"/>
            <a:r>
              <a:rPr/>
              <a:t>L’opérateur d’agrégation</a:t>
            </a:r>
          </a:p>
          <a:p>
            <a:pPr lvl="0"/>
            <a:r>
              <a:rPr/>
              <a:t>Échéances, expiration et verrouillage</a:t>
            </a:r>
          </a:p>
          <a:p>
            <a:pPr lvl="0"/>
            <a:r>
              <a:rPr/>
              <a:t>La complétude est un enregistrement à part</a:t>
            </a:r>
          </a:p>
          <a:p>
            <a:pPr lvl="0"/>
            <a:r>
              <a:rPr/>
              <a:t>La suite</a:t>
            </a:r>
          </a:p>
        </p:txBody>
      </p:sp>
    </p:spTree>
  </p:cSl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Types de période, et l’identifiant qui les porte — Exemple</a:t>
            </a:r>
          </a:p>
        </p:txBody>
      </p:sp>
      <p:sp>
        <p:nvSpPr>
          <p:cNvPr id="3" name="Content Placeholder 2"/>
          <p:cNvSpPr>
            <a:spLocks noGrp="1"/>
          </p:cNvSpPr>
          <p:nvPr>
            <p:ph idx="1"/>
          </p:nvPr>
        </p:nvSpPr>
        <p:spPr/>
        <p:txBody>
          <a:bodyPr/>
          <a:lstStyle/>
          <a:p>
            <a:pPr lvl="0" indent="0">
              <a:buNone/>
            </a:pPr>
            <a:r>
              <a:rPr>
                <a:latin typeface="Courier"/>
              </a:rPr>
              <a:t>202408      monthly
2024W32     weekly
2024Q3      quarterly
2024        yearly
2024April   financial year starting April</a:t>
            </a:r>
          </a:p>
        </p:txBody>
      </p:sp>
    </p:spTree>
  </p:cSl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Types de période, et l’identifiant qui les porte — En Python</a:t>
            </a:r>
          </a:p>
        </p:txBody>
      </p:sp>
      <p:sp>
        <p:nvSpPr>
          <p:cNvPr id="3" name="Content Placeholder 2"/>
          <p:cNvSpPr>
            <a:spLocks noGrp="1"/>
          </p:cNvSpPr>
          <p:nvPr>
            <p:ph idx="1"/>
          </p:nvPr>
        </p:nvSpPr>
        <p:spPr/>
        <p:txBody>
          <a:bodyPr/>
          <a:lstStyle/>
          <a:p>
            <a:pPr lvl="0" indent="0">
              <a:buNone/>
            </a:pPr>
            <a:r>
              <a:rPr b="1">
                <a:solidFill>
                  <a:srgbClr val="008000"/>
                </a:solidFill>
                <a:latin typeface="Courier"/>
              </a:rPr>
              <a:t>import</a:t>
            </a:r>
            <a:r>
              <a:rPr>
                <a:latin typeface="Courier"/>
              </a:rPr>
              <a:t> pandas </a:t>
            </a:r>
            <a:r>
              <a:rPr b="1">
                <a:solidFill>
                  <a:srgbClr val="008000"/>
                </a:solidFill>
                <a:latin typeface="Courier"/>
              </a:rPr>
              <a:t>as</a:t>
            </a:r>
            <a:r>
              <a:rPr>
                <a:latin typeface="Courier"/>
              </a:rPr>
              <a:t> pd</a:t>
            </a:r>
            <a:br/>
            <a:br/>
            <a:r>
              <a:rPr>
                <a:latin typeface="Courier"/>
              </a:rPr>
              <a:t>vax </a:t>
            </a:r>
            <a:r>
              <a:rPr>
                <a:solidFill>
                  <a:srgbClr val="666666"/>
                </a:solidFill>
                <a:latin typeface="Courier"/>
              </a:rPr>
              <a:t>=</a:t>
            </a:r>
            <a:r>
              <a:rPr>
                <a:latin typeface="Courier"/>
              </a:rPr>
              <a:t> pd.read_csv(</a:t>
            </a:r>
            <a:r>
              <a:rPr>
                <a:solidFill>
                  <a:srgbClr val="4070A0"/>
                </a:solidFill>
                <a:latin typeface="Courier"/>
              </a:rPr>
              <a:t>"vaccination-coverage-2024.v1.csv"</a:t>
            </a:r>
            <a:r>
              <a:rPr>
                <a:latin typeface="Courier"/>
              </a:rPr>
              <a:t>, parse_dates</a:t>
            </a:r>
            <a:r>
              <a:rPr>
                <a:solidFill>
                  <a:srgbClr val="666666"/>
                </a:solidFill>
                <a:latin typeface="Courier"/>
              </a:rPr>
              <a:t>=</a:t>
            </a:r>
            <a:r>
              <a:rPr>
                <a:latin typeface="Courier"/>
              </a:rPr>
              <a:t>[</a:t>
            </a:r>
            <a:r>
              <a:rPr>
                <a:solidFill>
                  <a:srgbClr val="4070A0"/>
                </a:solidFill>
                <a:latin typeface="Courier"/>
              </a:rPr>
              <a:t>"period"</a:t>
            </a:r>
            <a:r>
              <a:rPr>
                <a:latin typeface="Courier"/>
              </a:rPr>
              <a:t>])</a:t>
            </a:r>
            <a:br/>
            <a:r>
              <a:rPr>
                <a:latin typeface="Courier"/>
              </a:rPr>
              <a:t>vax[</a:t>
            </a:r>
            <a:r>
              <a:rPr>
                <a:solidFill>
                  <a:srgbClr val="4070A0"/>
                </a:solidFill>
                <a:latin typeface="Courier"/>
              </a:rPr>
              <a:t>"period_id"</a:t>
            </a:r>
            <a:r>
              <a:rPr>
                <a:latin typeface="Courier"/>
              </a:rPr>
              <a:t>] </a:t>
            </a:r>
            <a:r>
              <a:rPr>
                <a:solidFill>
                  <a:srgbClr val="666666"/>
                </a:solidFill>
                <a:latin typeface="Courier"/>
              </a:rPr>
              <a:t>=</a:t>
            </a:r>
            <a:r>
              <a:rPr>
                <a:latin typeface="Courier"/>
              </a:rPr>
              <a:t> vax[</a:t>
            </a:r>
            <a:r>
              <a:rPr>
                <a:solidFill>
                  <a:srgbClr val="4070A0"/>
                </a:solidFill>
                <a:latin typeface="Courier"/>
              </a:rPr>
              <a:t>"period"</a:t>
            </a:r>
            <a:r>
              <a:rPr>
                <a:latin typeface="Courier"/>
              </a:rPr>
              <a:t>].dt.strftime(</a:t>
            </a:r>
            <a:r>
              <a:rPr>
                <a:solidFill>
                  <a:srgbClr val="4070A0"/>
                </a:solidFill>
                <a:latin typeface="Courier"/>
              </a:rPr>
              <a:t>"%Y%m"</a:t>
            </a:r>
            <a:r>
              <a:rPr>
                <a:latin typeface="Courier"/>
              </a:rPr>
              <a:t>)</a:t>
            </a:r>
            <a:br/>
            <a:r>
              <a:rPr>
                <a:solidFill>
                  <a:srgbClr val="008000"/>
                </a:solidFill>
                <a:latin typeface="Courier"/>
              </a:rPr>
              <a:t>print</a:t>
            </a:r>
            <a:r>
              <a:rPr>
                <a:latin typeface="Courier"/>
              </a:rPr>
              <a:t>(</a:t>
            </a:r>
            <a:r>
              <a:rPr>
                <a:solidFill>
                  <a:srgbClr val="008000"/>
                </a:solidFill>
                <a:latin typeface="Courier"/>
              </a:rPr>
              <a:t>sorted</a:t>
            </a:r>
            <a:r>
              <a:rPr>
                <a:latin typeface="Courier"/>
              </a:rPr>
              <a:t>(vax[</a:t>
            </a:r>
            <a:r>
              <a:rPr>
                <a:solidFill>
                  <a:srgbClr val="4070A0"/>
                </a:solidFill>
                <a:latin typeface="Courier"/>
              </a:rPr>
              <a:t>"period_id"</a:t>
            </a:r>
            <a:r>
              <a:rPr>
                <a:latin typeface="Courier"/>
              </a:rPr>
              <a:t>].unique())[:</a:t>
            </a:r>
            <a:r>
              <a:rPr>
                <a:solidFill>
                  <a:srgbClr val="40A070"/>
                </a:solidFill>
                <a:latin typeface="Courier"/>
              </a:rPr>
              <a:t>4</a:t>
            </a:r>
            <a:r>
              <a:rPr>
                <a:latin typeface="Courier"/>
              </a:rPr>
              <a:t>])</a:t>
            </a:r>
          </a:p>
        </p:txBody>
      </p:sp>
    </p:spTree>
  </p:cSl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Types de période, et l’identifiant qui les porte — En R</a:t>
            </a:r>
          </a:p>
        </p:txBody>
      </p:sp>
      <p:sp>
        <p:nvSpPr>
          <p:cNvPr id="3" name="Content Placeholder 2"/>
          <p:cNvSpPr>
            <a:spLocks noGrp="1"/>
          </p:cNvSpPr>
          <p:nvPr>
            <p:ph idx="1"/>
          </p:nvPr>
        </p:nvSpPr>
        <p:spPr/>
        <p:txBody>
          <a:bodyPr/>
          <a:lstStyle/>
          <a:p>
            <a:pPr lvl="0" indent="0">
              <a:buNone/>
            </a:pPr>
            <a:r>
              <a:rPr>
                <a:solidFill>
                  <a:srgbClr val="06287E"/>
                </a:solidFill>
                <a:latin typeface="Courier"/>
              </a:rPr>
              <a:t>library</a:t>
            </a:r>
            <a:r>
              <a:rPr>
                <a:latin typeface="Courier"/>
              </a:rPr>
              <a:t>(dplyr)</a:t>
            </a:r>
            <a:br/>
            <a:r>
              <a:rPr>
                <a:latin typeface="Courier"/>
              </a:rPr>
              <a:t>vax </a:t>
            </a:r>
            <a:r>
              <a:rPr>
                <a:solidFill>
                  <a:srgbClr val="007020"/>
                </a:solidFill>
                <a:latin typeface="Courier"/>
              </a:rPr>
              <a:t>&lt;-</a:t>
            </a:r>
            <a:r>
              <a:rPr>
                <a:latin typeface="Courier"/>
              </a:rPr>
              <a:t> vax </a:t>
            </a:r>
            <a:r>
              <a:rPr>
                <a:solidFill>
                  <a:srgbClr val="4070A0"/>
                </a:solidFill>
                <a:latin typeface="Courier"/>
              </a:rPr>
              <a:t>|&gt;</a:t>
            </a:r>
            <a:r>
              <a:rPr>
                <a:latin typeface="Courier"/>
              </a:rPr>
              <a:t> </a:t>
            </a:r>
            <a:r>
              <a:rPr>
                <a:solidFill>
                  <a:srgbClr val="06287E"/>
                </a:solidFill>
                <a:latin typeface="Courier"/>
              </a:rPr>
              <a:t>mutate</a:t>
            </a:r>
            <a:r>
              <a:rPr>
                <a:latin typeface="Courier"/>
              </a:rPr>
              <a:t>(</a:t>
            </a:r>
            <a:r>
              <a:rPr>
                <a:solidFill>
                  <a:srgbClr val="7D9029"/>
                </a:solidFill>
                <a:latin typeface="Courier"/>
              </a:rPr>
              <a:t>period_id =</a:t>
            </a:r>
            <a:r>
              <a:rPr>
                <a:latin typeface="Courier"/>
              </a:rPr>
              <a:t> </a:t>
            </a:r>
            <a:r>
              <a:rPr>
                <a:solidFill>
                  <a:srgbClr val="06287E"/>
                </a:solidFill>
                <a:latin typeface="Courier"/>
              </a:rPr>
              <a:t>format</a:t>
            </a:r>
            <a:r>
              <a:rPr>
                <a:latin typeface="Courier"/>
              </a:rPr>
              <a:t>(period, </a:t>
            </a:r>
            <a:r>
              <a:rPr>
                <a:solidFill>
                  <a:srgbClr val="4070A0"/>
                </a:solidFill>
                <a:latin typeface="Courier"/>
              </a:rPr>
              <a:t>"%Y%m"</a:t>
            </a:r>
            <a:r>
              <a:rPr>
                <a:latin typeface="Courier"/>
              </a:rPr>
              <a:t>))</a:t>
            </a:r>
          </a:p>
        </p:txBody>
      </p:sp>
    </p:spTree>
  </p:cSl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À quelle période appartient une valeur ?</a:t>
            </a:r>
          </a:p>
        </p:txBody>
      </p:sp>
      <p:sp>
        <p:nvSpPr>
          <p:cNvPr id="3" name="Content Placeholder 2"/>
          <p:cNvSpPr>
            <a:spLocks noGrp="1"/>
          </p:cNvSpPr>
          <p:nvPr>
            <p:ph idx="1"/>
          </p:nvPr>
        </p:nvSpPr>
        <p:spPr/>
        <p:txBody>
          <a:bodyPr/>
          <a:lstStyle/>
          <a:p>
            <a:pPr lvl="0"/>
            <a:r>
              <a:rPr b="1"/>
              <a:t>Juste — la période où l’activité a eu lieu.</a:t>
            </a:r>
            <a:r>
              <a:rPr/>
              <a:t> Une dose administrée le 28 août est d’août, quelle que soit la date…</a:t>
            </a:r>
          </a:p>
          <a:p>
            <a:pPr lvl="0"/>
            <a:r>
              <a:rPr b="1"/>
              <a:t>Faux — la période où le formulaire a été transmis.</a:t>
            </a:r>
            <a:r>
              <a:rPr/>
              <a:t> Fréquent là où la saisie se fait par lots, et cela décale…</a:t>
            </a:r>
          </a:p>
          <a:p>
            <a:pPr lvl="0"/>
            <a:r>
              <a:rPr b="1"/>
              <a:t>Faux — la période où la valeur a été saisie.</a:t>
            </a:r>
            <a:r>
              <a:rPr/>
              <a:t> Même défaillance, un cran plus loin.</a:t>
            </a:r>
          </a:p>
        </p:txBody>
      </p:sp>
    </p:spTree>
  </p:cSl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Les trois chiffres annuels — En Python</a:t>
            </a:r>
          </a:p>
        </p:txBody>
      </p:sp>
      <p:sp>
        <p:nvSpPr>
          <p:cNvPr id="3" name="Content Placeholder 2"/>
          <p:cNvSpPr>
            <a:spLocks noGrp="1"/>
          </p:cNvSpPr>
          <p:nvPr>
            <p:ph idx="1"/>
          </p:nvPr>
        </p:nvSpPr>
        <p:spPr/>
        <p:txBody>
          <a:bodyPr/>
          <a:lstStyle/>
          <a:p>
            <a:pPr lvl="0" indent="0">
              <a:buNone/>
            </a:pPr>
            <a:r>
              <a:rPr>
                <a:latin typeface="Courier"/>
              </a:rPr>
              <a:t>penta3 </a:t>
            </a:r>
            <a:r>
              <a:rPr>
                <a:solidFill>
                  <a:srgbClr val="666666"/>
                </a:solidFill>
                <a:latin typeface="Courier"/>
              </a:rPr>
              <a:t>=</a:t>
            </a:r>
            <a:r>
              <a:rPr>
                <a:latin typeface="Courier"/>
              </a:rPr>
              <a:t> vax[vax[</a:t>
            </a:r>
            <a:r>
              <a:rPr>
                <a:solidFill>
                  <a:srgbClr val="4070A0"/>
                </a:solidFill>
                <a:latin typeface="Courier"/>
              </a:rPr>
              <a:t>"antigen"</a:t>
            </a:r>
            <a:r>
              <a:rPr>
                <a:latin typeface="Courier"/>
              </a:rPr>
              <a:t>] </a:t>
            </a:r>
            <a:r>
              <a:rPr>
                <a:solidFill>
                  <a:srgbClr val="666666"/>
                </a:solidFill>
                <a:latin typeface="Courier"/>
              </a:rPr>
              <a:t>==</a:t>
            </a:r>
            <a:r>
              <a:rPr>
                <a:latin typeface="Courier"/>
              </a:rPr>
              <a:t> </a:t>
            </a:r>
            <a:r>
              <a:rPr>
                <a:solidFill>
                  <a:srgbClr val="4070A0"/>
                </a:solidFill>
                <a:latin typeface="Courier"/>
              </a:rPr>
              <a:t>"penta3"</a:t>
            </a:r>
            <a:r>
              <a:rPr>
                <a:latin typeface="Courier"/>
              </a:rPr>
              <a:t>]</a:t>
            </a:r>
            <a:br/>
            <a:r>
              <a:rPr>
                <a:latin typeface="Courier"/>
              </a:rPr>
              <a:t>reported </a:t>
            </a:r>
            <a:r>
              <a:rPr>
                <a:solidFill>
                  <a:srgbClr val="666666"/>
                </a:solidFill>
                <a:latin typeface="Courier"/>
              </a:rPr>
              <a:t>=</a:t>
            </a:r>
            <a:r>
              <a:rPr>
                <a:latin typeface="Courier"/>
              </a:rPr>
              <a:t> penta3[penta3[</a:t>
            </a:r>
            <a:r>
              <a:rPr>
                <a:solidFill>
                  <a:srgbClr val="4070A0"/>
                </a:solidFill>
                <a:latin typeface="Courier"/>
              </a:rPr>
              <a:t>"report_submitted"</a:t>
            </a:r>
            <a:r>
              <a:rPr>
                <a:latin typeface="Courier"/>
              </a:rPr>
              <a:t>] </a:t>
            </a:r>
            <a:r>
              <a:rPr>
                <a:solidFill>
                  <a:srgbClr val="666666"/>
                </a:solidFill>
                <a:latin typeface="Courier"/>
              </a:rPr>
              <a:t>==</a:t>
            </a:r>
            <a:r>
              <a:rPr>
                <a:latin typeface="Courier"/>
              </a:rPr>
              <a:t> </a:t>
            </a:r>
            <a:r>
              <a:rPr>
                <a:solidFill>
                  <a:srgbClr val="19177C"/>
                </a:solidFill>
                <a:latin typeface="Courier"/>
              </a:rPr>
              <a:t>True</a:t>
            </a:r>
            <a:r>
              <a:rPr>
                <a:latin typeface="Courier"/>
              </a:rPr>
              <a:t>]</a:t>
            </a:r>
            <a:br/>
            <a:br/>
            <a:r>
              <a:rPr>
                <a:latin typeface="Courier"/>
              </a:rPr>
              <a:t>doses </a:t>
            </a:r>
            <a:r>
              <a:rPr>
                <a:solidFill>
                  <a:srgbClr val="666666"/>
                </a:solidFill>
                <a:latin typeface="Courier"/>
              </a:rPr>
              <a:t>=</a:t>
            </a:r>
            <a:r>
              <a:rPr>
                <a:latin typeface="Courier"/>
              </a:rPr>
              <a:t> reported[</a:t>
            </a:r>
            <a:r>
              <a:rPr>
                <a:solidFill>
                  <a:srgbClr val="4070A0"/>
                </a:solidFill>
                <a:latin typeface="Courier"/>
              </a:rPr>
              <a:t>"doses_administered"</a:t>
            </a:r>
            <a:r>
              <a:rPr>
                <a:latin typeface="Courier"/>
              </a:rPr>
              <a:t>].</a:t>
            </a:r>
            <a:r>
              <a:rPr>
                <a:solidFill>
                  <a:srgbClr val="008000"/>
                </a:solidFill>
                <a:latin typeface="Courier"/>
              </a:rPr>
              <a:t>sum</a:t>
            </a:r>
            <a:r>
              <a:rPr>
                <a:latin typeface="Courier"/>
              </a:rPr>
              <a:t>()</a:t>
            </a:r>
            <a:br/>
            <a:br/>
            <a:r>
              <a:rPr>
                <a:latin typeface="Courier"/>
              </a:rPr>
              <a:t>summed_denominator </a:t>
            </a:r>
            <a:r>
              <a:rPr>
                <a:solidFill>
                  <a:srgbClr val="666666"/>
                </a:solidFill>
                <a:latin typeface="Courier"/>
              </a:rPr>
              <a:t>=</a:t>
            </a:r>
            <a:r>
              <a:rPr>
                <a:latin typeface="Courier"/>
              </a:rPr>
              <a:t> reported[</a:t>
            </a:r>
            <a:r>
              <a:rPr>
                <a:solidFill>
                  <a:srgbClr val="4070A0"/>
                </a:solidFill>
                <a:latin typeface="Courier"/>
              </a:rPr>
              <a:t>"target_population"</a:t>
            </a:r>
            <a:r>
              <a:rPr>
                <a:latin typeface="Courier"/>
              </a:rPr>
              <a:t>].</a:t>
            </a:r>
            <a:r>
              <a:rPr>
                <a:solidFill>
                  <a:srgbClr val="008000"/>
                </a:solidFill>
                <a:latin typeface="Courier"/>
              </a:rPr>
              <a:t>sum</a:t>
            </a:r>
            <a:r>
              <a:rPr>
                <a:latin typeface="Courier"/>
              </a:rPr>
              <a:t>()</a:t>
            </a:r>
            <a:br/>
            <a:r>
              <a:rPr>
                <a:latin typeface="Courier"/>
              </a:rPr>
              <a:t>annual_target </a:t>
            </a:r>
            <a:r>
              <a:rPr>
                <a:solidFill>
                  <a:srgbClr val="666666"/>
                </a:solidFill>
                <a:latin typeface="Courier"/>
              </a:rPr>
              <a:t>=</a:t>
            </a:r>
            <a:r>
              <a:rPr>
                <a:latin typeface="Courier"/>
              </a:rPr>
              <a:t> penta3.groupby(</a:t>
            </a:r>
            <a:r>
              <a:rPr>
                <a:solidFill>
                  <a:srgbClr val="4070A0"/>
                </a:solidFill>
                <a:latin typeface="Courier"/>
              </a:rPr>
              <a:t>"facility_id"</a:t>
            </a:r>
            <a:r>
              <a:rPr>
                <a:latin typeface="Courier"/>
              </a:rPr>
              <a:t>)[</a:t>
            </a:r>
            <a:r>
              <a:rPr>
                <a:solidFill>
                  <a:srgbClr val="4070A0"/>
                </a:solidFill>
                <a:latin typeface="Courier"/>
              </a:rPr>
              <a:t>"target_population"</a:t>
            </a:r>
            <a:r>
              <a:rPr>
                <a:latin typeface="Courier"/>
              </a:rPr>
              <a:t>].first().</a:t>
            </a:r>
            <a:r>
              <a:rPr>
                <a:solidFill>
                  <a:srgbClr val="008000"/>
                </a:solidFill>
                <a:latin typeface="Courier"/>
              </a:rPr>
              <a:t>sum</a:t>
            </a:r>
            <a:r>
              <a:rPr>
                <a:latin typeface="Courier"/>
              </a:rPr>
              <a:t>()</a:t>
            </a:r>
            <a:br/>
            <a:br/>
            <a:r>
              <a:rPr>
                <a:solidFill>
                  <a:srgbClr val="008000"/>
                </a:solidFill>
                <a:latin typeface="Courier"/>
              </a:rPr>
              <a:t>print</a:t>
            </a:r>
            <a:r>
              <a:rPr>
                <a:latin typeface="Courier"/>
              </a:rPr>
              <a:t>(</a:t>
            </a:r>
            <a:r>
              <a:rPr>
                <a:solidFill>
                  <a:srgbClr val="BB6688"/>
                </a:solidFill>
                <a:latin typeface="Courier"/>
              </a:rPr>
              <a:t>f"doses: </a:t>
            </a:r>
            <a:r>
              <a:rPr>
                <a:solidFill>
                  <a:srgbClr val="4070A0"/>
                </a:solidFill>
                <a:latin typeface="Courier"/>
              </a:rPr>
              <a:t>{</a:t>
            </a:r>
            <a:r>
              <a:rPr>
                <a:latin typeface="Courier"/>
              </a:rPr>
              <a:t>doses</a:t>
            </a:r>
            <a:r>
              <a:rPr>
                <a:solidFill>
                  <a:srgbClr val="4070A0"/>
                </a:solidFill>
                <a:latin typeface="Courier"/>
              </a:rPr>
              <a:t>:,}</a:t>
            </a:r>
            <a:r>
              <a:rPr>
                <a:solidFill>
                  <a:srgbClr val="BB6688"/>
                </a:solidFill>
                <a:latin typeface="Courier"/>
              </a:rPr>
              <a:t>"</a:t>
            </a:r>
            <a:r>
              <a:rPr>
                <a:latin typeface="Courier"/>
              </a:rPr>
              <a:t>)</a:t>
            </a:r>
            <a:br/>
            <a:r>
              <a:rPr>
                <a:solidFill>
                  <a:srgbClr val="008000"/>
                </a:solidFill>
                <a:latin typeface="Courier"/>
              </a:rPr>
              <a:t>print</a:t>
            </a:r>
            <a:r>
              <a:rPr>
                <a:latin typeface="Courier"/>
              </a:rPr>
              <a:t>(</a:t>
            </a:r>
            <a:r>
              <a:rPr>
                <a:solidFill>
                  <a:srgbClr val="BB6688"/>
                </a:solidFill>
                <a:latin typeface="Courier"/>
              </a:rPr>
              <a:t>f"a) doses / summed monthly target : </a:t>
            </a:r>
            <a:r>
              <a:rPr>
                <a:solidFill>
                  <a:srgbClr val="4070A0"/>
                </a:solidFill>
                <a:latin typeface="Courier"/>
              </a:rPr>
              <a:t>{</a:t>
            </a:r>
            <a:r>
              <a:rPr>
                <a:latin typeface="Courier"/>
              </a:rPr>
              <a:t>doses </a:t>
            </a:r>
            <a:r>
              <a:rPr>
                <a:solidFill>
                  <a:srgbClr val="666666"/>
                </a:solidFill>
                <a:latin typeface="Courier"/>
              </a:rPr>
              <a:t>/</a:t>
            </a:r>
            <a:r>
              <a:rPr>
                <a:latin typeface="Courier"/>
              </a:rPr>
              <a:t> summed_denominator</a:t>
            </a:r>
            <a:r>
              <a:rPr>
                <a:solidFill>
                  <a:srgbClr val="4070A0"/>
                </a:solidFill>
                <a:latin typeface="Courier"/>
              </a:rPr>
              <a:t>:.1%}</a:t>
            </a:r>
            <a:r>
              <a:rPr>
                <a:solidFill>
                  <a:srgbClr val="BB6688"/>
                </a:solidFill>
                <a:latin typeface="Courier"/>
              </a:rPr>
              <a:t>"</a:t>
            </a:r>
            <a:r>
              <a:rPr>
                <a:latin typeface="Courier"/>
              </a:rPr>
              <a:t>)</a:t>
            </a:r>
            <a:br/>
            <a:r>
              <a:rPr>
                <a:solidFill>
                  <a:srgbClr val="008000"/>
                </a:solidFill>
                <a:latin typeface="Courier"/>
              </a:rPr>
              <a:t>print</a:t>
            </a:r>
            <a:r>
              <a:rPr>
                <a:latin typeface="Courier"/>
              </a:rPr>
              <a:t>(</a:t>
            </a:r>
            <a:r>
              <a:rPr>
                <a:solidFill>
                  <a:srgbClr val="BB6688"/>
                </a:solidFill>
                <a:latin typeface="Courier"/>
              </a:rPr>
              <a:t>f"b) doses / annual target, all 38 : </a:t>
            </a:r>
            <a:r>
              <a:rPr>
                <a:solidFill>
                  <a:srgbClr val="4070A0"/>
                </a:solidFill>
                <a:latin typeface="Courier"/>
              </a:rPr>
              <a:t>{</a:t>
            </a:r>
            <a:r>
              <a:rPr>
                <a:latin typeface="Courier"/>
              </a:rPr>
              <a:t>doses </a:t>
            </a:r>
            <a:r>
              <a:rPr>
                <a:solidFill>
                  <a:srgbClr val="666666"/>
                </a:solidFill>
                <a:latin typeface="Courier"/>
              </a:rPr>
              <a:t>/</a:t>
            </a:r>
            <a:r>
              <a:rPr>
                <a:latin typeface="Courier"/>
              </a:rPr>
              <a:t> annual_target</a:t>
            </a:r>
            <a:r>
              <a:rPr>
                <a:solidFill>
                  <a:srgbClr val="4070A0"/>
                </a:solidFill>
                <a:latin typeface="Courier"/>
              </a:rPr>
              <a:t>:.1%}</a:t>
            </a:r>
            <a:r>
              <a:rPr>
                <a:solidFill>
                  <a:srgbClr val="BB6688"/>
                </a:solidFill>
                <a:latin typeface="Courier"/>
              </a:rPr>
              <a:t>"</a:t>
            </a:r>
            <a:r>
              <a:rPr>
                <a:latin typeface="Courier"/>
              </a:rPr>
              <a:t>)</a:t>
            </a:r>
          </a:p>
        </p:txBody>
      </p:sp>
    </p:spTree>
  </p:cSl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Les trois chiffres annuels — En R</a:t>
            </a:r>
          </a:p>
        </p:txBody>
      </p:sp>
      <p:sp>
        <p:nvSpPr>
          <p:cNvPr id="3" name="Content Placeholder 2"/>
          <p:cNvSpPr>
            <a:spLocks noGrp="1"/>
          </p:cNvSpPr>
          <p:nvPr>
            <p:ph idx="1"/>
          </p:nvPr>
        </p:nvSpPr>
        <p:spPr/>
        <p:txBody>
          <a:bodyPr/>
          <a:lstStyle/>
          <a:p>
            <a:pPr lvl="0" indent="0">
              <a:buNone/>
            </a:pPr>
            <a:r>
              <a:rPr>
                <a:latin typeface="Courier"/>
              </a:rPr>
              <a:t>penta3 </a:t>
            </a:r>
            <a:r>
              <a:rPr>
                <a:solidFill>
                  <a:srgbClr val="007020"/>
                </a:solidFill>
                <a:latin typeface="Courier"/>
              </a:rPr>
              <a:t>&lt;-</a:t>
            </a:r>
            <a:r>
              <a:rPr>
                <a:latin typeface="Courier"/>
              </a:rPr>
              <a:t> vax </a:t>
            </a:r>
            <a:r>
              <a:rPr>
                <a:solidFill>
                  <a:srgbClr val="4070A0"/>
                </a:solidFill>
                <a:latin typeface="Courier"/>
              </a:rPr>
              <a:t>|&gt;</a:t>
            </a:r>
            <a:r>
              <a:rPr>
                <a:latin typeface="Courier"/>
              </a:rPr>
              <a:t> </a:t>
            </a:r>
            <a:r>
              <a:rPr>
                <a:solidFill>
                  <a:srgbClr val="06287E"/>
                </a:solidFill>
                <a:latin typeface="Courier"/>
              </a:rPr>
              <a:t>filter</a:t>
            </a:r>
            <a:r>
              <a:rPr>
                <a:latin typeface="Courier"/>
              </a:rPr>
              <a:t>(antigen </a:t>
            </a:r>
            <a:r>
              <a:rPr>
                <a:solidFill>
                  <a:srgbClr val="4070A0"/>
                </a:solidFill>
                <a:latin typeface="Courier"/>
              </a:rPr>
              <a:t>==</a:t>
            </a:r>
            <a:r>
              <a:rPr>
                <a:latin typeface="Courier"/>
              </a:rPr>
              <a:t> </a:t>
            </a:r>
            <a:r>
              <a:rPr>
                <a:solidFill>
                  <a:srgbClr val="4070A0"/>
                </a:solidFill>
                <a:latin typeface="Courier"/>
              </a:rPr>
              <a:t>"penta3"</a:t>
            </a:r>
            <a:r>
              <a:rPr>
                <a:latin typeface="Courier"/>
              </a:rPr>
              <a:t>)</a:t>
            </a:r>
            <a:br/>
            <a:r>
              <a:rPr>
                <a:latin typeface="Courier"/>
              </a:rPr>
              <a:t>reported </a:t>
            </a:r>
            <a:r>
              <a:rPr>
                <a:solidFill>
                  <a:srgbClr val="007020"/>
                </a:solidFill>
                <a:latin typeface="Courier"/>
              </a:rPr>
              <a:t>&lt;-</a:t>
            </a:r>
            <a:r>
              <a:rPr>
                <a:latin typeface="Courier"/>
              </a:rPr>
              <a:t> penta3 </a:t>
            </a:r>
            <a:r>
              <a:rPr>
                <a:solidFill>
                  <a:srgbClr val="4070A0"/>
                </a:solidFill>
                <a:latin typeface="Courier"/>
              </a:rPr>
              <a:t>|&gt;</a:t>
            </a:r>
            <a:r>
              <a:rPr>
                <a:latin typeface="Courier"/>
              </a:rPr>
              <a:t> </a:t>
            </a:r>
            <a:r>
              <a:rPr>
                <a:solidFill>
                  <a:srgbClr val="06287E"/>
                </a:solidFill>
                <a:latin typeface="Courier"/>
              </a:rPr>
              <a:t>filter</a:t>
            </a:r>
            <a:r>
              <a:rPr>
                <a:latin typeface="Courier"/>
              </a:rPr>
              <a:t>(report_submitted)</a:t>
            </a:r>
            <a:br/>
            <a:br/>
            <a:r>
              <a:rPr>
                <a:latin typeface="Courier"/>
              </a:rPr>
              <a:t>doses </a:t>
            </a:r>
            <a:r>
              <a:rPr>
                <a:solidFill>
                  <a:srgbClr val="007020"/>
                </a:solidFill>
                <a:latin typeface="Courier"/>
              </a:rPr>
              <a:t>&lt;-</a:t>
            </a:r>
            <a:r>
              <a:rPr>
                <a:latin typeface="Courier"/>
              </a:rPr>
              <a:t> </a:t>
            </a:r>
            <a:r>
              <a:rPr>
                <a:solidFill>
                  <a:srgbClr val="06287E"/>
                </a:solidFill>
                <a:latin typeface="Courier"/>
              </a:rPr>
              <a:t>sum</a:t>
            </a:r>
            <a:r>
              <a:rPr>
                <a:latin typeface="Courier"/>
              </a:rPr>
              <a:t>(reported</a:t>
            </a:r>
            <a:r>
              <a:rPr>
                <a:solidFill>
                  <a:srgbClr val="4070A0"/>
                </a:solidFill>
                <a:latin typeface="Courier"/>
              </a:rPr>
              <a:t>$</a:t>
            </a:r>
            <a:r>
              <a:rPr>
                <a:latin typeface="Courier"/>
              </a:rPr>
              <a:t>doses_administered)</a:t>
            </a:r>
            <a:br/>
            <a:r>
              <a:rPr>
                <a:latin typeface="Courier"/>
              </a:rPr>
              <a:t>summed </a:t>
            </a:r>
            <a:r>
              <a:rPr>
                <a:solidFill>
                  <a:srgbClr val="007020"/>
                </a:solidFill>
                <a:latin typeface="Courier"/>
              </a:rPr>
              <a:t>&lt;-</a:t>
            </a:r>
            <a:r>
              <a:rPr>
                <a:latin typeface="Courier"/>
              </a:rPr>
              <a:t> </a:t>
            </a:r>
            <a:r>
              <a:rPr>
                <a:solidFill>
                  <a:srgbClr val="06287E"/>
                </a:solidFill>
                <a:latin typeface="Courier"/>
              </a:rPr>
              <a:t>sum</a:t>
            </a:r>
            <a:r>
              <a:rPr>
                <a:latin typeface="Courier"/>
              </a:rPr>
              <a:t>(reported</a:t>
            </a:r>
            <a:r>
              <a:rPr>
                <a:solidFill>
                  <a:srgbClr val="4070A0"/>
                </a:solidFill>
                <a:latin typeface="Courier"/>
              </a:rPr>
              <a:t>$</a:t>
            </a:r>
            <a:r>
              <a:rPr>
                <a:latin typeface="Courier"/>
              </a:rPr>
              <a:t>target_population)</a:t>
            </a:r>
            <a:br/>
            <a:r>
              <a:rPr>
                <a:latin typeface="Courier"/>
              </a:rPr>
              <a:t>annual </a:t>
            </a:r>
            <a:r>
              <a:rPr>
                <a:solidFill>
                  <a:srgbClr val="007020"/>
                </a:solidFill>
                <a:latin typeface="Courier"/>
              </a:rPr>
              <a:t>&lt;-</a:t>
            </a:r>
            <a:r>
              <a:rPr>
                <a:latin typeface="Courier"/>
              </a:rPr>
              <a:t> penta3 </a:t>
            </a:r>
            <a:r>
              <a:rPr>
                <a:solidFill>
                  <a:srgbClr val="4070A0"/>
                </a:solidFill>
                <a:latin typeface="Courier"/>
              </a:rPr>
              <a:t>|&gt;</a:t>
            </a:r>
            <a:r>
              <a:rPr>
                <a:latin typeface="Courier"/>
              </a:rPr>
              <a:t> </a:t>
            </a:r>
            <a:r>
              <a:rPr>
                <a:solidFill>
                  <a:srgbClr val="06287E"/>
                </a:solidFill>
                <a:latin typeface="Courier"/>
              </a:rPr>
              <a:t>summarise</a:t>
            </a:r>
            <a:r>
              <a:rPr>
                <a:latin typeface="Courier"/>
              </a:rPr>
              <a:t>(</a:t>
            </a:r>
            <a:r>
              <a:rPr>
                <a:solidFill>
                  <a:srgbClr val="7D9029"/>
                </a:solidFill>
                <a:latin typeface="Courier"/>
              </a:rPr>
              <a:t>t =</a:t>
            </a:r>
            <a:r>
              <a:rPr>
                <a:latin typeface="Courier"/>
              </a:rPr>
              <a:t> </a:t>
            </a:r>
            <a:r>
              <a:rPr>
                <a:solidFill>
                  <a:srgbClr val="06287E"/>
                </a:solidFill>
                <a:latin typeface="Courier"/>
              </a:rPr>
              <a:t>first</a:t>
            </a:r>
            <a:r>
              <a:rPr>
                <a:latin typeface="Courier"/>
              </a:rPr>
              <a:t>(target_population), </a:t>
            </a:r>
            <a:r>
              <a:rPr>
                <a:solidFill>
                  <a:srgbClr val="7D9029"/>
                </a:solidFill>
                <a:latin typeface="Courier"/>
              </a:rPr>
              <a:t>.by =</a:t>
            </a:r>
            <a:r>
              <a:rPr>
                <a:latin typeface="Courier"/>
              </a:rPr>
              <a:t> facility_id) </a:t>
            </a:r>
            <a:r>
              <a:rPr>
                <a:solidFill>
                  <a:srgbClr val="4070A0"/>
                </a:solidFill>
                <a:latin typeface="Courier"/>
              </a:rPr>
              <a:t>|&gt;</a:t>
            </a:r>
            <a:br/>
            <a:r>
              <a:rPr>
                <a:latin typeface="Courier"/>
              </a:rPr>
              <a:t>  </a:t>
            </a:r>
            <a:r>
              <a:rPr>
                <a:solidFill>
                  <a:srgbClr val="06287E"/>
                </a:solidFill>
                <a:latin typeface="Courier"/>
              </a:rPr>
              <a:t>summarise</a:t>
            </a:r>
            <a:r>
              <a:rPr>
                <a:latin typeface="Courier"/>
              </a:rPr>
              <a:t>(</a:t>
            </a:r>
            <a:r>
              <a:rPr>
                <a:solidFill>
                  <a:srgbClr val="06287E"/>
                </a:solidFill>
                <a:latin typeface="Courier"/>
              </a:rPr>
              <a:t>sum</a:t>
            </a:r>
            <a:r>
              <a:rPr>
                <a:latin typeface="Courier"/>
              </a:rPr>
              <a:t>(t)) </a:t>
            </a:r>
            <a:r>
              <a:rPr>
                <a:solidFill>
                  <a:srgbClr val="4070A0"/>
                </a:solidFill>
                <a:latin typeface="Courier"/>
              </a:rPr>
              <a:t>|&gt;</a:t>
            </a:r>
            <a:r>
              <a:rPr>
                <a:latin typeface="Courier"/>
              </a:rPr>
              <a:t> </a:t>
            </a:r>
            <a:r>
              <a:rPr>
                <a:solidFill>
                  <a:srgbClr val="06287E"/>
                </a:solidFill>
                <a:latin typeface="Courier"/>
              </a:rPr>
              <a:t>pull</a:t>
            </a:r>
            <a:r>
              <a:rPr>
                <a:latin typeface="Courier"/>
              </a:rPr>
              <a:t>()</a:t>
            </a:r>
            <a:br/>
            <a:br/>
            <a:r>
              <a:rPr>
                <a:solidFill>
                  <a:srgbClr val="06287E"/>
                </a:solidFill>
                <a:latin typeface="Courier"/>
              </a:rPr>
              <a:t>c</a:t>
            </a:r>
            <a:r>
              <a:rPr>
                <a:latin typeface="Courier"/>
              </a:rPr>
              <a:t>(</a:t>
            </a:r>
            <a:r>
              <a:rPr>
                <a:solidFill>
                  <a:srgbClr val="7D9029"/>
                </a:solidFill>
                <a:latin typeface="Courier"/>
              </a:rPr>
              <a:t>a =</a:t>
            </a:r>
            <a:r>
              <a:rPr>
                <a:latin typeface="Courier"/>
              </a:rPr>
              <a:t> doses </a:t>
            </a:r>
            <a:r>
              <a:rPr>
                <a:solidFill>
                  <a:srgbClr val="4070A0"/>
                </a:solidFill>
                <a:latin typeface="Courier"/>
              </a:rPr>
              <a:t>/</a:t>
            </a:r>
            <a:r>
              <a:rPr>
                <a:latin typeface="Courier"/>
              </a:rPr>
              <a:t> summed, </a:t>
            </a:r>
            <a:r>
              <a:rPr>
                <a:solidFill>
                  <a:srgbClr val="7D9029"/>
                </a:solidFill>
                <a:latin typeface="Courier"/>
              </a:rPr>
              <a:t>b =</a:t>
            </a:r>
            <a:r>
              <a:rPr>
                <a:latin typeface="Courier"/>
              </a:rPr>
              <a:t> doses </a:t>
            </a:r>
            <a:r>
              <a:rPr>
                <a:solidFill>
                  <a:srgbClr val="4070A0"/>
                </a:solidFill>
                <a:latin typeface="Courier"/>
              </a:rPr>
              <a:t>/</a:t>
            </a:r>
            <a:r>
              <a:rPr>
                <a:latin typeface="Courier"/>
              </a:rPr>
              <a:t> annual)</a:t>
            </a:r>
          </a:p>
        </p:txBody>
      </p:sp>
    </p:spTree>
  </p:cSl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Les trois chiffres annuels</a:t>
            </a:r>
          </a:p>
        </p:txBody>
      </p:sp>
      <p:graphicFrame>
        <p:nvGraphicFramePr>
          <p:cNvPr id="6" name="Content Placeholder 5"/>
          <p:cNvGraphicFramePr>
            <a:graphicFrameLocks noGrp="1"/>
          </p:cNvGraphicFramePr>
          <p:nvPr>
            <p:ph idx="1"/>
          </p:nvPr>
        </p:nvGraphicFramePr>
        <p:xfrm>
          <a:off x="457200" y="1193800"/>
          <a:ext cx="8229600" cy="3390900"/>
        </p:xfrm>
        <a:graphic>
          <a:graphicData uri="http://schemas.openxmlformats.org/drawingml/2006/table">
            <a:tbl>
              <a:tblPr firstRow="1" bandRow="1">
                <a:tableStyleId>{5C22544A-7EE6-4342-B048-85BDC9FD1C3A}</a:tableStyleId>
              </a:tblPr>
              <a:tblGrid>
                <a:gridCol w="4114800"/>
                <a:gridCol w="4114800"/>
              </a:tblGrid>
              <a:tr h="0">
                <a:tc>
                  <a:txBody>
                    <a:bodyPr/>
                    <a:lstStyle/>
                    <a:p>
                      <a:pPr lvl="0" indent="0" marL="0">
                        <a:buNone/>
                      </a:pPr>
                      <a:r>
                        <a:rPr/>
                        <a:t>Phrase</a:t>
                      </a:r>
                    </a:p>
                  </a:txBody>
                  <a:tcPr/>
                </a:tc>
                <a:tc>
                  <a:txBody>
                    <a:bodyPr/>
                    <a:lstStyle/>
                    <a:p>
                      <a:pPr lvl="0" indent="0" marL="0">
                        <a:buNone/>
                      </a:pPr>
                      <a:r>
                        <a:rPr/>
                        <a:t>Chiffre</a:t>
                      </a:r>
                    </a:p>
                  </a:txBody>
                  <a:tcPr/>
                </a:tc>
              </a:tr>
              <a:tr h="0">
                <a:tc>
                  <a:txBody>
                    <a:bodyPr/>
                    <a:lstStyle/>
                    <a:p>
                      <a:pPr lvl="0" indent="0" marL="0">
                        <a:buNone/>
                      </a:pPr>
                      <a:r>
                        <a:rPr/>
                        <a:t>« Doses sur population cible, sommée sur l’année »</a:t>
                      </a:r>
                    </a:p>
                  </a:txBody>
                </a:tc>
                <a:tc>
                  <a:txBody>
                    <a:bodyPr/>
                    <a:lstStyle/>
                    <a:p>
                      <a:pPr lvl="0" indent="0" marL="0">
                        <a:buNone/>
                      </a:pPr>
                      <a:r>
                        <a:rPr b="1"/>
                        <a:t>6,5 %</a:t>
                      </a:r>
                    </a:p>
                  </a:txBody>
                </a:tc>
              </a:tr>
              <a:tr h="0">
                <a:tc>
                  <a:txBody>
                    <a:bodyPr/>
                    <a:lstStyle/>
                    <a:p>
                      <a:pPr lvl="0" indent="0" marL="0">
                        <a:buNone/>
                      </a:pPr>
                      <a:r>
                        <a:rPr/>
                        <a:t>« Doses annuelles sur population cible annuelle »</a:t>
                      </a:r>
                    </a:p>
                  </a:txBody>
                </a:tc>
                <a:tc>
                  <a:txBody>
                    <a:bodyPr/>
                    <a:lstStyle/>
                    <a:p>
                      <a:pPr lvl="0" indent="0" marL="0">
                        <a:buNone/>
                      </a:pPr>
                      <a:r>
                        <a:rPr b="1"/>
                        <a:t>60,8 %</a:t>
                      </a:r>
                    </a:p>
                  </a:txBody>
                </a:tc>
              </a:tr>
              <a:tr h="0">
                <a:tc>
                  <a:txBody>
                    <a:bodyPr/>
                    <a:lstStyle/>
                    <a:p>
                      <a:pPr lvl="0" indent="0" marL="0">
                        <a:buNone/>
                      </a:pPr>
                      <a:r>
                        <a:rPr/>
                        <a:t>« Doses annuelles sur cible annuelle, parmi les couples formation-mois ayant rapporté »</a:t>
                      </a:r>
                    </a:p>
                  </a:txBody>
                </a:tc>
                <a:tc>
                  <a:txBody>
                    <a:bodyPr/>
                    <a:lstStyle/>
                    <a:p>
                      <a:pPr lvl="0" indent="0" marL="0">
                        <a:buNone/>
                      </a:pPr>
                      <a:r>
                        <a:rPr b="1"/>
                        <a:t>77,5 %</a:t>
                      </a:r>
                    </a:p>
                  </a:txBody>
                </a:tc>
              </a:tr>
            </a:tbl>
          </a:graphicData>
        </a:graphic>
      </p:graphicFrame>
    </p:spTree>
  </p:cSl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Pourquoi ils diffèrent</a:t>
            </a:r>
          </a:p>
        </p:txBody>
      </p:sp>
      <p:sp>
        <p:nvSpPr>
          <p:cNvPr id="3" name="Content Placeholder 2"/>
          <p:cNvSpPr>
            <a:spLocks noGrp="1"/>
          </p:cNvSpPr>
          <p:nvPr>
            <p:ph idx="1"/>
          </p:nvPr>
        </p:nvSpPr>
        <p:spPr/>
        <p:txBody>
          <a:bodyPr/>
          <a:lstStyle/>
          <a:p>
            <a:pPr lvl="0"/>
            <a:r>
              <a:rPr/>
              <a:t>6,5 % est un chiffre mensuel portant une étiquette annuelle — </a:t>
            </a:r>
            <a:r>
              <a:rPr>
                <a:latin typeface="Courier"/>
              </a:rPr>
              <a:t>target_population</a:t>
            </a:r>
            <a:r>
              <a:rPr/>
              <a:t> est une cohorte </a:t>
            </a:r>
            <a:r>
              <a:rPr i="1"/>
              <a:t>annuelle</a:t>
            </a:r>
            <a:r>
              <a:rPr/>
              <a:t> — les…</a:t>
            </a:r>
          </a:p>
          <a:p>
            <a:pPr lvl="0"/>
            <a:r>
              <a:rPr/>
              <a:t>60,8 % compte les formations muettes comme n’ayant vacciné personne — Le dénominateur est la cohorte annuelle complète…</a:t>
            </a:r>
          </a:p>
          <a:p>
            <a:pPr lvl="0"/>
            <a:r>
              <a:rPr/>
              <a:t>77,5 % est le défendable — et il exige un ajustement explicite du dénominateur</a:t>
            </a:r>
          </a:p>
        </p:txBody>
      </p:sp>
    </p:spTree>
  </p:cSl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Pourquoi ils diffèrent — En Python</a:t>
            </a:r>
          </a:p>
        </p:txBody>
      </p:sp>
      <p:sp>
        <p:nvSpPr>
          <p:cNvPr id="3" name="Content Placeholder 2"/>
          <p:cNvSpPr>
            <a:spLocks noGrp="1"/>
          </p:cNvSpPr>
          <p:nvPr>
            <p:ph idx="1"/>
          </p:nvPr>
        </p:nvSpPr>
        <p:spPr/>
        <p:txBody>
          <a:bodyPr/>
          <a:lstStyle/>
          <a:p>
            <a:pPr lvl="0" indent="0">
              <a:buNone/>
            </a:pPr>
            <a:r>
              <a:rPr>
                <a:latin typeface="Courier"/>
              </a:rPr>
              <a:t>months_reported </a:t>
            </a:r>
            <a:r>
              <a:rPr>
                <a:solidFill>
                  <a:srgbClr val="666666"/>
                </a:solidFill>
                <a:latin typeface="Courier"/>
              </a:rPr>
              <a:t>=</a:t>
            </a:r>
            <a:r>
              <a:rPr>
                <a:latin typeface="Courier"/>
              </a:rPr>
              <a:t> reported.groupby(</a:t>
            </a:r>
            <a:r>
              <a:rPr>
                <a:solidFill>
                  <a:srgbClr val="4070A0"/>
                </a:solidFill>
                <a:latin typeface="Courier"/>
              </a:rPr>
              <a:t>"facility_id"</a:t>
            </a:r>
            <a:r>
              <a:rPr>
                <a:latin typeface="Courier"/>
              </a:rPr>
              <a:t>).size()</a:t>
            </a:r>
            <a:br/>
            <a:r>
              <a:rPr>
                <a:latin typeface="Courier"/>
              </a:rPr>
              <a:t>targets </a:t>
            </a:r>
            <a:r>
              <a:rPr>
                <a:solidFill>
                  <a:srgbClr val="666666"/>
                </a:solidFill>
                <a:latin typeface="Courier"/>
              </a:rPr>
              <a:t>=</a:t>
            </a:r>
            <a:r>
              <a:rPr>
                <a:latin typeface="Courier"/>
              </a:rPr>
              <a:t> penta3.groupby(</a:t>
            </a:r>
            <a:r>
              <a:rPr>
                <a:solidFill>
                  <a:srgbClr val="4070A0"/>
                </a:solidFill>
                <a:latin typeface="Courier"/>
              </a:rPr>
              <a:t>"facility_id"</a:t>
            </a:r>
            <a:r>
              <a:rPr>
                <a:latin typeface="Courier"/>
              </a:rPr>
              <a:t>)[</a:t>
            </a:r>
            <a:r>
              <a:rPr>
                <a:solidFill>
                  <a:srgbClr val="4070A0"/>
                </a:solidFill>
                <a:latin typeface="Courier"/>
              </a:rPr>
              <a:t>"target_population"</a:t>
            </a:r>
            <a:r>
              <a:rPr>
                <a:latin typeface="Courier"/>
              </a:rPr>
              <a:t>].first()</a:t>
            </a:r>
            <a:br/>
            <a:r>
              <a:rPr>
                <a:latin typeface="Courier"/>
              </a:rPr>
              <a:t>prorated </a:t>
            </a:r>
            <a:r>
              <a:rPr>
                <a:solidFill>
                  <a:srgbClr val="666666"/>
                </a:solidFill>
                <a:latin typeface="Courier"/>
              </a:rPr>
              <a:t>=</a:t>
            </a:r>
            <a:r>
              <a:rPr>
                <a:latin typeface="Courier"/>
              </a:rPr>
              <a:t> (targets </a:t>
            </a:r>
            <a:r>
              <a:rPr>
                <a:solidFill>
                  <a:srgbClr val="666666"/>
                </a:solidFill>
                <a:latin typeface="Courier"/>
              </a:rPr>
              <a:t>*</a:t>
            </a:r>
            <a:r>
              <a:rPr>
                <a:latin typeface="Courier"/>
              </a:rPr>
              <a:t> months_reported.reindex(targets.index).fillna(</a:t>
            </a:r>
            <a:r>
              <a:rPr>
                <a:solidFill>
                  <a:srgbClr val="40A070"/>
                </a:solidFill>
                <a:latin typeface="Courier"/>
              </a:rPr>
              <a:t>0</a:t>
            </a:r>
            <a:r>
              <a:rPr>
                <a:latin typeface="Courier"/>
              </a:rPr>
              <a:t>) </a:t>
            </a:r>
            <a:r>
              <a:rPr>
                <a:solidFill>
                  <a:srgbClr val="666666"/>
                </a:solidFill>
                <a:latin typeface="Courier"/>
              </a:rPr>
              <a:t>/</a:t>
            </a:r>
            <a:r>
              <a:rPr>
                <a:latin typeface="Courier"/>
              </a:rPr>
              <a:t> </a:t>
            </a:r>
            <a:r>
              <a:rPr>
                <a:solidFill>
                  <a:srgbClr val="40A070"/>
                </a:solidFill>
                <a:latin typeface="Courier"/>
              </a:rPr>
              <a:t>12</a:t>
            </a:r>
            <a:r>
              <a:rPr>
                <a:latin typeface="Courier"/>
              </a:rPr>
              <a:t>).</a:t>
            </a:r>
            <a:r>
              <a:rPr>
                <a:solidFill>
                  <a:srgbClr val="008000"/>
                </a:solidFill>
                <a:latin typeface="Courier"/>
              </a:rPr>
              <a:t>sum</a:t>
            </a:r>
            <a:r>
              <a:rPr>
                <a:latin typeface="Courier"/>
              </a:rPr>
              <a:t>()</a:t>
            </a:r>
            <a:br/>
            <a:br/>
            <a:r>
              <a:rPr>
                <a:solidFill>
                  <a:srgbClr val="008000"/>
                </a:solidFill>
                <a:latin typeface="Courier"/>
              </a:rPr>
              <a:t>print</a:t>
            </a:r>
            <a:r>
              <a:rPr>
                <a:latin typeface="Courier"/>
              </a:rPr>
              <a:t>(</a:t>
            </a:r>
            <a:r>
              <a:rPr>
                <a:solidFill>
                  <a:srgbClr val="BB6688"/>
                </a:solidFill>
                <a:latin typeface="Courier"/>
              </a:rPr>
              <a:t>f"c) pro-rated denominator: </a:t>
            </a:r>
            <a:r>
              <a:rPr>
                <a:solidFill>
                  <a:srgbClr val="4070A0"/>
                </a:solidFill>
                <a:latin typeface="Courier"/>
              </a:rPr>
              <a:t>{</a:t>
            </a:r>
            <a:r>
              <a:rPr>
                <a:latin typeface="Courier"/>
              </a:rPr>
              <a:t>doses </a:t>
            </a:r>
            <a:r>
              <a:rPr>
                <a:solidFill>
                  <a:srgbClr val="666666"/>
                </a:solidFill>
                <a:latin typeface="Courier"/>
              </a:rPr>
              <a:t>/</a:t>
            </a:r>
            <a:r>
              <a:rPr>
                <a:latin typeface="Courier"/>
              </a:rPr>
              <a:t> prorated</a:t>
            </a:r>
            <a:r>
              <a:rPr>
                <a:solidFill>
                  <a:srgbClr val="4070A0"/>
                </a:solidFill>
                <a:latin typeface="Courier"/>
              </a:rPr>
              <a:t>:.1%}</a:t>
            </a:r>
            <a:r>
              <a:rPr>
                <a:solidFill>
                  <a:srgbClr val="BB6688"/>
                </a:solidFill>
                <a:latin typeface="Courier"/>
              </a:rPr>
              <a:t>"</a:t>
            </a:r>
            <a:r>
              <a:rPr>
                <a:latin typeface="Courier"/>
              </a:rPr>
              <a:t>)</a:t>
            </a:r>
          </a:p>
        </p:txBody>
      </p:sp>
    </p:spTree>
  </p:cSl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Pourquoi ils diffèrent — En R</a:t>
            </a:r>
          </a:p>
        </p:txBody>
      </p:sp>
      <p:sp>
        <p:nvSpPr>
          <p:cNvPr id="3" name="Content Placeholder 2"/>
          <p:cNvSpPr>
            <a:spLocks noGrp="1"/>
          </p:cNvSpPr>
          <p:nvPr>
            <p:ph idx="1"/>
          </p:nvPr>
        </p:nvSpPr>
        <p:spPr/>
        <p:txBody>
          <a:bodyPr/>
          <a:lstStyle/>
          <a:p>
            <a:pPr lvl="0" indent="0">
              <a:buNone/>
            </a:pPr>
            <a:r>
              <a:rPr>
                <a:latin typeface="Courier"/>
              </a:rPr>
              <a:t>months </a:t>
            </a:r>
            <a:r>
              <a:rPr>
                <a:solidFill>
                  <a:srgbClr val="007020"/>
                </a:solidFill>
                <a:latin typeface="Courier"/>
              </a:rPr>
              <a:t>&lt;-</a:t>
            </a:r>
            <a:r>
              <a:rPr>
                <a:latin typeface="Courier"/>
              </a:rPr>
              <a:t> reported </a:t>
            </a:r>
            <a:r>
              <a:rPr>
                <a:solidFill>
                  <a:srgbClr val="4070A0"/>
                </a:solidFill>
                <a:latin typeface="Courier"/>
              </a:rPr>
              <a:t>|&gt;</a:t>
            </a:r>
            <a:r>
              <a:rPr>
                <a:latin typeface="Courier"/>
              </a:rPr>
              <a:t> </a:t>
            </a:r>
            <a:r>
              <a:rPr>
                <a:solidFill>
                  <a:srgbClr val="06287E"/>
                </a:solidFill>
                <a:latin typeface="Courier"/>
              </a:rPr>
              <a:t>summarise</a:t>
            </a:r>
            <a:r>
              <a:rPr>
                <a:latin typeface="Courier"/>
              </a:rPr>
              <a:t>(</a:t>
            </a:r>
            <a:r>
              <a:rPr>
                <a:solidFill>
                  <a:srgbClr val="7D9029"/>
                </a:solidFill>
                <a:latin typeface="Courier"/>
              </a:rPr>
              <a:t>m =</a:t>
            </a:r>
            <a:r>
              <a:rPr>
                <a:latin typeface="Courier"/>
              </a:rPr>
              <a:t> </a:t>
            </a:r>
            <a:r>
              <a:rPr>
                <a:solidFill>
                  <a:srgbClr val="06287E"/>
                </a:solidFill>
                <a:latin typeface="Courier"/>
              </a:rPr>
              <a:t>n</a:t>
            </a:r>
            <a:r>
              <a:rPr>
                <a:latin typeface="Courier"/>
              </a:rPr>
              <a:t>(), </a:t>
            </a:r>
            <a:r>
              <a:rPr>
                <a:solidFill>
                  <a:srgbClr val="7D9029"/>
                </a:solidFill>
                <a:latin typeface="Courier"/>
              </a:rPr>
              <a:t>.by =</a:t>
            </a:r>
            <a:r>
              <a:rPr>
                <a:latin typeface="Courier"/>
              </a:rPr>
              <a:t> facility_id)</a:t>
            </a:r>
            <a:br/>
            <a:r>
              <a:rPr>
                <a:latin typeface="Courier"/>
              </a:rPr>
              <a:t>targets </a:t>
            </a:r>
            <a:r>
              <a:rPr>
                <a:solidFill>
                  <a:srgbClr val="007020"/>
                </a:solidFill>
                <a:latin typeface="Courier"/>
              </a:rPr>
              <a:t>&lt;-</a:t>
            </a:r>
            <a:r>
              <a:rPr>
                <a:latin typeface="Courier"/>
              </a:rPr>
              <a:t> penta3 </a:t>
            </a:r>
            <a:r>
              <a:rPr>
                <a:solidFill>
                  <a:srgbClr val="4070A0"/>
                </a:solidFill>
                <a:latin typeface="Courier"/>
              </a:rPr>
              <a:t>|&gt;</a:t>
            </a:r>
            <a:r>
              <a:rPr>
                <a:latin typeface="Courier"/>
              </a:rPr>
              <a:t> </a:t>
            </a:r>
            <a:r>
              <a:rPr>
                <a:solidFill>
                  <a:srgbClr val="06287E"/>
                </a:solidFill>
                <a:latin typeface="Courier"/>
              </a:rPr>
              <a:t>summarise</a:t>
            </a:r>
            <a:r>
              <a:rPr>
                <a:latin typeface="Courier"/>
              </a:rPr>
              <a:t>(</a:t>
            </a:r>
            <a:r>
              <a:rPr>
                <a:solidFill>
                  <a:srgbClr val="7D9029"/>
                </a:solidFill>
                <a:latin typeface="Courier"/>
              </a:rPr>
              <a:t>t =</a:t>
            </a:r>
            <a:r>
              <a:rPr>
                <a:latin typeface="Courier"/>
              </a:rPr>
              <a:t> </a:t>
            </a:r>
            <a:r>
              <a:rPr>
                <a:solidFill>
                  <a:srgbClr val="06287E"/>
                </a:solidFill>
                <a:latin typeface="Courier"/>
              </a:rPr>
              <a:t>first</a:t>
            </a:r>
            <a:r>
              <a:rPr>
                <a:latin typeface="Courier"/>
              </a:rPr>
              <a:t>(target_population), </a:t>
            </a:r>
            <a:r>
              <a:rPr>
                <a:solidFill>
                  <a:srgbClr val="7D9029"/>
                </a:solidFill>
                <a:latin typeface="Courier"/>
              </a:rPr>
              <a:t>.by =</a:t>
            </a:r>
            <a:r>
              <a:rPr>
                <a:latin typeface="Courier"/>
              </a:rPr>
              <a:t> facility_id)</a:t>
            </a:r>
            <a:br/>
            <a:br/>
            <a:r>
              <a:rPr>
                <a:latin typeface="Courier"/>
              </a:rPr>
              <a:t>prorated </a:t>
            </a:r>
            <a:r>
              <a:rPr>
                <a:solidFill>
                  <a:srgbClr val="007020"/>
                </a:solidFill>
                <a:latin typeface="Courier"/>
              </a:rPr>
              <a:t>&lt;-</a:t>
            </a:r>
            <a:r>
              <a:rPr>
                <a:latin typeface="Courier"/>
              </a:rPr>
              <a:t> targets </a:t>
            </a:r>
            <a:r>
              <a:rPr>
                <a:solidFill>
                  <a:srgbClr val="4070A0"/>
                </a:solidFill>
                <a:latin typeface="Courier"/>
              </a:rPr>
              <a:t>|&gt;</a:t>
            </a:r>
            <a:br/>
            <a:r>
              <a:rPr>
                <a:latin typeface="Courier"/>
              </a:rPr>
              <a:t>  </a:t>
            </a:r>
            <a:r>
              <a:rPr>
                <a:solidFill>
                  <a:srgbClr val="06287E"/>
                </a:solidFill>
                <a:latin typeface="Courier"/>
              </a:rPr>
              <a:t>left_join</a:t>
            </a:r>
            <a:r>
              <a:rPr>
                <a:latin typeface="Courier"/>
              </a:rPr>
              <a:t>(months, </a:t>
            </a:r>
            <a:r>
              <a:rPr>
                <a:solidFill>
                  <a:srgbClr val="7D9029"/>
                </a:solidFill>
                <a:latin typeface="Courier"/>
              </a:rPr>
              <a:t>by =</a:t>
            </a:r>
            <a:r>
              <a:rPr>
                <a:latin typeface="Courier"/>
              </a:rPr>
              <a:t> </a:t>
            </a:r>
            <a:r>
              <a:rPr>
                <a:solidFill>
                  <a:srgbClr val="4070A0"/>
                </a:solidFill>
                <a:latin typeface="Courier"/>
              </a:rPr>
              <a:t>"facility_id"</a:t>
            </a:r>
            <a:r>
              <a:rPr>
                <a:latin typeface="Courier"/>
              </a:rPr>
              <a:t>) </a:t>
            </a:r>
            <a:r>
              <a:rPr>
                <a:solidFill>
                  <a:srgbClr val="4070A0"/>
                </a:solidFill>
                <a:latin typeface="Courier"/>
              </a:rPr>
              <a:t>|&gt;</a:t>
            </a:r>
            <a:br/>
            <a:r>
              <a:rPr>
                <a:latin typeface="Courier"/>
              </a:rPr>
              <a:t>  </a:t>
            </a:r>
            <a:r>
              <a:rPr>
                <a:solidFill>
                  <a:srgbClr val="06287E"/>
                </a:solidFill>
                <a:latin typeface="Courier"/>
              </a:rPr>
              <a:t>mutate</a:t>
            </a:r>
            <a:r>
              <a:rPr>
                <a:latin typeface="Courier"/>
              </a:rPr>
              <a:t>(</a:t>
            </a:r>
            <a:r>
              <a:rPr>
                <a:solidFill>
                  <a:srgbClr val="7D9029"/>
                </a:solidFill>
                <a:latin typeface="Courier"/>
              </a:rPr>
              <a:t>m =</a:t>
            </a:r>
            <a:r>
              <a:rPr>
                <a:latin typeface="Courier"/>
              </a:rPr>
              <a:t> </a:t>
            </a:r>
            <a:r>
              <a:rPr>
                <a:solidFill>
                  <a:srgbClr val="06287E"/>
                </a:solidFill>
                <a:latin typeface="Courier"/>
              </a:rPr>
              <a:t>coalesce</a:t>
            </a:r>
            <a:r>
              <a:rPr>
                <a:latin typeface="Courier"/>
              </a:rPr>
              <a:t>(m, </a:t>
            </a:r>
            <a:r>
              <a:rPr>
                <a:solidFill>
                  <a:srgbClr val="40A070"/>
                </a:solidFill>
                <a:latin typeface="Courier"/>
              </a:rPr>
              <a:t>0</a:t>
            </a:r>
            <a:r>
              <a:rPr>
                <a:latin typeface="Courier"/>
              </a:rPr>
              <a:t>)) </a:t>
            </a:r>
            <a:r>
              <a:rPr>
                <a:solidFill>
                  <a:srgbClr val="4070A0"/>
                </a:solidFill>
                <a:latin typeface="Courier"/>
              </a:rPr>
              <a:t>|&gt;</a:t>
            </a:r>
            <a:br/>
            <a:r>
              <a:rPr>
                <a:latin typeface="Courier"/>
              </a:rPr>
              <a:t>  </a:t>
            </a:r>
            <a:r>
              <a:rPr>
                <a:solidFill>
                  <a:srgbClr val="06287E"/>
                </a:solidFill>
                <a:latin typeface="Courier"/>
              </a:rPr>
              <a:t>summarise</a:t>
            </a:r>
            <a:r>
              <a:rPr>
                <a:latin typeface="Courier"/>
              </a:rPr>
              <a:t>(</a:t>
            </a:r>
            <a:r>
              <a:rPr>
                <a:solidFill>
                  <a:srgbClr val="06287E"/>
                </a:solidFill>
                <a:latin typeface="Courier"/>
              </a:rPr>
              <a:t>sum</a:t>
            </a:r>
            <a:r>
              <a:rPr>
                <a:latin typeface="Courier"/>
              </a:rPr>
              <a:t>(t </a:t>
            </a:r>
            <a:r>
              <a:rPr>
                <a:solidFill>
                  <a:srgbClr val="4070A0"/>
                </a:solidFill>
                <a:latin typeface="Courier"/>
              </a:rPr>
              <a:t>*</a:t>
            </a:r>
            <a:r>
              <a:rPr>
                <a:latin typeface="Courier"/>
              </a:rPr>
              <a:t> m </a:t>
            </a:r>
            <a:r>
              <a:rPr>
                <a:solidFill>
                  <a:srgbClr val="4070A0"/>
                </a:solidFill>
                <a:latin typeface="Courier"/>
              </a:rPr>
              <a:t>/</a:t>
            </a:r>
            <a:r>
              <a:rPr>
                <a:latin typeface="Courier"/>
              </a:rPr>
              <a:t> </a:t>
            </a:r>
            <a:r>
              <a:rPr>
                <a:solidFill>
                  <a:srgbClr val="40A070"/>
                </a:solidFill>
                <a:latin typeface="Courier"/>
              </a:rPr>
              <a:t>12</a:t>
            </a:r>
            <a:r>
              <a:rPr>
                <a:latin typeface="Courier"/>
              </a:rPr>
              <a:t>)) </a:t>
            </a:r>
            <a:r>
              <a:rPr>
                <a:solidFill>
                  <a:srgbClr val="4070A0"/>
                </a:solidFill>
                <a:latin typeface="Courier"/>
              </a:rPr>
              <a:t>|&gt;</a:t>
            </a:r>
            <a:r>
              <a:rPr>
                <a:latin typeface="Courier"/>
              </a:rPr>
              <a:t> </a:t>
            </a:r>
            <a:r>
              <a:rPr>
                <a:solidFill>
                  <a:srgbClr val="06287E"/>
                </a:solidFill>
                <a:latin typeface="Courier"/>
              </a:rPr>
              <a:t>pull</a:t>
            </a:r>
            <a:r>
              <a:rPr>
                <a:latin typeface="Courier"/>
              </a:rPr>
              <a:t>()</a:t>
            </a:r>
            <a:br/>
            <a:br/>
            <a:r>
              <a:rPr>
                <a:latin typeface="Courier"/>
              </a:rPr>
              <a:t>doses </a:t>
            </a:r>
            <a:r>
              <a:rPr>
                <a:solidFill>
                  <a:srgbClr val="4070A0"/>
                </a:solidFill>
                <a:latin typeface="Courier"/>
              </a:rPr>
              <a:t>/</a:t>
            </a:r>
            <a:r>
              <a:rPr>
                <a:latin typeface="Courier"/>
              </a:rPr>
              <a:t> prorated</a:t>
            </a:r>
          </a:p>
        </p:txBody>
      </p:sp>
    </p:spTree>
  </p:cSl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L’opérateur d’agrégation</a:t>
            </a:r>
          </a:p>
        </p:txBody>
      </p:sp>
      <p:graphicFrame>
        <p:nvGraphicFramePr>
          <p:cNvPr id="6" name="Content Placeholder 5"/>
          <p:cNvGraphicFramePr>
            <a:graphicFrameLocks noGrp="1"/>
          </p:cNvGraphicFramePr>
          <p:nvPr>
            <p:ph idx="1"/>
          </p:nvPr>
        </p:nvGraphicFramePr>
        <p:xfrm>
          <a:off x="457200" y="1193800"/>
          <a:ext cx="8229600" cy="3390900"/>
        </p:xfrm>
        <a:graphic>
          <a:graphicData uri="http://schemas.openxmlformats.org/drawingml/2006/table">
            <a:tbl>
              <a:tblPr firstRow="1" bandRow="1">
                <a:tableStyleId>{5C22544A-7EE6-4342-B048-85BDC9FD1C3A}</a:tableStyleId>
              </a:tblPr>
              <a:tblGrid>
                <a:gridCol w="2743200"/>
                <a:gridCol w="2743200"/>
                <a:gridCol w="2743200"/>
              </a:tblGrid>
              <a:tr h="0">
                <a:tc>
                  <a:txBody>
                    <a:bodyPr/>
                    <a:lstStyle/>
                    <a:p>
                      <a:pPr lvl="0" indent="0" marL="0">
                        <a:buNone/>
                      </a:pPr>
                      <a:r>
                        <a:rPr/>
                        <a:t>Opérateur</a:t>
                      </a:r>
                    </a:p>
                  </a:txBody>
                  <a:tcPr/>
                </a:tc>
                <a:tc>
                  <a:txBody>
                    <a:bodyPr/>
                    <a:lstStyle/>
                    <a:p>
                      <a:pPr lvl="0" indent="0" marL="0">
                        <a:buNone/>
                      </a:pPr>
                      <a:r>
                        <a:rPr/>
                        <a:t>Sens</a:t>
                      </a:r>
                    </a:p>
                  </a:txBody>
                  <a:tcPr/>
                </a:tc>
                <a:tc>
                  <a:txBody>
                    <a:bodyPr/>
                    <a:lstStyle/>
                    <a:p>
                      <a:pPr lvl="0" indent="0" marL="0">
                        <a:buNone/>
                      </a:pPr>
                      <a:r>
                        <a:rPr/>
                        <a:t>Convient à</a:t>
                      </a:r>
                    </a:p>
                  </a:txBody>
                  <a:tcPr/>
                </a:tc>
              </a:tr>
              <a:tr h="0">
                <a:tc>
                  <a:txBody>
                    <a:bodyPr/>
                    <a:lstStyle/>
                    <a:p>
                      <a:pPr lvl="0" indent="0" marL="0">
                        <a:buNone/>
                      </a:pPr>
                      <a:r>
                        <a:rPr b="1"/>
                        <a:t>Somme</a:t>
                      </a:r>
                    </a:p>
                  </a:txBody>
                </a:tc>
                <a:tc>
                  <a:txBody>
                    <a:bodyPr/>
                    <a:lstStyle/>
                    <a:p>
                      <a:pPr lvl="0" indent="0" marL="0">
                        <a:buNone/>
                      </a:pPr>
                      <a:r>
                        <a:rPr/>
                        <a:t>Additionner entre périodes</a:t>
                      </a:r>
                    </a:p>
                  </a:txBody>
                </a:tc>
                <a:tc>
                  <a:txBody>
                    <a:bodyPr/>
                    <a:lstStyle/>
                    <a:p>
                      <a:pPr lvl="0" indent="0" marL="0">
                        <a:buNone/>
                      </a:pPr>
                      <a:r>
                        <a:rPr/>
                        <a:t>Décomptes d’événements — doses, admissions, consultations</a:t>
                      </a:r>
                    </a:p>
                  </a:txBody>
                </a:tc>
              </a:tr>
              <a:tr h="0">
                <a:tc>
                  <a:txBody>
                    <a:bodyPr/>
                    <a:lstStyle/>
                    <a:p>
                      <a:pPr lvl="0" indent="0" marL="0">
                        <a:buNone/>
                      </a:pPr>
                      <a:r>
                        <a:rPr b="1"/>
                        <a:t>Moyenne</a:t>
                      </a:r>
                    </a:p>
                  </a:txBody>
                </a:tc>
                <a:tc>
                  <a:txBody>
                    <a:bodyPr/>
                    <a:lstStyle/>
                    <a:p>
                      <a:pPr lvl="0" indent="0" marL="0">
                        <a:buNone/>
                      </a:pPr>
                      <a:r>
                        <a:rPr/>
                        <a:t>Moyenne entre périodes</a:t>
                      </a:r>
                    </a:p>
                  </a:txBody>
                </a:tc>
                <a:tc>
                  <a:txBody>
                    <a:bodyPr/>
                    <a:lstStyle/>
                    <a:p>
                      <a:pPr lvl="0" indent="0" marL="0">
                        <a:buNone/>
                      </a:pPr>
                      <a:r>
                        <a:rPr/>
                        <a:t>Niveaux de stock, effectifs, tout ce qui est un état et non un événement</a:t>
                      </a:r>
                    </a:p>
                  </a:txBody>
                </a:tc>
              </a:tr>
              <a:tr h="0">
                <a:tc>
                  <a:txBody>
                    <a:bodyPr/>
                    <a:lstStyle/>
                    <a:p>
                      <a:pPr lvl="0" indent="0" marL="0">
                        <a:buNone/>
                      </a:pPr>
                      <a:r>
                        <a:rPr b="1"/>
                        <a:t>Dernière valeur</a:t>
                      </a:r>
                    </a:p>
                  </a:txBody>
                </a:tc>
                <a:tc>
                  <a:txBody>
                    <a:bodyPr/>
                    <a:lstStyle/>
                    <a:p>
                      <a:pPr lvl="0" indent="0" marL="0">
                        <a:buNone/>
                      </a:pPr>
                      <a:r>
                        <a:rPr/>
                        <a:t>Prendre la plus récente</a:t>
                      </a:r>
                    </a:p>
                  </a:txBody>
                </a:tc>
                <a:tc>
                  <a:txBody>
                    <a:bodyPr/>
                    <a:lstStyle/>
                    <a:p>
                      <a:pPr lvl="0" indent="0" marL="0">
                        <a:buNone/>
                      </a:pPr>
                      <a:r>
                        <a:rPr/>
                        <a:t>Populations, cibles, tailles de registre</a:t>
                      </a:r>
                    </a:p>
                  </a:txBody>
                </a:tc>
              </a:tr>
            </a:tbl>
          </a:graphicData>
        </a:graphic>
      </p:graphicFrame>
    </p:spTree>
  </p:cSl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L’opérateur d’agrégation</a:t>
            </a:r>
          </a:p>
        </p:txBody>
      </p:sp>
      <p:sp>
        <p:nvSpPr>
          <p:cNvPr id="3" name="Content Placeholder 2"/>
          <p:cNvSpPr>
            <a:spLocks noGrp="1"/>
          </p:cNvSpPr>
          <p:nvPr>
            <p:ph idx="1"/>
          </p:nvPr>
        </p:nvSpPr>
        <p:spPr/>
        <p:txBody>
          <a:bodyPr/>
          <a:lstStyle/>
          <a:p>
            <a:pPr lvl="0"/>
            <a:r>
              <a:rPr/>
              <a:t>Demandez l’opérateur d’agrégation avec les métadonnées — C’est un champ par élément de données, invisible dans…</a:t>
            </a:r>
          </a:p>
        </p:txBody>
      </p:sp>
    </p:spTree>
  </p:cSl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Échéances, expiration et verrouillage</a:t>
            </a:r>
          </a:p>
        </p:txBody>
      </p:sp>
      <p:sp>
        <p:nvSpPr>
          <p:cNvPr id="3" name="Content Placeholder 2"/>
          <p:cNvSpPr>
            <a:spLocks noGrp="1"/>
          </p:cNvSpPr>
          <p:nvPr>
            <p:ph idx="1"/>
          </p:nvPr>
        </p:nvSpPr>
        <p:spPr/>
        <p:txBody>
          <a:bodyPr/>
          <a:lstStyle/>
          <a:p>
            <a:pPr lvl="0"/>
            <a:r>
              <a:rPr b="1"/>
              <a:t>L’échéance</a:t>
            </a:r>
            <a:r>
              <a:rPr/>
              <a:t> est la date à laquelle l’ensemble de données est dû. Elle alimente le chiffre de promptitude que calcule…</a:t>
            </a:r>
          </a:p>
          <a:p>
            <a:pPr lvl="0"/>
            <a:r>
              <a:rPr b="1"/>
              <a:t>Les jours d’expiration</a:t>
            </a:r>
            <a:r>
              <a:rPr/>
              <a:t> verrouillent le formulaire un nombre fixe de jours après la fin de la période. Ensuite, la…</a:t>
            </a:r>
          </a:p>
          <a:p>
            <a:pPr lvl="0"/>
            <a:r>
              <a:rPr b="1"/>
              <a:t>Une exception de verrouillage</a:t>
            </a:r>
            <a:r>
              <a:rPr/>
              <a:t> déverrouille un ensemble, une unité, une période. Chacune est une décision, et un…</a:t>
            </a:r>
          </a:p>
        </p:txBody>
      </p:sp>
    </p:spTree>
  </p:cSl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 complétude est un enregistrement à part</a:t>
            </a:r>
          </a:p>
        </p:txBody>
      </p:sp>
      <p:sp>
        <p:nvSpPr>
          <p:cNvPr id="3" name="Content Placeholder 2"/>
          <p:cNvSpPr>
            <a:spLocks noGrp="1"/>
          </p:cNvSpPr>
          <p:nvPr>
            <p:ph idx="1"/>
          </p:nvPr>
        </p:nvSpPr>
        <p:spPr/>
        <p:txBody>
          <a:bodyPr/>
          <a:lstStyle/>
          <a:p>
            <a:pPr lvl="0"/>
            <a:r>
              <a:rPr/>
              <a:t>La complétude dans DHIS2 est un enregistrement, non un calcul — Quand un utilisateur clique « complet » sur un…</a:t>
            </a:r>
          </a:p>
        </p:txBody>
      </p:sp>
    </p:spTree>
  </p:cSld>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 complétude est un enregistrement à part — En Python</a:t>
            </a:r>
          </a:p>
        </p:txBody>
      </p:sp>
      <p:sp>
        <p:nvSpPr>
          <p:cNvPr id="3" name="Content Placeholder 2"/>
          <p:cNvSpPr>
            <a:spLocks noGrp="1"/>
          </p:cNvSpPr>
          <p:nvPr>
            <p:ph idx="1"/>
          </p:nvPr>
        </p:nvSpPr>
        <p:spPr/>
        <p:txBody>
          <a:bodyPr/>
          <a:lstStyle/>
          <a:p>
            <a:pPr lvl="0" indent="0">
              <a:buNone/>
            </a:pPr>
            <a:r>
              <a:rPr>
                <a:latin typeface="Courier"/>
              </a:rPr>
              <a:t>grid </a:t>
            </a:r>
            <a:r>
              <a:rPr>
                <a:solidFill>
                  <a:srgbClr val="666666"/>
                </a:solidFill>
                <a:latin typeface="Courier"/>
              </a:rPr>
              <a:t>=</a:t>
            </a:r>
            <a:r>
              <a:rPr>
                <a:latin typeface="Courier"/>
              </a:rPr>
              <a:t> (vax[</a:t>
            </a:r>
            <a:r>
              <a:rPr>
                <a:solidFill>
                  <a:srgbClr val="4070A0"/>
                </a:solidFill>
                <a:latin typeface="Courier"/>
              </a:rPr>
              <a:t>"facility_id"</a:t>
            </a:r>
            <a:r>
              <a:rPr>
                <a:latin typeface="Courier"/>
              </a:rPr>
              <a:t>].nunique() </a:t>
            </a:r>
            <a:r>
              <a:rPr>
                <a:solidFill>
                  <a:srgbClr val="666666"/>
                </a:solidFill>
                <a:latin typeface="Courier"/>
              </a:rPr>
              <a:t>*</a:t>
            </a:r>
            <a:r>
              <a:rPr>
                <a:latin typeface="Courier"/>
              </a:rPr>
              <a:t> vax[</a:t>
            </a:r>
            <a:r>
              <a:rPr>
                <a:solidFill>
                  <a:srgbClr val="4070A0"/>
                </a:solidFill>
                <a:latin typeface="Courier"/>
              </a:rPr>
              <a:t>"period"</a:t>
            </a:r>
            <a:r>
              <a:rPr>
                <a:latin typeface="Courier"/>
              </a:rPr>
              <a:t>].nunique()</a:t>
            </a:r>
            <a:br/>
            <a:r>
              <a:rPr>
                <a:latin typeface="Courier"/>
              </a:rPr>
              <a:t>        </a:t>
            </a:r>
            <a:r>
              <a:rPr>
                <a:solidFill>
                  <a:srgbClr val="666666"/>
                </a:solidFill>
                <a:latin typeface="Courier"/>
              </a:rPr>
              <a:t>*</a:t>
            </a:r>
            <a:r>
              <a:rPr>
                <a:latin typeface="Courier"/>
              </a:rPr>
              <a:t> vax[</a:t>
            </a:r>
            <a:r>
              <a:rPr>
                <a:solidFill>
                  <a:srgbClr val="4070A0"/>
                </a:solidFill>
                <a:latin typeface="Courier"/>
              </a:rPr>
              <a:t>"antigen"</a:t>
            </a:r>
            <a:r>
              <a:rPr>
                <a:latin typeface="Courier"/>
              </a:rPr>
              <a:t>].nunique())</a:t>
            </a:r>
            <a:br/>
            <a:r>
              <a:rPr>
                <a:solidFill>
                  <a:srgbClr val="008000"/>
                </a:solidFill>
                <a:latin typeface="Courier"/>
              </a:rPr>
              <a:t>print</a:t>
            </a:r>
            <a:r>
              <a:rPr>
                <a:latin typeface="Courier"/>
              </a:rPr>
              <a:t>(</a:t>
            </a:r>
            <a:r>
              <a:rPr>
                <a:solidFill>
                  <a:srgbClr val="BB6688"/>
                </a:solidFill>
                <a:latin typeface="Courier"/>
              </a:rPr>
              <a:t>f"</a:t>
            </a:r>
            <a:r>
              <a:rPr>
                <a:solidFill>
                  <a:srgbClr val="4070A0"/>
                </a:solidFill>
                <a:latin typeface="Courier"/>
              </a:rPr>
              <a:t>{</a:t>
            </a:r>
            <a:r>
              <a:rPr>
                <a:latin typeface="Courier"/>
              </a:rPr>
              <a:t>grid</a:t>
            </a:r>
            <a:r>
              <a:rPr>
                <a:solidFill>
                  <a:srgbClr val="4070A0"/>
                </a:solidFill>
                <a:latin typeface="Courier"/>
              </a:rPr>
              <a:t>}</a:t>
            </a:r>
            <a:r>
              <a:rPr>
                <a:solidFill>
                  <a:srgbClr val="BB6688"/>
                </a:solidFill>
                <a:latin typeface="Courier"/>
              </a:rPr>
              <a:t> rows expected, </a:t>
            </a:r>
            <a:r>
              <a:rPr>
                <a:solidFill>
                  <a:srgbClr val="4070A0"/>
                </a:solidFill>
                <a:latin typeface="Courier"/>
              </a:rPr>
              <a:t>{</a:t>
            </a:r>
            <a:r>
              <a:rPr>
                <a:solidFill>
                  <a:srgbClr val="008000"/>
                </a:solidFill>
                <a:latin typeface="Courier"/>
              </a:rPr>
              <a:t>len</a:t>
            </a:r>
            <a:r>
              <a:rPr>
                <a:latin typeface="Courier"/>
              </a:rPr>
              <a:t>(vax)</a:t>
            </a:r>
            <a:r>
              <a:rPr>
                <a:solidFill>
                  <a:srgbClr val="4070A0"/>
                </a:solidFill>
                <a:latin typeface="Courier"/>
              </a:rPr>
              <a:t>}</a:t>
            </a:r>
            <a:r>
              <a:rPr>
                <a:solidFill>
                  <a:srgbClr val="BB6688"/>
                </a:solidFill>
                <a:latin typeface="Courier"/>
              </a:rPr>
              <a:t> present, "</a:t>
            </a:r>
            <a:br/>
            <a:r>
              <a:rPr>
                <a:latin typeface="Courier"/>
              </a:rPr>
              <a:t>      </a:t>
            </a:r>
            <a:r>
              <a:rPr>
                <a:solidFill>
                  <a:srgbClr val="BB6688"/>
                </a:solidFill>
                <a:latin typeface="Courier"/>
              </a:rPr>
              <a:t>f"</a:t>
            </a:r>
            <a:r>
              <a:rPr>
                <a:solidFill>
                  <a:srgbClr val="4070A0"/>
                </a:solidFill>
                <a:latin typeface="Courier"/>
              </a:rPr>
              <a:t>{</a:t>
            </a:r>
            <a:r>
              <a:rPr>
                <a:latin typeface="Courier"/>
              </a:rPr>
              <a:t>(vax[</a:t>
            </a:r>
            <a:r>
              <a:rPr>
                <a:solidFill>
                  <a:srgbClr val="4070A0"/>
                </a:solidFill>
                <a:latin typeface="Courier"/>
              </a:rPr>
              <a:t>'report_submitted'</a:t>
            </a:r>
            <a:r>
              <a:rPr>
                <a:latin typeface="Courier"/>
              </a:rPr>
              <a:t>] </a:t>
            </a:r>
            <a:r>
              <a:rPr>
                <a:solidFill>
                  <a:srgbClr val="666666"/>
                </a:solidFill>
                <a:latin typeface="Courier"/>
              </a:rPr>
              <a:t>==</a:t>
            </a:r>
            <a:r>
              <a:rPr>
                <a:latin typeface="Courier"/>
              </a:rPr>
              <a:t> </a:t>
            </a:r>
            <a:r>
              <a:rPr>
                <a:solidFill>
                  <a:srgbClr val="19177C"/>
                </a:solidFill>
                <a:latin typeface="Courier"/>
              </a:rPr>
              <a:t>True</a:t>
            </a:r>
            <a:r>
              <a:rPr>
                <a:latin typeface="Courier"/>
              </a:rPr>
              <a:t>)</a:t>
            </a:r>
            <a:r>
              <a:rPr>
                <a:solidFill>
                  <a:srgbClr val="4070A0"/>
                </a:solidFill>
                <a:latin typeface="Courier"/>
              </a:rPr>
              <a:t>.</a:t>
            </a:r>
            <a:r>
              <a:rPr>
                <a:solidFill>
                  <a:srgbClr val="008000"/>
                </a:solidFill>
                <a:latin typeface="Courier"/>
              </a:rPr>
              <a:t>sum</a:t>
            </a:r>
            <a:r>
              <a:rPr>
                <a:latin typeface="Courier"/>
              </a:rPr>
              <a:t>()</a:t>
            </a:r>
            <a:r>
              <a:rPr>
                <a:solidFill>
                  <a:srgbClr val="4070A0"/>
                </a:solidFill>
                <a:latin typeface="Courier"/>
              </a:rPr>
              <a:t>}</a:t>
            </a:r>
            <a:r>
              <a:rPr>
                <a:solidFill>
                  <a:srgbClr val="BB6688"/>
                </a:solidFill>
                <a:latin typeface="Courier"/>
              </a:rPr>
              <a:t> flagged reported"</a:t>
            </a:r>
            <a:r>
              <a:rPr>
                <a:latin typeface="Courier"/>
              </a:rPr>
              <a:t>)</a:t>
            </a:r>
          </a:p>
        </p:txBody>
      </p:sp>
    </p:spTree>
  </p:cSld>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 complétude est un enregistrement à part — En R</a:t>
            </a:r>
          </a:p>
        </p:txBody>
      </p:sp>
      <p:sp>
        <p:nvSpPr>
          <p:cNvPr id="3" name="Content Placeholder 2"/>
          <p:cNvSpPr>
            <a:spLocks noGrp="1"/>
          </p:cNvSpPr>
          <p:nvPr>
            <p:ph idx="1"/>
          </p:nvPr>
        </p:nvSpPr>
        <p:spPr/>
        <p:txBody>
          <a:bodyPr/>
          <a:lstStyle/>
          <a:p>
            <a:pPr lvl="0" indent="0">
              <a:buNone/>
            </a:pPr>
            <a:r>
              <a:rPr>
                <a:solidFill>
                  <a:srgbClr val="06287E"/>
                </a:solidFill>
                <a:latin typeface="Courier"/>
              </a:rPr>
              <a:t>c</a:t>
            </a:r>
            <a:r>
              <a:rPr>
                <a:latin typeface="Courier"/>
              </a:rPr>
              <a:t>(</a:t>
            </a:r>
            <a:r>
              <a:rPr>
                <a:solidFill>
                  <a:srgbClr val="7D9029"/>
                </a:solidFill>
                <a:latin typeface="Courier"/>
              </a:rPr>
              <a:t>expected =</a:t>
            </a:r>
            <a:r>
              <a:rPr>
                <a:latin typeface="Courier"/>
              </a:rPr>
              <a:t> </a:t>
            </a:r>
            <a:r>
              <a:rPr>
                <a:solidFill>
                  <a:srgbClr val="06287E"/>
                </a:solidFill>
                <a:latin typeface="Courier"/>
              </a:rPr>
              <a:t>n_distinct</a:t>
            </a:r>
            <a:r>
              <a:rPr>
                <a:latin typeface="Courier"/>
              </a:rPr>
              <a:t>(vax</a:t>
            </a:r>
            <a:r>
              <a:rPr>
                <a:solidFill>
                  <a:srgbClr val="4070A0"/>
                </a:solidFill>
                <a:latin typeface="Courier"/>
              </a:rPr>
              <a:t>$</a:t>
            </a:r>
            <a:r>
              <a:rPr>
                <a:latin typeface="Courier"/>
              </a:rPr>
              <a:t>facility_id) </a:t>
            </a:r>
            <a:r>
              <a:rPr>
                <a:solidFill>
                  <a:srgbClr val="4070A0"/>
                </a:solidFill>
                <a:latin typeface="Courier"/>
              </a:rPr>
              <a:t>*</a:t>
            </a:r>
            <a:r>
              <a:rPr>
                <a:latin typeface="Courier"/>
              </a:rPr>
              <a:t> </a:t>
            </a:r>
            <a:r>
              <a:rPr>
                <a:solidFill>
                  <a:srgbClr val="06287E"/>
                </a:solidFill>
                <a:latin typeface="Courier"/>
              </a:rPr>
              <a:t>n_distinct</a:t>
            </a:r>
            <a:r>
              <a:rPr>
                <a:latin typeface="Courier"/>
              </a:rPr>
              <a:t>(vax</a:t>
            </a:r>
            <a:r>
              <a:rPr>
                <a:solidFill>
                  <a:srgbClr val="4070A0"/>
                </a:solidFill>
                <a:latin typeface="Courier"/>
              </a:rPr>
              <a:t>$</a:t>
            </a:r>
            <a:r>
              <a:rPr>
                <a:latin typeface="Courier"/>
              </a:rPr>
              <a:t>period) </a:t>
            </a:r>
            <a:r>
              <a:rPr>
                <a:solidFill>
                  <a:srgbClr val="4070A0"/>
                </a:solidFill>
                <a:latin typeface="Courier"/>
              </a:rPr>
              <a:t>*</a:t>
            </a:r>
            <a:r>
              <a:rPr>
                <a:latin typeface="Courier"/>
              </a:rPr>
              <a:t> </a:t>
            </a:r>
            <a:r>
              <a:rPr>
                <a:solidFill>
                  <a:srgbClr val="06287E"/>
                </a:solidFill>
                <a:latin typeface="Courier"/>
              </a:rPr>
              <a:t>n_distinct</a:t>
            </a:r>
            <a:r>
              <a:rPr>
                <a:latin typeface="Courier"/>
              </a:rPr>
              <a:t>(vax</a:t>
            </a:r>
            <a:r>
              <a:rPr>
                <a:solidFill>
                  <a:srgbClr val="4070A0"/>
                </a:solidFill>
                <a:latin typeface="Courier"/>
              </a:rPr>
              <a:t>$</a:t>
            </a:r>
            <a:r>
              <a:rPr>
                <a:latin typeface="Courier"/>
              </a:rPr>
              <a:t>antigen),</a:t>
            </a:r>
            <a:br/>
            <a:r>
              <a:rPr>
                <a:latin typeface="Courier"/>
              </a:rPr>
              <a:t>  </a:t>
            </a:r>
            <a:r>
              <a:rPr>
                <a:solidFill>
                  <a:srgbClr val="7D9029"/>
                </a:solidFill>
                <a:latin typeface="Courier"/>
              </a:rPr>
              <a:t>present =</a:t>
            </a:r>
            <a:r>
              <a:rPr>
                <a:latin typeface="Courier"/>
              </a:rPr>
              <a:t> </a:t>
            </a:r>
            <a:r>
              <a:rPr>
                <a:solidFill>
                  <a:srgbClr val="06287E"/>
                </a:solidFill>
                <a:latin typeface="Courier"/>
              </a:rPr>
              <a:t>nrow</a:t>
            </a:r>
            <a:r>
              <a:rPr>
                <a:latin typeface="Courier"/>
              </a:rPr>
              <a:t>(vax),</a:t>
            </a:r>
            <a:br/>
            <a:r>
              <a:rPr>
                <a:latin typeface="Courier"/>
              </a:rPr>
              <a:t>  </a:t>
            </a:r>
            <a:r>
              <a:rPr>
                <a:solidFill>
                  <a:srgbClr val="7D9029"/>
                </a:solidFill>
                <a:latin typeface="Courier"/>
              </a:rPr>
              <a:t>reported =</a:t>
            </a:r>
            <a:r>
              <a:rPr>
                <a:latin typeface="Courier"/>
              </a:rPr>
              <a:t> </a:t>
            </a:r>
            <a:r>
              <a:rPr>
                <a:solidFill>
                  <a:srgbClr val="06287E"/>
                </a:solidFill>
                <a:latin typeface="Courier"/>
              </a:rPr>
              <a:t>sum</a:t>
            </a:r>
            <a:r>
              <a:rPr>
                <a:latin typeface="Courier"/>
              </a:rPr>
              <a:t>(vax</a:t>
            </a:r>
            <a:r>
              <a:rPr>
                <a:solidFill>
                  <a:srgbClr val="4070A0"/>
                </a:solidFill>
                <a:latin typeface="Courier"/>
              </a:rPr>
              <a:t>$</a:t>
            </a:r>
            <a:r>
              <a:rPr>
                <a:latin typeface="Courier"/>
              </a:rPr>
              <a:t>report_submitted))</a:t>
            </a:r>
          </a:p>
        </p:txBody>
      </p:sp>
    </p:spTree>
  </p:cSld>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 suite</a:t>
            </a:r>
          </a:p>
        </p:txBody>
      </p:sp>
      <p:sp>
        <p:nvSpPr>
          <p:cNvPr id="3" name="Content Placeholder 2"/>
          <p:cNvSpPr>
            <a:spLocks noGrp="1"/>
          </p:cNvSpPr>
          <p:nvPr>
            <p:ph idx="1"/>
          </p:nvPr>
        </p:nvSpPr>
        <p:spPr/>
        <p:txBody>
          <a:bodyPr/>
          <a:lstStyle/>
          <a:p>
            <a:pPr lvl="0"/>
            <a:r>
              <a:rPr/>
              <a:t>L’indicateur de rapportage est la matière première du chiffre de complétude, et la leçon suivante en fait un dénominateur.</a:t>
            </a:r>
          </a:p>
        </p:txBody>
      </p:sp>
    </p:spTree>
  </p:cSld>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 suite</a:t>
            </a:r>
          </a:p>
        </p:txBody>
      </p:sp>
      <p:sp>
        <p:nvSpPr>
          <p:cNvPr id="3" name="Content Placeholder 2"/>
          <p:cNvSpPr>
            <a:spLocks noGrp="1"/>
          </p:cNvSpPr>
          <p:nvPr>
            <p:ph idx="1"/>
          </p:nvPr>
        </p:nvSpPr>
        <p:spPr/>
        <p:txBody>
          <a:bodyPr/>
          <a:lstStyle/>
          <a:p>
            <a:pPr lvl="0" indent="0" marL="0">
              <a:buNone/>
            </a:pPr>
            <a:r>
              <a:rPr/>
              <a:t>Lire la leçon complète, avec le code exécutable</a:t>
            </a:r>
          </a:p>
          <a:p>
            <a:pPr lvl="0" indent="0" marL="0">
              <a:buNone/>
            </a:pPr>
            <a:r>
              <a:rPr>
                <a:hlinkClick r:id="rId2"/>
              </a:rPr>
              <a:t>https://data-analysis.cassion.dev/fr/cours/routine-data-and-dhis2/dhis2-03-periods-and-datasets</a:t>
            </a:r>
          </a:p>
        </p:txBody>
      </p:sp>
    </p:spTree>
  </p:cSld>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TotalTime>
  <Words>49</Words>
  <Application>Microsoft Macintosh PowerPoint</Application>
  <PresentationFormat>On-screen Show (16:9)</PresentationFormat>
  <Paragraphs>15</Paragraphs>
  <Slides>4</Slides>
  <Notes>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vt:i4>
      </vt:variant>
    </vt:vector>
  </HeadingPairs>
  <TitlesOfParts>
    <vt:vector size="7" baseType="lpstr">
      <vt:lpstr>Arial</vt:lpstr>
      <vt:lpstr>Calibri</vt:lpstr>
      <vt:lpstr>Office Theme</vt:lpstr>
      <vt:lpstr>Presentation Title</vt:lpstr>
      <vt:lpstr>Slide Title</vt:lpstr>
      <vt:lpstr>Section header</vt:lpstr>
      <vt:lpstr>Slide Title for Two-Content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Les périodes, et l’opérateur d’agrégation que personne ne règle</dc:title>
  <dc:creator>Pierre Robentz Cassion</dc:creator>
  <cp:keywords/>
  <dcterms:created xsi:type="dcterms:W3CDTF">2026-07-28T00:00:00Z</dcterms:created>
  <dcterms:modified xsi:type="dcterms:W3CDTF">2026-07-28T00:00:00Z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date">
    <vt:lpwstr>Leçon 3 sur 8</vt:lpwstr>
  </property>
  <property fmtid="{D5CDD505-2E9C-101B-9397-08002B2CF9AE}" pid="3" name="subtitle">
    <vt:lpwstr>Un fichier, un indicateur, trois taux de couverture annuels — 6,5 %, 60,8 % et 77,5 % — tous issus de phrases qui sonnent défendables. La différence est la manière dont le dénominateur s’agrège dans le temps.</vt:lpwstr>
  </property>
</Properties>
</file>