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system computes four completeness measures and they disagree. Which one your report quotes decides whether a coverage figure is an estimate or a lower bound, and August is 29% either way.</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t>
            </a:r>
            <a:r>
              <a:rPr i="1"/>
              <a:t>Data Quality Assessment</a:t>
            </a:r>
            <a:r>
              <a:rPr/>
              <a:t> course established that reporting completeness is an indicator in its own right. This lesson is about what the system means by it, because DHIS2 exposes four related measures under names that get used interchangeably.</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first and last differ only by timeliness, and a report that quotes “reporting rate” without saying which has left a reader unable to tell whether 82% means “submitted” or “submitted on time”.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456 facility-months expected, 349 submitted, 76.5%. Note the deduplication: completeness is registered per dataset per org unit per period, not per data element, so counting the 2,736 element-level rows would answer a different question and give the same percentage by coincidence.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differences, and both have caught people out. Expected reports counts assignment, not existence. A facility that closed in March remains in the denominator for the rest of the year unless somebody un-assigns the dataset or closes the org unit. Reporting rates therefore drift downward as facilities close and nobody updates the assignment, and the drift looks like deteriorating performance. Completeness is a click, not a calculation. A facility can enter every value and never mark the form complete; the system counts it as not reporting while the data sits there. The opposite also happens. So the reporting rate and the presence of data are two different questions: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 this extract the two agree exactly — every reported month has doses and every unreported month has none — which is the tidy case. Run the crosstab anyway. The off-diagonal cells are where a real instance keeps its most interesting problems, and a cell of “marked complete, no data” is a facility submitting empty forms to meet a target.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operational point, and it is the reason this lesson sits in a DHIS2 course rather than only in the DQA one.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columns, always adjacent. August’s coverage figure is computed on eleven of thirty-eight facilities, and whatever it says, it says it about those eleven. Three rules that follow, and they are the deliverable of this lesson.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Neither is wrong. They answer different questions and they must be labelled. Exclude it from both numerator and denominator. Coverage among facilities that reported. Honest, and it is what the code above does. Impute its doses. Fill from the facility’s own recent months, and say so. This is what national estimates do — WUENIC and similar exercises impute rather than leave gaps, because the question is about children rather than about paperwork.</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Never impute silently. An imputed figure and a reported one in the same column with no flag is the defect the cleaning course named: an estimate that has stopped being distinguishable from a measurement.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Five columns and no coverage figure travels without them. That is the whole argument, and it is cheaper than the meeting where somebody asks why August collapsed.</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so far has run on a CSV somebody exported by hand. The next unit replaces that: the Web API, what to ask it for, and a script that makes the same request every month and records what it asked.</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outine-data-and-dhis2/dhis2-04-reporting-rate-as-denominato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Reporting rate is a denominator, not a footnote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The system computes four completeness measures and they disagree. Which one your report quotes decides whether a coverage figure is an estimate or a lower bound, and August is 29% either way.</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4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Four measures, one word</a:t>
            </a:r>
          </a:p>
          <a:p>
            <a:pPr lvl="0"/>
            <a:r>
              <a:rPr/>
              <a:t>Where the system’s answer differs from yours</a:t>
            </a:r>
          </a:p>
          <a:p>
            <a:pPr lvl="0"/>
            <a:r>
              <a:rPr/>
              <a:t>Reporting rate as the denominator of everything else</a:t>
            </a:r>
          </a:p>
          <a:p>
            <a:pPr lvl="0"/>
            <a:r>
              <a:rPr/>
              <a:t>The two ways to handle a silent facility</a:t>
            </a:r>
          </a:p>
          <a:p>
            <a:pPr lvl="0"/>
            <a:r>
              <a:rPr/>
              <a:t>Report the pair</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measures, one word</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Measure</a:t>
                      </a:r>
                    </a:p>
                  </a:txBody>
                  <a:tcPr/>
                </a:tc>
                <a:tc>
                  <a:txBody>
                    <a:bodyPr/>
                    <a:lstStyle/>
                    <a:p>
                      <a:pPr lvl="0" indent="0" marL="0">
                        <a:buNone/>
                      </a:pPr>
                      <a:r>
                        <a:rPr/>
                        <a:t>Numerator</a:t>
                      </a:r>
                    </a:p>
                  </a:txBody>
                  <a:tcPr/>
                </a:tc>
                <a:tc>
                  <a:txBody>
                    <a:bodyPr/>
                    <a:lstStyle/>
                    <a:p>
                      <a:pPr lvl="0" indent="0" marL="0">
                        <a:buNone/>
                      </a:pPr>
                      <a:r>
                        <a:rPr/>
                        <a:t>Denominator</a:t>
                      </a:r>
                    </a:p>
                  </a:txBody>
                  <a:tcPr/>
                </a:tc>
              </a:tr>
              <a:tr h="0">
                <a:tc>
                  <a:txBody>
                    <a:bodyPr/>
                    <a:lstStyle/>
                    <a:p>
                      <a:pPr lvl="0" indent="0" marL="0">
                        <a:buNone/>
                      </a:pPr>
                      <a:r>
                        <a:rPr b="1"/>
                        <a:t>Reporting rate</a:t>
                      </a:r>
                    </a:p>
                  </a:txBody>
                </a:tc>
                <a:tc>
                  <a:txBody>
                    <a:bodyPr/>
                    <a:lstStyle/>
                    <a:p>
                      <a:pPr lvl="0" indent="0" marL="0">
                        <a:buNone/>
                      </a:pPr>
                      <a:r>
                        <a:rPr/>
                        <a:t>Datasets marked complete</a:t>
                      </a:r>
                    </a:p>
                  </a:txBody>
                </a:tc>
                <a:tc>
                  <a:txBody>
                    <a:bodyPr/>
                    <a:lstStyle/>
                    <a:p>
                      <a:pPr lvl="0" indent="0" marL="0">
                        <a:buNone/>
                      </a:pPr>
                      <a:r>
                        <a:rPr/>
                        <a:t>Datasets expected</a:t>
                      </a:r>
                    </a:p>
                  </a:txBody>
                </a:tc>
              </a:tr>
              <a:tr h="0">
                <a:tc>
                  <a:txBody>
                    <a:bodyPr/>
                    <a:lstStyle/>
                    <a:p>
                      <a:pPr lvl="0" indent="0" marL="0">
                        <a:buNone/>
                      </a:pPr>
                      <a:r>
                        <a:rPr b="1"/>
                        <a:t>Actual reports</a:t>
                      </a:r>
                    </a:p>
                  </a:txBody>
                </a:tc>
                <a:tc>
                  <a:txBody>
                    <a:bodyPr/>
                    <a:lstStyle/>
                    <a:p>
                      <a:pPr lvl="0" indent="0" marL="0">
                        <a:buNone/>
                      </a:pPr>
                      <a:r>
                        <a:rPr/>
                        <a:t>Datasets marked complete</a:t>
                      </a:r>
                    </a:p>
                  </a:txBody>
                </a:tc>
                <a:tc>
                  <a:txBody>
                    <a:bodyPr/>
                    <a:lstStyle/>
                    <a:p>
                      <a:pPr lvl="0" indent="0" marL="0">
                        <a:buNone/>
                      </a:pPr>
                      <a:r>
                        <a:rPr/>
                        <a:t>— (a count)</a:t>
                      </a:r>
                    </a:p>
                  </a:txBody>
                </a:tc>
              </a:tr>
              <a:tr h="0">
                <a:tc>
                  <a:txBody>
                    <a:bodyPr/>
                    <a:lstStyle/>
                    <a:p>
                      <a:pPr lvl="0" indent="0" marL="0">
                        <a:buNone/>
                      </a:pPr>
                      <a:r>
                        <a:rPr b="1"/>
                        <a:t>Expected reports</a:t>
                      </a:r>
                    </a:p>
                  </a:txBody>
                </a:tc>
                <a:tc>
                  <a:txBody>
                    <a:bodyPr/>
                    <a:lstStyle/>
                    <a:p>
                      <a:pPr lvl="0" indent="0" marL="0">
                        <a:buNone/>
                      </a:pPr>
                      <a:r>
                        <a:rPr/>
                        <a:t>—</a:t>
                      </a:r>
                    </a:p>
                  </a:txBody>
                </a:tc>
                <a:tc>
                  <a:txBody>
                    <a:bodyPr/>
                    <a:lstStyle/>
                    <a:p>
                      <a:pPr lvl="0" indent="0" marL="0">
                        <a:buNone/>
                      </a:pPr>
                      <a:r>
                        <a:rPr/>
                        <a:t>Org units assigned x periods</a:t>
                      </a:r>
                    </a:p>
                  </a:txBody>
                </a:tc>
              </a:tr>
              <a:tr h="0">
                <a:tc>
                  <a:txBody>
                    <a:bodyPr/>
                    <a:lstStyle/>
                    <a:p>
                      <a:pPr lvl="0" indent="0" marL="0">
                        <a:buNone/>
                      </a:pPr>
                      <a:r>
                        <a:rPr b="1"/>
                        <a:t>Reporting rate on time</a:t>
                      </a:r>
                    </a:p>
                  </a:txBody>
                </a:tc>
                <a:tc>
                  <a:txBody>
                    <a:bodyPr/>
                    <a:lstStyle/>
                    <a:p>
                      <a:pPr lvl="0" indent="0" marL="0">
                        <a:buNone/>
                      </a:pPr>
                      <a:r>
                        <a:rPr/>
                        <a:t>Completed by the deadline</a:t>
                      </a:r>
                    </a:p>
                  </a:txBody>
                </a:tc>
                <a:tc>
                  <a:txBody>
                    <a:bodyPr/>
                    <a:lstStyle/>
                    <a:p>
                      <a:pPr lvl="0" indent="0" marL="0">
                        <a:buNone/>
                      </a:pPr>
                      <a:r>
                        <a:rPr/>
                        <a:t>Datasets expected</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measures, one word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vax </a:t>
            </a:r>
            <a:r>
              <a:rPr>
                <a:solidFill>
                  <a:srgbClr val="666666"/>
                </a:solidFill>
                <a:latin typeface="Courier"/>
              </a:rPr>
              <a:t>=</a:t>
            </a:r>
            <a:r>
              <a:rPr>
                <a:latin typeface="Courier"/>
              </a:rPr>
              <a:t> pd.read_csv(</a:t>
            </a:r>
            <a:r>
              <a:rPr>
                <a:solidFill>
                  <a:srgbClr val="4070A0"/>
                </a:solidFill>
                <a:latin typeface="Courier"/>
              </a:rPr>
              <a:t>"vaccination-coverage-2024.v1.csv"</a:t>
            </a:r>
            <a:r>
              <a:rPr>
                <a:latin typeface="Courier"/>
              </a:rPr>
              <a:t>, parse_dates</a:t>
            </a:r>
            <a:r>
              <a:rPr>
                <a:solidFill>
                  <a:srgbClr val="666666"/>
                </a:solidFill>
                <a:latin typeface="Courier"/>
              </a:rPr>
              <a:t>=</a:t>
            </a:r>
            <a:r>
              <a:rPr>
                <a:latin typeface="Courier"/>
              </a:rPr>
              <a:t>[</a:t>
            </a:r>
            <a:r>
              <a:rPr>
                <a:solidFill>
                  <a:srgbClr val="4070A0"/>
                </a:solidFill>
                <a:latin typeface="Courier"/>
              </a:rPr>
              <a:t>"period"</a:t>
            </a:r>
            <a:r>
              <a:rPr>
                <a:latin typeface="Courier"/>
              </a:rPr>
              <a:t>])</a:t>
            </a:r>
            <a:br/>
            <a:r>
              <a:rPr>
                <a:latin typeface="Courier"/>
              </a:rPr>
              <a:t>vax[</a:t>
            </a:r>
            <a:r>
              <a:rPr>
                <a:solidFill>
                  <a:srgbClr val="4070A0"/>
                </a:solidFill>
                <a:latin typeface="Courier"/>
              </a:rPr>
              <a:t>"reported"</a:t>
            </a:r>
            <a:r>
              <a:rPr>
                <a:latin typeface="Courier"/>
              </a:rPr>
              <a:t>] </a:t>
            </a:r>
            <a:r>
              <a:rPr>
                <a:solidFill>
                  <a:srgbClr val="666666"/>
                </a:solidFill>
                <a:latin typeface="Courier"/>
              </a:rPr>
              <a:t>=</a:t>
            </a:r>
            <a:r>
              <a:rPr>
                <a:latin typeface="Courier"/>
              </a:rPr>
              <a:t> vax[</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br/>
            <a:br/>
            <a:r>
              <a:rPr>
                <a:latin typeface="Courier"/>
              </a:rPr>
              <a:t>facility_months </a:t>
            </a:r>
            <a:r>
              <a:rPr>
                <a:solidFill>
                  <a:srgbClr val="666666"/>
                </a:solidFill>
                <a:latin typeface="Courier"/>
              </a:rPr>
              <a:t>=</a:t>
            </a:r>
            <a:r>
              <a:rPr>
                <a:latin typeface="Courier"/>
              </a:rPr>
              <a:t> vax.drop_duplicates([</a:t>
            </a:r>
            <a:r>
              <a:rPr>
                <a:solidFill>
                  <a:srgbClr val="4070A0"/>
                </a:solidFill>
                <a:latin typeface="Courier"/>
              </a:rPr>
              <a:t>"facility_id"</a:t>
            </a:r>
            <a:r>
              <a:rPr>
                <a:latin typeface="Courier"/>
              </a:rPr>
              <a:t>, </a:t>
            </a:r>
            <a:r>
              <a:rPr>
                <a:solidFill>
                  <a:srgbClr val="4070A0"/>
                </a:solidFill>
                <a:latin typeface="Courier"/>
              </a:rPr>
              <a:t>"period"</a:t>
            </a:r>
            <a:r>
              <a:rPr>
                <a:latin typeface="Courier"/>
              </a:rPr>
              <a:t>])</a:t>
            </a:r>
            <a:br/>
            <a:r>
              <a:rPr>
                <a:solidFill>
                  <a:srgbClr val="008000"/>
                </a:solidFill>
                <a:latin typeface="Courier"/>
              </a:rPr>
              <a:t>print</a:t>
            </a:r>
            <a:r>
              <a:rPr>
                <a:latin typeface="Courier"/>
              </a:rPr>
              <a:t>(</a:t>
            </a:r>
            <a:r>
              <a:rPr>
                <a:solidFill>
                  <a:srgbClr val="BB6688"/>
                </a:solidFill>
                <a:latin typeface="Courier"/>
              </a:rPr>
              <a:t>f"expected: </a:t>
            </a:r>
            <a:r>
              <a:rPr>
                <a:solidFill>
                  <a:srgbClr val="4070A0"/>
                </a:solidFill>
                <a:latin typeface="Courier"/>
              </a:rPr>
              <a:t>{</a:t>
            </a:r>
            <a:r>
              <a:rPr>
                <a:solidFill>
                  <a:srgbClr val="008000"/>
                </a:solidFill>
                <a:latin typeface="Courier"/>
              </a:rPr>
              <a:t>len</a:t>
            </a:r>
            <a:r>
              <a:rPr>
                <a:latin typeface="Courier"/>
              </a:rPr>
              <a:t>(facility_months)</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f"actual:   </a:t>
            </a:r>
            <a:r>
              <a:rPr>
                <a:solidFill>
                  <a:srgbClr val="4070A0"/>
                </a:solidFill>
                <a:latin typeface="Courier"/>
              </a:rPr>
              <a:t>{</a:t>
            </a:r>
            <a:r>
              <a:rPr>
                <a:latin typeface="Courier"/>
              </a:rPr>
              <a:t>facility_months[</a:t>
            </a:r>
            <a:r>
              <a:rPr>
                <a:solidFill>
                  <a:srgbClr val="4070A0"/>
                </a:solidFill>
                <a:latin typeface="Courier"/>
              </a:rPr>
              <a:t>'reported'</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f"rate:     </a:t>
            </a:r>
            <a:r>
              <a:rPr>
                <a:solidFill>
                  <a:srgbClr val="4070A0"/>
                </a:solidFill>
                <a:latin typeface="Courier"/>
              </a:rPr>
              <a:t>{</a:t>
            </a:r>
            <a:r>
              <a:rPr>
                <a:latin typeface="Courier"/>
              </a:rPr>
              <a:t>facility_months[</a:t>
            </a:r>
            <a:r>
              <a:rPr>
                <a:solidFill>
                  <a:srgbClr val="4070A0"/>
                </a:solidFill>
                <a:latin typeface="Courier"/>
              </a:rPr>
              <a:t>'reported'</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measures, one word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vax </a:t>
            </a:r>
            <a:r>
              <a:rPr>
                <a:solidFill>
                  <a:srgbClr val="4070A0"/>
                </a:solidFill>
                <a:latin typeface="Courier"/>
              </a:rPr>
              <a:t>|&gt;</a:t>
            </a:r>
            <a:br/>
            <a:r>
              <a:rPr>
                <a:latin typeface="Courier"/>
              </a:rPr>
              <a:t>  </a:t>
            </a:r>
            <a:r>
              <a:rPr>
                <a:solidFill>
                  <a:srgbClr val="06287E"/>
                </a:solidFill>
                <a:latin typeface="Courier"/>
              </a:rPr>
              <a:t>distinct</a:t>
            </a:r>
            <a:r>
              <a:rPr>
                <a:latin typeface="Courier"/>
              </a:rPr>
              <a:t>(facility_id, period, </a:t>
            </a:r>
            <a:r>
              <a:rPr>
                <a:solidFill>
                  <a:srgbClr val="7D9029"/>
                </a:solidFill>
                <a:latin typeface="Courier"/>
              </a:rPr>
              <a:t>.keep_all =</a:t>
            </a:r>
            <a:r>
              <a:rPr>
                <a:latin typeface="Courier"/>
              </a:rPr>
              <a:t> </a:t>
            </a:r>
            <a:r>
              <a:rPr>
                <a:solidFill>
                  <a:srgbClr val="880000"/>
                </a:solidFill>
                <a:latin typeface="Courier"/>
              </a:rPr>
              <a:t>TRUE</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expected =</a:t>
            </a:r>
            <a:r>
              <a:rPr>
                <a:latin typeface="Courier"/>
              </a:rPr>
              <a:t> </a:t>
            </a:r>
            <a:r>
              <a:rPr>
                <a:solidFill>
                  <a:srgbClr val="06287E"/>
                </a:solidFill>
                <a:latin typeface="Courier"/>
              </a:rPr>
              <a:t>n</a:t>
            </a:r>
            <a:r>
              <a:rPr>
                <a:latin typeface="Courier"/>
              </a:rPr>
              <a:t>(), </a:t>
            </a:r>
            <a:r>
              <a:rPr>
                <a:solidFill>
                  <a:srgbClr val="7D9029"/>
                </a:solidFill>
                <a:latin typeface="Courier"/>
              </a:rPr>
              <a:t>actual =</a:t>
            </a:r>
            <a:r>
              <a:rPr>
                <a:latin typeface="Courier"/>
              </a:rPr>
              <a:t> </a:t>
            </a:r>
            <a:r>
              <a:rPr>
                <a:solidFill>
                  <a:srgbClr val="06287E"/>
                </a:solidFill>
                <a:latin typeface="Courier"/>
              </a:rPr>
              <a:t>sum</a:t>
            </a:r>
            <a:r>
              <a:rPr>
                <a:latin typeface="Courier"/>
              </a:rPr>
              <a:t>(report_submitted),</a:t>
            </a:r>
            <a:br/>
            <a:r>
              <a:rPr>
                <a:latin typeface="Courier"/>
              </a:rPr>
              <a:t>            </a:t>
            </a:r>
            <a:r>
              <a:rPr>
                <a:solidFill>
                  <a:srgbClr val="7D9029"/>
                </a:solidFill>
                <a:latin typeface="Courier"/>
              </a:rPr>
              <a:t>rate =</a:t>
            </a:r>
            <a:r>
              <a:rPr>
                <a:latin typeface="Courier"/>
              </a:rPr>
              <a:t> </a:t>
            </a:r>
            <a:r>
              <a:rPr>
                <a:solidFill>
                  <a:srgbClr val="06287E"/>
                </a:solidFill>
                <a:latin typeface="Courier"/>
              </a:rPr>
              <a:t>mean</a:t>
            </a:r>
            <a:r>
              <a:rPr>
                <a:latin typeface="Courier"/>
              </a:rPr>
              <a:t>(report_submitted))</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the system’s answer differs from yours</a:t>
            </a:r>
          </a:p>
        </p:txBody>
      </p:sp>
      <p:sp>
        <p:nvSpPr>
          <p:cNvPr id="3" name="Content Placeholder 2"/>
          <p:cNvSpPr>
            <a:spLocks noGrp="1"/>
          </p:cNvSpPr>
          <p:nvPr>
            <p:ph idx="1"/>
          </p:nvPr>
        </p:nvSpPr>
        <p:spPr/>
        <p:txBody>
          <a:bodyPr/>
          <a:lstStyle/>
          <a:p>
            <a:pPr lvl="0"/>
            <a:r>
              <a:rPr/>
              <a:t>Expected reports counts assignment, not existence — A facility that closed in March remains in the denominator for the…</a:t>
            </a:r>
          </a:p>
          <a:p>
            <a:pPr lvl="0"/>
            <a:r>
              <a:rPr/>
              <a:t>Completeness is a click, not a calculation — A facility can enter every value and never mark the form complete; the…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the system’s answer differs from yours — In Python</a:t>
            </a:r>
          </a:p>
        </p:txBody>
      </p:sp>
      <p:sp>
        <p:nvSpPr>
          <p:cNvPr id="3" name="Content Placeholder 2"/>
          <p:cNvSpPr>
            <a:spLocks noGrp="1"/>
          </p:cNvSpPr>
          <p:nvPr>
            <p:ph idx="1"/>
          </p:nvPr>
        </p:nvSpPr>
        <p:spPr/>
        <p:txBody>
          <a:bodyPr/>
          <a:lstStyle/>
          <a:p>
            <a:pPr lvl="0" indent="0">
              <a:buNone/>
            </a:pPr>
            <a:r>
              <a:rPr>
                <a:latin typeface="Courier"/>
              </a:rPr>
              <a:t>has_data </a:t>
            </a:r>
            <a:r>
              <a:rPr>
                <a:solidFill>
                  <a:srgbClr val="666666"/>
                </a:solidFill>
                <a:latin typeface="Courier"/>
              </a:rPr>
              <a:t>=</a:t>
            </a:r>
            <a:r>
              <a:rPr>
                <a:latin typeface="Courier"/>
              </a:rPr>
              <a:t> (</a:t>
            </a:r>
            <a:br/>
            <a:r>
              <a:rPr>
                <a:latin typeface="Courier"/>
              </a:rPr>
              <a:t>    vax.groupby([</a:t>
            </a:r>
            <a:r>
              <a:rPr>
                <a:solidFill>
                  <a:srgbClr val="4070A0"/>
                </a:solidFill>
                <a:latin typeface="Courier"/>
              </a:rPr>
              <a:t>"facility_id"</a:t>
            </a:r>
            <a:r>
              <a:rPr>
                <a:latin typeface="Courier"/>
              </a:rPr>
              <a:t>, </a:t>
            </a:r>
            <a:r>
              <a:rPr>
                <a:solidFill>
                  <a:srgbClr val="4070A0"/>
                </a:solidFill>
                <a:latin typeface="Courier"/>
              </a:rPr>
              <a:t>"period"</a:t>
            </a:r>
            <a:r>
              <a:rPr>
                <a:latin typeface="Courier"/>
              </a:rPr>
              <a:t>])[</a:t>
            </a:r>
            <a:r>
              <a:rPr>
                <a:solidFill>
                  <a:srgbClr val="4070A0"/>
                </a:solidFill>
                <a:latin typeface="Courier"/>
              </a:rPr>
              <a:t>"doses_administered"</a:t>
            </a:r>
            <a:r>
              <a:rPr>
                <a:latin typeface="Courier"/>
              </a:rPr>
              <a:t>]</a:t>
            </a:r>
            <a:br/>
            <a:r>
              <a:rPr>
                <a:latin typeface="Courier"/>
              </a:rPr>
              <a:t>    .</a:t>
            </a:r>
            <a:r>
              <a:rPr>
                <a:solidFill>
                  <a:srgbClr val="008000"/>
                </a:solidFill>
                <a:latin typeface="Courier"/>
              </a:rPr>
              <a:t>sum</a:t>
            </a:r>
            <a:r>
              <a:rPr>
                <a:latin typeface="Courier"/>
              </a:rPr>
              <a:t>().gt(</a:t>
            </a:r>
            <a:r>
              <a:rPr>
                <a:solidFill>
                  <a:srgbClr val="40A070"/>
                </a:solidFill>
                <a:latin typeface="Courier"/>
              </a:rPr>
              <a:t>0</a:t>
            </a:r>
            <a:r>
              <a:rPr>
                <a:latin typeface="Courier"/>
              </a:rPr>
              <a:t>).rename(</a:t>
            </a:r>
            <a:r>
              <a:rPr>
                <a:solidFill>
                  <a:srgbClr val="4070A0"/>
                </a:solidFill>
                <a:latin typeface="Courier"/>
              </a:rPr>
              <a:t>"has_data"</a:t>
            </a:r>
            <a:r>
              <a:rPr>
                <a:latin typeface="Courier"/>
              </a:rPr>
              <a:t>)</a:t>
            </a:r>
            <a:br/>
            <a:r>
              <a:rPr>
                <a:latin typeface="Courier"/>
              </a:rPr>
              <a:t>)</a:t>
            </a:r>
            <a:br/>
            <a:r>
              <a:rPr>
                <a:latin typeface="Courier"/>
              </a:rPr>
              <a:t>flags </a:t>
            </a:r>
            <a:r>
              <a:rPr>
                <a:solidFill>
                  <a:srgbClr val="666666"/>
                </a:solidFill>
                <a:latin typeface="Courier"/>
              </a:rPr>
              <a:t>=</a:t>
            </a:r>
            <a:r>
              <a:rPr>
                <a:latin typeface="Courier"/>
              </a:rPr>
              <a:t> facility_months.set_index([</a:t>
            </a:r>
            <a:r>
              <a:rPr>
                <a:solidFill>
                  <a:srgbClr val="4070A0"/>
                </a:solidFill>
                <a:latin typeface="Courier"/>
              </a:rPr>
              <a:t>"facility_id"</a:t>
            </a:r>
            <a:r>
              <a:rPr>
                <a:latin typeface="Courier"/>
              </a:rPr>
              <a:t>, </a:t>
            </a:r>
            <a:r>
              <a:rPr>
                <a:solidFill>
                  <a:srgbClr val="4070A0"/>
                </a:solidFill>
                <a:latin typeface="Courier"/>
              </a:rPr>
              <a:t>"period"</a:t>
            </a:r>
            <a:r>
              <a:rPr>
                <a:latin typeface="Courier"/>
              </a:rPr>
              <a:t>])[</a:t>
            </a:r>
            <a:r>
              <a:rPr>
                <a:solidFill>
                  <a:srgbClr val="4070A0"/>
                </a:solidFill>
                <a:latin typeface="Courier"/>
              </a:rPr>
              <a:t>"reported"</a:t>
            </a:r>
            <a:r>
              <a:rPr>
                <a:latin typeface="Courier"/>
              </a:rPr>
              <a:t>]</a:t>
            </a:r>
            <a:br/>
            <a:br/>
            <a:r>
              <a:rPr>
                <a:latin typeface="Courier"/>
              </a:rPr>
              <a:t>crosstab </a:t>
            </a:r>
            <a:r>
              <a:rPr>
                <a:solidFill>
                  <a:srgbClr val="666666"/>
                </a:solidFill>
                <a:latin typeface="Courier"/>
              </a:rPr>
              <a:t>=</a:t>
            </a:r>
            <a:r>
              <a:rPr>
                <a:latin typeface="Courier"/>
              </a:rPr>
              <a:t> pd.crosstab(flags, has_data.reindex(flags.index))</a:t>
            </a:r>
            <a:br/>
            <a:r>
              <a:rPr>
                <a:solidFill>
                  <a:srgbClr val="008000"/>
                </a:solidFill>
                <a:latin typeface="Courier"/>
              </a:rPr>
              <a:t>print</a:t>
            </a:r>
            <a:r>
              <a:rPr>
                <a:latin typeface="Courier"/>
              </a:rPr>
              <a:t>(crosstab)</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the system’s answer differs from yours — In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reported =</a:t>
            </a:r>
            <a:r>
              <a:rPr>
                <a:latin typeface="Courier"/>
              </a:rPr>
              <a:t> </a:t>
            </a:r>
            <a:r>
              <a:rPr>
                <a:solidFill>
                  <a:srgbClr val="06287E"/>
                </a:solidFill>
                <a:latin typeface="Courier"/>
              </a:rPr>
              <a:t>first</a:t>
            </a:r>
            <a:r>
              <a:rPr>
                <a:latin typeface="Courier"/>
              </a:rPr>
              <a:t>(report_submitted),</a:t>
            </a:r>
            <a:br/>
            <a:r>
              <a:rPr>
                <a:latin typeface="Courier"/>
              </a:rPr>
              <a:t>            </a:t>
            </a:r>
            <a:r>
              <a:rPr>
                <a:solidFill>
                  <a:srgbClr val="7D9029"/>
                </a:solidFill>
                <a:latin typeface="Courier"/>
              </a:rPr>
              <a:t>has_data =</a:t>
            </a:r>
            <a:r>
              <a:rPr>
                <a:latin typeface="Courier"/>
              </a:rPr>
              <a:t> </a:t>
            </a:r>
            <a:r>
              <a:rPr>
                <a:solidFill>
                  <a:srgbClr val="06287E"/>
                </a:solidFill>
                <a:latin typeface="Courier"/>
              </a:rPr>
              <a:t>sum</a:t>
            </a:r>
            <a:r>
              <a:rPr>
                <a:latin typeface="Courier"/>
              </a:rPr>
              <a:t>(doses_administered) </a:t>
            </a:r>
            <a:r>
              <a:rPr>
                <a:solidFill>
                  <a:srgbClr val="4070A0"/>
                </a:solidFill>
                <a:latin typeface="Courier"/>
              </a:rPr>
              <a:t>&gt;</a:t>
            </a:r>
            <a:r>
              <a:rPr>
                <a:latin typeface="Courier"/>
              </a:rPr>
              <a:t> </a:t>
            </a:r>
            <a:r>
              <a:rPr>
                <a:solidFill>
                  <a:srgbClr val="40A070"/>
                </a:solidFill>
                <a:latin typeface="Courier"/>
              </a:rPr>
              <a:t>0</a:t>
            </a:r>
            <a:r>
              <a:rPr>
                <a:latin typeface="Courier"/>
              </a:rPr>
              <a:t>,</a:t>
            </a:r>
            <a:br/>
            <a:r>
              <a:rPr>
                <a:latin typeface="Courier"/>
              </a:rPr>
              <a:t>            </a:t>
            </a:r>
            <a:r>
              <a:rPr>
                <a:solidFill>
                  <a:srgbClr val="7D9029"/>
                </a:solidFill>
                <a:latin typeface="Courier"/>
              </a:rPr>
              <a:t>.by =</a:t>
            </a:r>
            <a:r>
              <a:rPr>
                <a:latin typeface="Courier"/>
              </a:rPr>
              <a:t> </a:t>
            </a:r>
            <a:r>
              <a:rPr>
                <a:solidFill>
                  <a:srgbClr val="06287E"/>
                </a:solidFill>
                <a:latin typeface="Courier"/>
              </a:rPr>
              <a:t>c</a:t>
            </a:r>
            <a:r>
              <a:rPr>
                <a:latin typeface="Courier"/>
              </a:rPr>
              <a:t>(facility_id, period)) </a:t>
            </a:r>
            <a:r>
              <a:rPr>
                <a:solidFill>
                  <a:srgbClr val="4070A0"/>
                </a:solidFill>
                <a:latin typeface="Courier"/>
              </a:rPr>
              <a:t>|&gt;</a:t>
            </a:r>
            <a:br/>
            <a:r>
              <a:rPr>
                <a:latin typeface="Courier"/>
              </a:rPr>
              <a:t>  </a:t>
            </a:r>
            <a:r>
              <a:rPr>
                <a:solidFill>
                  <a:srgbClr val="06287E"/>
                </a:solidFill>
                <a:latin typeface="Courier"/>
              </a:rPr>
              <a:t>count</a:t>
            </a:r>
            <a:r>
              <a:rPr>
                <a:latin typeface="Courier"/>
              </a:rPr>
              <a:t>(reported, has_data)</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 rate as the denominator of everything else — In Python</a:t>
            </a:r>
          </a:p>
        </p:txBody>
      </p:sp>
      <p:sp>
        <p:nvSpPr>
          <p:cNvPr id="3" name="Content Placeholder 2"/>
          <p:cNvSpPr>
            <a:spLocks noGrp="1"/>
          </p:cNvSpPr>
          <p:nvPr>
            <p:ph idx="1"/>
          </p:nvPr>
        </p:nvSpPr>
        <p:spPr/>
        <p:txBody>
          <a:bodyPr/>
          <a:lstStyle/>
          <a:p>
            <a:pPr lvl="0" indent="0">
              <a:buNone/>
            </a:pPr>
            <a:r>
              <a:rPr>
                <a:latin typeface="Courier"/>
              </a:rPr>
              <a:t>monthly </a:t>
            </a:r>
            <a:r>
              <a:rPr>
                <a:solidFill>
                  <a:srgbClr val="666666"/>
                </a:solidFill>
                <a:latin typeface="Courier"/>
              </a:rPr>
              <a:t>=</a:t>
            </a:r>
            <a:r>
              <a:rPr>
                <a:latin typeface="Courier"/>
              </a:rPr>
              <a:t> (</a:t>
            </a:r>
            <a:br/>
            <a:r>
              <a:rPr>
                <a:latin typeface="Courier"/>
              </a:rPr>
              <a:t>    vax[vax[</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a:t>
            </a:r>
            <a:br/>
            <a:r>
              <a:rPr>
                <a:latin typeface="Courier"/>
              </a:rPr>
              <a:t>    .groupby(vax[</a:t>
            </a:r>
            <a:r>
              <a:rPr>
                <a:solidFill>
                  <a:srgbClr val="4070A0"/>
                </a:solidFill>
                <a:latin typeface="Courier"/>
              </a:rPr>
              <a:t>"period"</a:t>
            </a:r>
            <a:r>
              <a:rPr>
                <a:latin typeface="Courier"/>
              </a:rPr>
              <a:t>].dt.strftime(</a:t>
            </a:r>
            <a:r>
              <a:rPr>
                <a:solidFill>
                  <a:srgbClr val="4070A0"/>
                </a:solidFill>
                <a:latin typeface="Courier"/>
              </a:rPr>
              <a:t>"%Y-%m"</a:t>
            </a:r>
            <a:r>
              <a:rPr>
                <a:latin typeface="Courier"/>
              </a:rPr>
              <a:t>))</a:t>
            </a:r>
            <a:br/>
            <a:r>
              <a:rPr>
                <a:latin typeface="Courier"/>
              </a:rPr>
              <a:t>    .</a:t>
            </a:r>
            <a:r>
              <a:rPr>
                <a:solidFill>
                  <a:srgbClr val="008000"/>
                </a:solidFill>
                <a:latin typeface="Courier"/>
              </a:rPr>
              <a:t>apply</a:t>
            </a:r>
            <a:r>
              <a:rPr>
                <a:latin typeface="Courier"/>
              </a:rPr>
              <a:t>(</a:t>
            </a:r>
            <a:r>
              <a:rPr b="1">
                <a:solidFill>
                  <a:srgbClr val="007020"/>
                </a:solidFill>
                <a:latin typeface="Courier"/>
              </a:rPr>
              <a:t>lambda</a:t>
            </a:r>
            <a:r>
              <a:rPr>
                <a:latin typeface="Courier"/>
              </a:rPr>
              <a:t> g: pd.Series({</a:t>
            </a:r>
            <a:br/>
            <a:r>
              <a:rPr>
                <a:latin typeface="Courier"/>
              </a:rPr>
              <a:t>        </a:t>
            </a:r>
            <a:r>
              <a:rPr>
                <a:solidFill>
                  <a:srgbClr val="4070A0"/>
                </a:solidFill>
                <a:latin typeface="Courier"/>
              </a:rPr>
              <a:t>"reporting_rate"</a:t>
            </a:r>
            <a:r>
              <a:rPr>
                <a:latin typeface="Courier"/>
              </a:rPr>
              <a:t>: g[</a:t>
            </a:r>
            <a:r>
              <a:rPr>
                <a:solidFill>
                  <a:srgbClr val="4070A0"/>
                </a:solidFill>
                <a:latin typeface="Courier"/>
              </a:rPr>
              <a:t>"reported"</a:t>
            </a:r>
            <a:r>
              <a:rPr>
                <a:latin typeface="Courier"/>
              </a:rPr>
              <a:t>].mean(),</a:t>
            </a:r>
            <a:br/>
            <a:r>
              <a:rPr>
                <a:latin typeface="Courier"/>
              </a:rPr>
              <a:t>        </a:t>
            </a:r>
            <a:r>
              <a:rPr>
                <a:solidFill>
                  <a:srgbClr val="4070A0"/>
                </a:solidFill>
                <a:latin typeface="Courier"/>
              </a:rPr>
              <a:t>"coverage_reporting"</a:t>
            </a:r>
            <a:r>
              <a:rPr>
                <a:latin typeface="Courier"/>
              </a:rPr>
              <a:t>: (g.loc[g[</a:t>
            </a:r>
            <a:r>
              <a:rPr>
                <a:solidFill>
                  <a:srgbClr val="4070A0"/>
                </a:solidFill>
                <a:latin typeface="Courier"/>
              </a:rPr>
              <a:t>"reported"</a:t>
            </a:r>
            <a:r>
              <a:rPr>
                <a:latin typeface="Courier"/>
              </a:rPr>
              <a:t>], </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br/>
            <a:r>
              <a:rPr>
                <a:latin typeface="Courier"/>
              </a:rPr>
              <a:t>                               </a:t>
            </a:r>
            <a:r>
              <a:rPr>
                <a:solidFill>
                  <a:srgbClr val="666666"/>
                </a:solidFill>
                <a:latin typeface="Courier"/>
              </a:rPr>
              <a:t>/</a:t>
            </a:r>
            <a:r>
              <a:rPr>
                <a:latin typeface="Courier"/>
              </a:rPr>
              <a:t> g.loc[g[</a:t>
            </a:r>
            <a:r>
              <a:rPr>
                <a:solidFill>
                  <a:srgbClr val="4070A0"/>
                </a:solidFill>
                <a:latin typeface="Courier"/>
              </a:rPr>
              <a:t>"reported"</a:t>
            </a:r>
            <a:r>
              <a:rPr>
                <a:latin typeface="Courier"/>
              </a:rPr>
              <a:t>], </a:t>
            </a:r>
            <a:r>
              <a:rPr>
                <a:solidFill>
                  <a:srgbClr val="4070A0"/>
                </a:solidFill>
                <a:latin typeface="Courier"/>
              </a:rPr>
              <a:t>"target_population"</a:t>
            </a:r>
            <a:r>
              <a:rPr>
                <a:latin typeface="Courier"/>
              </a:rPr>
              <a:t>].</a:t>
            </a:r>
            <a:r>
              <a:rPr>
                <a:solidFill>
                  <a:srgbClr val="008000"/>
                </a:solidFill>
                <a:latin typeface="Courier"/>
              </a:rPr>
              <a:t>sum</a:t>
            </a:r>
            <a:r>
              <a:rPr>
                <a:latin typeface="Courier"/>
              </a:rPr>
              <a:t>()),</a:t>
            </a:r>
            <a:br/>
            <a:r>
              <a:rPr>
                <a:latin typeface="Courier"/>
              </a:rPr>
              <a:t>    }))</a:t>
            </a:r>
            <a:br/>
            <a:r>
              <a:rPr>
                <a:latin typeface="Courier"/>
              </a:rPr>
              <a:t>)</a:t>
            </a:r>
            <a:br/>
            <a:r>
              <a:rPr>
                <a:solidFill>
                  <a:srgbClr val="008000"/>
                </a:solidFill>
                <a:latin typeface="Courier"/>
              </a:rPr>
              <a:t>print</a:t>
            </a:r>
            <a:r>
              <a:rPr>
                <a:latin typeface="Courier"/>
              </a:rPr>
              <a:t>((monthly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 rate as the denominator of everything else — In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br/>
            <a:r>
              <a:rPr>
                <a:latin typeface="Courier"/>
              </a:rPr>
              <a:t>  </a:t>
            </a:r>
            <a:r>
              <a:rPr>
                <a:solidFill>
                  <a:srgbClr val="06287E"/>
                </a:solidFill>
                <a:latin typeface="Courier"/>
              </a:rPr>
              <a:t>filter</a:t>
            </a:r>
            <a:r>
              <a:rPr>
                <a:latin typeface="Courier"/>
              </a:rPr>
              <a:t>(antigen </a:t>
            </a:r>
            <a:r>
              <a:rPr>
                <a:solidFill>
                  <a:srgbClr val="4070A0"/>
                </a:solidFill>
                <a:latin typeface="Courier"/>
              </a:rPr>
              <a:t>==</a:t>
            </a:r>
            <a:r>
              <a:rPr>
                <a:latin typeface="Courier"/>
              </a:rPr>
              <a:t> </a:t>
            </a:r>
            <a:r>
              <a:rPr>
                <a:solidFill>
                  <a:srgbClr val="4070A0"/>
                </a:solidFill>
                <a:latin typeface="Courier"/>
              </a:rPr>
              <a:t>"penta3"</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month =</a:t>
            </a:r>
            <a:r>
              <a:rPr>
                <a:latin typeface="Courier"/>
              </a:rPr>
              <a:t> </a:t>
            </a:r>
            <a:r>
              <a:rPr>
                <a:solidFill>
                  <a:srgbClr val="06287E"/>
                </a:solidFill>
                <a:latin typeface="Courier"/>
              </a:rPr>
              <a:t>format</a:t>
            </a:r>
            <a:r>
              <a:rPr>
                <a:latin typeface="Courier"/>
              </a:rPr>
              <a:t>(period, </a:t>
            </a:r>
            <a:r>
              <a:rPr>
                <a:solidFill>
                  <a:srgbClr val="4070A0"/>
                </a:solidFill>
                <a:latin typeface="Courier"/>
              </a:rPr>
              <a:t>"%Y-%m"</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reporting_rate =</a:t>
            </a:r>
            <a:r>
              <a:rPr>
                <a:latin typeface="Courier"/>
              </a:rPr>
              <a:t> </a:t>
            </a:r>
            <a:r>
              <a:rPr>
                <a:solidFill>
                  <a:srgbClr val="06287E"/>
                </a:solidFill>
                <a:latin typeface="Courier"/>
              </a:rPr>
              <a:t>mean</a:t>
            </a:r>
            <a:r>
              <a:rPr>
                <a:latin typeface="Courier"/>
              </a:rPr>
              <a:t>(report_submitted),</a:t>
            </a:r>
            <a:br/>
            <a:r>
              <a:rPr>
                <a:latin typeface="Courier"/>
              </a:rPr>
              <a:t>    </a:t>
            </a:r>
            <a:r>
              <a:rPr>
                <a:solidFill>
                  <a:srgbClr val="7D9029"/>
                </a:solidFill>
                <a:latin typeface="Courier"/>
              </a:rPr>
              <a:t>coverage =</a:t>
            </a:r>
            <a:r>
              <a:rPr>
                <a:latin typeface="Courier"/>
              </a:rPr>
              <a:t> </a:t>
            </a:r>
            <a:r>
              <a:rPr>
                <a:solidFill>
                  <a:srgbClr val="06287E"/>
                </a:solidFill>
                <a:latin typeface="Courier"/>
              </a:rPr>
              <a:t>sum</a:t>
            </a:r>
            <a:r>
              <a:rPr>
                <a:latin typeface="Courier"/>
              </a:rPr>
              <a:t>(doses_administered[report_submitted]) </a:t>
            </a:r>
            <a:r>
              <a:rPr>
                <a:solidFill>
                  <a:srgbClr val="4070A0"/>
                </a:solidFill>
                <a:latin typeface="Courier"/>
              </a:rPr>
              <a:t>/</a:t>
            </a:r>
            <a:br/>
            <a:r>
              <a:rPr>
                <a:latin typeface="Courier"/>
              </a:rPr>
              <a:t>               </a:t>
            </a:r>
            <a:r>
              <a:rPr>
                <a:solidFill>
                  <a:srgbClr val="06287E"/>
                </a:solidFill>
                <a:latin typeface="Courier"/>
              </a:rPr>
              <a:t>sum</a:t>
            </a:r>
            <a:r>
              <a:rPr>
                <a:latin typeface="Courier"/>
              </a:rPr>
              <a:t>(target_population[report_submitted]),</a:t>
            </a:r>
            <a:br/>
            <a:r>
              <a:rPr>
                <a:latin typeface="Courier"/>
              </a:rPr>
              <a:t>    </a:t>
            </a:r>
            <a:r>
              <a:rPr>
                <a:solidFill>
                  <a:srgbClr val="7D9029"/>
                </a:solidFill>
                <a:latin typeface="Courier"/>
              </a:rPr>
              <a:t>.by =</a:t>
            </a:r>
            <a:r>
              <a:rPr>
                <a:latin typeface="Courier"/>
              </a:rPr>
              <a:t> month</a:t>
            </a:r>
            <a:br/>
            <a:r>
              <a:rPr>
                <a:latin typeface="Courier"/>
              </a:rPr>
              <a:t>  )</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 rate as the denominator of everything else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Month</a:t>
                      </a:r>
                    </a:p>
                  </a:txBody>
                  <a:tcPr/>
                </a:tc>
                <a:tc>
                  <a:txBody>
                    <a:bodyPr/>
                    <a:lstStyle/>
                    <a:p>
                      <a:pPr lvl="0" indent="0" marL="0">
                        <a:buNone/>
                      </a:pPr>
                      <a:r>
                        <a:rPr/>
                        <a:t>Reporting rate</a:t>
                      </a:r>
                    </a:p>
                  </a:txBody>
                  <a:tcPr/>
                </a:tc>
                <a:tc>
                  <a:txBody>
                    <a:bodyPr/>
                    <a:lstStyle/>
                    <a:p>
                      <a:pPr lvl="0" indent="0" marL="0">
                        <a:buNone/>
                      </a:pPr>
                      <a:r>
                        <a:rPr/>
                        <a:t>Coverage among reporters</a:t>
                      </a:r>
                    </a:p>
                  </a:txBody>
                  <a:tcPr/>
                </a:tc>
              </a:tr>
              <a:tr h="0">
                <a:tc>
                  <a:txBody>
                    <a:bodyPr/>
                    <a:lstStyle/>
                    <a:p>
                      <a:pPr lvl="0" indent="0" marL="0">
                        <a:buNone/>
                      </a:pPr>
                      <a:r>
                        <a:rPr/>
                        <a:t>July</a:t>
                      </a:r>
                    </a:p>
                  </a:txBody>
                </a:tc>
                <a:tc>
                  <a:txBody>
                    <a:bodyPr/>
                    <a:lstStyle/>
                    <a:p>
                      <a:pPr lvl="0" indent="0" marL="0">
                        <a:buNone/>
                      </a:pPr>
                      <a:r>
                        <a:rPr/>
                        <a:t>82%</a:t>
                      </a:r>
                    </a:p>
                  </a:txBody>
                </a:tc>
                <a:tc>
                  <a:txBody>
                    <a:bodyPr/>
                    <a:lstStyle/>
                    <a:p>
                      <a:pPr lvl="0" indent="0" marL="0">
                        <a:buNone/>
                      </a:pPr>
                      <a:r>
                        <a:rPr/>
                        <a:t>…</a:t>
                      </a:r>
                    </a:p>
                  </a:txBody>
                </a:tc>
              </a:tr>
              <a:tr h="0">
                <a:tc>
                  <a:txBody>
                    <a:bodyPr/>
                    <a:lstStyle/>
                    <a:p>
                      <a:pPr lvl="0" indent="0" marL="0">
                        <a:buNone/>
                      </a:pPr>
                      <a:r>
                        <a:rPr b="1"/>
                        <a:t>August</a:t>
                      </a:r>
                    </a:p>
                  </a:txBody>
                </a:tc>
                <a:tc>
                  <a:txBody>
                    <a:bodyPr/>
                    <a:lstStyle/>
                    <a:p>
                      <a:pPr lvl="0" indent="0" marL="0">
                        <a:buNone/>
                      </a:pPr>
                      <a:r>
                        <a:rPr b="1"/>
                        <a:t>29%</a:t>
                      </a:r>
                    </a:p>
                  </a:txBody>
                </a:tc>
                <a:tc>
                  <a:txBody>
                    <a:bodyPr/>
                    <a:lstStyle/>
                    <a:p>
                      <a:pPr lvl="0" indent="0" marL="0">
                        <a:buNone/>
                      </a:pPr>
                      <a:r>
                        <a:rPr/>
                        <a:t>…</a:t>
                      </a:r>
                    </a:p>
                  </a:txBody>
                </a:tc>
              </a:tr>
              <a:tr h="0">
                <a:tc>
                  <a:txBody>
                    <a:bodyPr/>
                    <a:lstStyle/>
                    <a:p>
                      <a:pPr lvl="0" indent="0" marL="0">
                        <a:buNone/>
                      </a:pPr>
                      <a:r>
                        <a:rPr b="1"/>
                        <a:t>September</a:t>
                      </a:r>
                    </a:p>
                  </a:txBody>
                </a:tc>
                <a:tc>
                  <a:txBody>
                    <a:bodyPr/>
                    <a:lstStyle/>
                    <a:p>
                      <a:pPr lvl="0" indent="0" marL="0">
                        <a:buNone/>
                      </a:pPr>
                      <a:r>
                        <a:rPr b="1"/>
                        <a:t>45%</a:t>
                      </a:r>
                    </a:p>
                  </a:txBody>
                </a:tc>
                <a:tc>
                  <a:txBody>
                    <a:bodyPr/>
                    <a:lstStyle/>
                    <a:p>
                      <a:pPr lvl="0" indent="0" marL="0">
                        <a:buNone/>
                      </a:pPr>
                      <a:r>
                        <a:rPr/>
                        <a:t>…</a:t>
                      </a:r>
                    </a:p>
                  </a:txBody>
                </a:tc>
              </a:tr>
              <a:tr h="0">
                <a:tc>
                  <a:txBody>
                    <a:bodyPr/>
                    <a:lstStyle/>
                    <a:p>
                      <a:pPr lvl="0" indent="0" marL="0">
                        <a:buNone/>
                      </a:pPr>
                      <a:r>
                        <a:rPr/>
                        <a:t>October</a:t>
                      </a:r>
                    </a:p>
                  </a:txBody>
                </a:tc>
                <a:tc>
                  <a:txBody>
                    <a:bodyPr/>
                    <a:lstStyle/>
                    <a:p>
                      <a:pPr lvl="0" indent="0" marL="0">
                        <a:buNone/>
                      </a:pPr>
                      <a:r>
                        <a:rPr/>
                        <a:t>95%</a:t>
                      </a:r>
                    </a:p>
                  </a:txBody>
                </a:tc>
                <a:tc>
                  <a:txBody>
                    <a:bodyPr/>
                    <a:lstStyle/>
                    <a:p>
                      <a:pPr lvl="0" indent="0" marL="0">
                        <a:buNone/>
                      </a:pPr>
                      <a:r>
                        <a:rPr/>
                        <a:t>…</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 rate as the denominator of everything else</a:t>
            </a:r>
          </a:p>
        </p:txBody>
      </p:sp>
      <p:sp>
        <p:nvSpPr>
          <p:cNvPr id="3" name="Content Placeholder 2"/>
          <p:cNvSpPr>
            <a:spLocks noGrp="1"/>
          </p:cNvSpPr>
          <p:nvPr>
            <p:ph idx="1"/>
          </p:nvPr>
        </p:nvSpPr>
        <p:spPr/>
        <p:txBody>
          <a:bodyPr/>
          <a:lstStyle/>
          <a:p>
            <a:pPr lvl="0"/>
            <a:r>
              <a:rPr/>
              <a:t>Three rules that follow, and they are the deliverable of this lesson</a:t>
            </a:r>
          </a:p>
          <a:p>
            <a:pPr lvl="0"/>
            <a:r>
              <a:rPr b="1"/>
              <a:t>Below 90% reporting, a coverage figure is a lower bound</a:t>
            </a:r>
            <a:r>
              <a:rPr/>
              <a:t>, not an estimate. Label it “among reporting facilities”…</a:t>
            </a:r>
          </a:p>
          <a:p>
            <a:pPr lvl="0"/>
            <a:r>
              <a:rPr b="1"/>
              <a:t>Do not compare two periods with materially different reporting rates</a:t>
            </a:r>
            <a:r>
              <a:rPr/>
              <a:t> without saying so. August against July is a…</a:t>
            </a:r>
          </a:p>
          <a:p>
            <a:pPr lvl="0"/>
            <a:r>
              <a:rPr b="1"/>
              <a:t>A trend line needs the reporting rate on the same chart.</a:t>
            </a:r>
            <a:r>
              <a:rPr/>
              <a:t> Plotted alone, a coverage series through August looks like…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ways to handle a silent facility</a:t>
            </a:r>
          </a:p>
        </p:txBody>
      </p:sp>
      <p:sp>
        <p:nvSpPr>
          <p:cNvPr id="3" name="Content Placeholder 2"/>
          <p:cNvSpPr>
            <a:spLocks noGrp="1"/>
          </p:cNvSpPr>
          <p:nvPr>
            <p:ph idx="1"/>
          </p:nvPr>
        </p:nvSpPr>
        <p:spPr/>
        <p:txBody>
          <a:bodyPr/>
          <a:lstStyle/>
          <a:p>
            <a:pPr lvl="0"/>
            <a:r>
              <a:rPr/>
              <a:t>Exclude it from both numerator and denominator — Coverage among facilities that reported</a:t>
            </a:r>
          </a:p>
          <a:p>
            <a:pPr lvl="0"/>
            <a:r>
              <a:rPr/>
              <a:t>Impute its doses — Fill from the facility’s own recent months, and say so</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ways to handle a silent facility — In Python</a:t>
            </a:r>
          </a:p>
        </p:txBody>
      </p:sp>
      <p:sp>
        <p:nvSpPr>
          <p:cNvPr id="3" name="Content Placeholder 2"/>
          <p:cNvSpPr>
            <a:spLocks noGrp="1"/>
          </p:cNvSpPr>
          <p:nvPr>
            <p:ph idx="1"/>
          </p:nvPr>
        </p:nvSpPr>
        <p:spPr/>
        <p:txBody>
          <a:bodyPr/>
          <a:lstStyle/>
          <a:p>
            <a:pPr lvl="0" indent="0">
              <a:buNone/>
            </a:pPr>
            <a:r>
              <a:rPr>
                <a:latin typeface="Courier"/>
              </a:rPr>
              <a:t>by_facility </a:t>
            </a:r>
            <a:r>
              <a:rPr>
                <a:solidFill>
                  <a:srgbClr val="666666"/>
                </a:solidFill>
                <a:latin typeface="Courier"/>
              </a:rPr>
              <a:t>=</a:t>
            </a:r>
            <a:r>
              <a:rPr>
                <a:latin typeface="Courier"/>
              </a:rPr>
              <a:t> (</a:t>
            </a:r>
            <a:br/>
            <a:r>
              <a:rPr>
                <a:latin typeface="Courier"/>
              </a:rPr>
              <a:t>    vax[(vax[</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 </a:t>
            </a:r>
            <a:r>
              <a:rPr>
                <a:solidFill>
                  <a:srgbClr val="666666"/>
                </a:solidFill>
                <a:latin typeface="Courier"/>
              </a:rPr>
              <a:t>&amp;</a:t>
            </a:r>
            <a:r>
              <a:rPr>
                <a:latin typeface="Courier"/>
              </a:rPr>
              <a:t> vax[</a:t>
            </a:r>
            <a:r>
              <a:rPr>
                <a:solidFill>
                  <a:srgbClr val="4070A0"/>
                </a:solidFill>
                <a:latin typeface="Courier"/>
              </a:rPr>
              <a:t>"reported"</a:t>
            </a:r>
            <a:r>
              <a:rPr>
                <a:latin typeface="Courier"/>
              </a:rPr>
              <a:t>]]</a:t>
            </a:r>
            <a:br/>
            <a:r>
              <a:rPr>
                <a:latin typeface="Courier"/>
              </a:rPr>
              <a:t>    .groupby(</a:t>
            </a:r>
            <a:r>
              <a:rPr>
                <a:solidFill>
                  <a:srgbClr val="4070A0"/>
                </a:solidFill>
                <a:latin typeface="Courier"/>
              </a:rPr>
              <a:t>"facility_id"</a:t>
            </a:r>
            <a:r>
              <a:rPr>
                <a:latin typeface="Courier"/>
              </a:rPr>
              <a:t>)[</a:t>
            </a:r>
            <a:r>
              <a:rPr>
                <a:solidFill>
                  <a:srgbClr val="4070A0"/>
                </a:solidFill>
                <a:latin typeface="Courier"/>
              </a:rPr>
              <a:t>"doses_administered"</a:t>
            </a:r>
            <a:r>
              <a:rPr>
                <a:latin typeface="Courier"/>
              </a:rPr>
              <a:t>].median()</a:t>
            </a:r>
            <a:br/>
            <a:r>
              <a:rPr>
                <a:latin typeface="Courier"/>
              </a:rPr>
              <a:t>)</a:t>
            </a:r>
            <a:br/>
            <a:r>
              <a:rPr>
                <a:latin typeface="Courier"/>
              </a:rPr>
              <a:t>missing </a:t>
            </a:r>
            <a:r>
              <a:rPr>
                <a:solidFill>
                  <a:srgbClr val="666666"/>
                </a:solidFill>
                <a:latin typeface="Courier"/>
              </a:rPr>
              <a:t>=</a:t>
            </a:r>
            <a:r>
              <a:rPr>
                <a:latin typeface="Courier"/>
              </a:rPr>
              <a:t> (vax[</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 </a:t>
            </a:r>
            <a:r>
              <a:rPr>
                <a:solidFill>
                  <a:srgbClr val="666666"/>
                </a:solidFill>
                <a:latin typeface="Courier"/>
              </a:rPr>
              <a:t>&amp;</a:t>
            </a:r>
            <a:r>
              <a:rPr>
                <a:latin typeface="Courier"/>
              </a:rPr>
              <a:t> </a:t>
            </a:r>
            <a:r>
              <a:rPr>
                <a:solidFill>
                  <a:srgbClr val="666666"/>
                </a:solidFill>
                <a:latin typeface="Courier"/>
              </a:rPr>
              <a:t>~</a:t>
            </a:r>
            <a:r>
              <a:rPr>
                <a:latin typeface="Courier"/>
              </a:rPr>
              <a:t>vax[</a:t>
            </a:r>
            <a:r>
              <a:rPr>
                <a:solidFill>
                  <a:srgbClr val="4070A0"/>
                </a:solidFill>
                <a:latin typeface="Courier"/>
              </a:rPr>
              <a:t>"reported"</a:t>
            </a:r>
            <a:r>
              <a:rPr>
                <a:latin typeface="Courier"/>
              </a:rPr>
              <a:t>]</a:t>
            </a:r>
            <a:br/>
            <a:r>
              <a:rPr>
                <a:latin typeface="Courier"/>
              </a:rPr>
              <a:t>imputed_total </a:t>
            </a:r>
            <a:r>
              <a:rPr>
                <a:solidFill>
                  <a:srgbClr val="666666"/>
                </a:solidFill>
                <a:latin typeface="Courier"/>
              </a:rPr>
              <a:t>=</a:t>
            </a:r>
            <a:r>
              <a:rPr>
                <a:latin typeface="Courier"/>
              </a:rPr>
              <a:t> (vax.loc[missing, </a:t>
            </a:r>
            <a:r>
              <a:rPr>
                <a:solidFill>
                  <a:srgbClr val="4070A0"/>
                </a:solidFill>
                <a:latin typeface="Courier"/>
              </a:rPr>
              <a:t>"facility_id"</a:t>
            </a:r>
            <a:r>
              <a:rPr>
                <a:latin typeface="Courier"/>
              </a:rPr>
              <a:t>].</a:t>
            </a:r>
            <a:r>
              <a:rPr>
                <a:solidFill>
                  <a:srgbClr val="008000"/>
                </a:solidFill>
                <a:latin typeface="Courier"/>
              </a:rPr>
              <a:t>map</a:t>
            </a:r>
            <a:r>
              <a:rPr>
                <a:latin typeface="Courier"/>
              </a:rPr>
              <a:t>(by_facility).</a:t>
            </a:r>
            <a:r>
              <a:rPr>
                <a:solidFill>
                  <a:srgbClr val="008000"/>
                </a:solidFill>
                <a:latin typeface="Courier"/>
              </a:rPr>
              <a:t>sum</a:t>
            </a:r>
            <a:r>
              <a:rPr>
                <a:latin typeface="Courier"/>
              </a:rPr>
              <a:t>()</a:t>
            </a:r>
            <a:br/>
            <a:r>
              <a:rPr>
                <a:latin typeface="Courier"/>
              </a:rPr>
              <a:t>                 </a:t>
            </a:r>
            <a:r>
              <a:rPr>
                <a:solidFill>
                  <a:srgbClr val="666666"/>
                </a:solidFill>
                <a:latin typeface="Courier"/>
              </a:rPr>
              <a:t>+</a:t>
            </a:r>
            <a:r>
              <a:rPr>
                <a:latin typeface="Courier"/>
              </a:rPr>
              <a:t> vax.loc[(vax[</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 </a:t>
            </a:r>
            <a:r>
              <a:rPr>
                <a:solidFill>
                  <a:srgbClr val="666666"/>
                </a:solidFill>
                <a:latin typeface="Courier"/>
              </a:rPr>
              <a:t>&amp;</a:t>
            </a:r>
            <a:r>
              <a:rPr>
                <a:latin typeface="Courier"/>
              </a:rPr>
              <a:t> vax[</a:t>
            </a:r>
            <a:r>
              <a:rPr>
                <a:solidFill>
                  <a:srgbClr val="4070A0"/>
                </a:solidFill>
                <a:latin typeface="Courier"/>
              </a:rPr>
              <a:t>"reported"</a:t>
            </a:r>
            <a:r>
              <a:rPr>
                <a:latin typeface="Courier"/>
              </a:rPr>
              <a:t>],</a:t>
            </a:r>
            <a:br/>
            <a:r>
              <a:rPr>
                <a:latin typeface="Courier"/>
              </a:rPr>
              <a:t>                           </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br/>
            <a:br/>
            <a:r>
              <a:rPr>
                <a:latin typeface="Courier"/>
              </a:rPr>
              <a:t>annual_target </a:t>
            </a:r>
            <a:r>
              <a:rPr>
                <a:solidFill>
                  <a:srgbClr val="666666"/>
                </a:solidFill>
                <a:latin typeface="Courier"/>
              </a:rPr>
              <a:t>=</a:t>
            </a:r>
            <a:r>
              <a:rPr>
                <a:latin typeface="Courier"/>
              </a:rPr>
              <a:t> (vax[vax[</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a:t>
            </a:r>
            <a:br/>
            <a:r>
              <a:rPr>
                <a:latin typeface="Courier"/>
              </a:rPr>
              <a:t>                 .groupby(</a:t>
            </a:r>
            <a:r>
              <a:rPr>
                <a:solidFill>
                  <a:srgbClr val="4070A0"/>
                </a:solidFill>
                <a:latin typeface="Courier"/>
              </a:rPr>
              <a:t>"facility_id"</a:t>
            </a:r>
            <a:r>
              <a:rPr>
                <a:latin typeface="Courier"/>
              </a:rPr>
              <a:t>)[</a:t>
            </a:r>
            <a:r>
              <a:rPr>
                <a:solidFill>
                  <a:srgbClr val="4070A0"/>
                </a:solidFill>
                <a:latin typeface="Courier"/>
              </a:rPr>
              <a:t>"target_population"</a:t>
            </a:r>
            <a:r>
              <a:rPr>
                <a:latin typeface="Courier"/>
              </a:rPr>
              <a:t>].first().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BB6688"/>
                </a:solidFill>
                <a:latin typeface="Courier"/>
              </a:rPr>
              <a:t>f"imputed annual coverage: </a:t>
            </a:r>
            <a:r>
              <a:rPr>
                <a:solidFill>
                  <a:srgbClr val="4070A0"/>
                </a:solidFill>
                <a:latin typeface="Courier"/>
              </a:rPr>
              <a:t>{</a:t>
            </a:r>
            <a:r>
              <a:rPr>
                <a:latin typeface="Courier"/>
              </a:rPr>
              <a:t>imputed_total </a:t>
            </a:r>
            <a:r>
              <a:rPr>
                <a:solidFill>
                  <a:srgbClr val="666666"/>
                </a:solidFill>
                <a:latin typeface="Courier"/>
              </a:rPr>
              <a:t>/</a:t>
            </a:r>
            <a:r>
              <a:rPr>
                <a:latin typeface="Courier"/>
              </a:rPr>
              <a:t> annual_target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ways to handle a silent facility — In R</a:t>
            </a:r>
          </a:p>
        </p:txBody>
      </p:sp>
      <p:sp>
        <p:nvSpPr>
          <p:cNvPr id="3" name="Content Placeholder 2"/>
          <p:cNvSpPr>
            <a:spLocks noGrp="1"/>
          </p:cNvSpPr>
          <p:nvPr>
            <p:ph idx="1"/>
          </p:nvPr>
        </p:nvSpPr>
        <p:spPr/>
        <p:txBody>
          <a:bodyPr/>
          <a:lstStyle/>
          <a:p>
            <a:pPr lvl="0" indent="0">
              <a:buNone/>
            </a:pPr>
            <a:r>
              <a:rPr>
                <a:latin typeface="Courier"/>
              </a:rPr>
              <a:t>median_by_facility </a:t>
            </a:r>
            <a:r>
              <a:rPr>
                <a:solidFill>
                  <a:srgbClr val="007020"/>
                </a:solidFill>
                <a:latin typeface="Courier"/>
              </a:rPr>
              <a:t>&lt;-</a:t>
            </a:r>
            <a:r>
              <a:rPr>
                <a:latin typeface="Courier"/>
              </a:rPr>
              <a:t> vax </a:t>
            </a:r>
            <a:r>
              <a:rPr>
                <a:solidFill>
                  <a:srgbClr val="4070A0"/>
                </a:solidFill>
                <a:latin typeface="Courier"/>
              </a:rPr>
              <a:t>|&gt;</a:t>
            </a:r>
            <a:br/>
            <a:r>
              <a:rPr>
                <a:latin typeface="Courier"/>
              </a:rPr>
              <a:t>  </a:t>
            </a:r>
            <a:r>
              <a:rPr>
                <a:solidFill>
                  <a:srgbClr val="06287E"/>
                </a:solidFill>
                <a:latin typeface="Courier"/>
              </a:rPr>
              <a:t>filter</a:t>
            </a:r>
            <a:r>
              <a:rPr>
                <a:latin typeface="Courier"/>
              </a:rPr>
              <a:t>(antigen </a:t>
            </a:r>
            <a:r>
              <a:rPr>
                <a:solidFill>
                  <a:srgbClr val="4070A0"/>
                </a:solidFill>
                <a:latin typeface="Courier"/>
              </a:rPr>
              <a:t>==</a:t>
            </a:r>
            <a:r>
              <a:rPr>
                <a:latin typeface="Courier"/>
              </a:rPr>
              <a:t> </a:t>
            </a:r>
            <a:r>
              <a:rPr>
                <a:solidFill>
                  <a:srgbClr val="4070A0"/>
                </a:solidFill>
                <a:latin typeface="Courier"/>
              </a:rPr>
              <a:t>"penta3"</a:t>
            </a:r>
            <a:r>
              <a:rPr>
                <a:latin typeface="Courier"/>
              </a:rPr>
              <a:t>, report_submitted)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 =</a:t>
            </a:r>
            <a:r>
              <a:rPr>
                <a:latin typeface="Courier"/>
              </a:rPr>
              <a:t> </a:t>
            </a:r>
            <a:r>
              <a:rPr>
                <a:solidFill>
                  <a:srgbClr val="06287E"/>
                </a:solidFill>
                <a:latin typeface="Courier"/>
              </a:rPr>
              <a:t>median</a:t>
            </a:r>
            <a:r>
              <a:rPr>
                <a:latin typeface="Courier"/>
              </a:rPr>
              <a:t>(doses_administered), </a:t>
            </a:r>
            <a:r>
              <a:rPr>
                <a:solidFill>
                  <a:srgbClr val="7D9029"/>
                </a:solidFill>
                <a:latin typeface="Courier"/>
              </a:rPr>
              <a:t>.by =</a:t>
            </a:r>
            <a:r>
              <a:rPr>
                <a:latin typeface="Courier"/>
              </a:rPr>
              <a:t> facility_id)</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ways to handle a silent facility</a:t>
            </a:r>
          </a:p>
        </p:txBody>
      </p:sp>
      <p:sp>
        <p:nvSpPr>
          <p:cNvPr id="3" name="Content Placeholder 2"/>
          <p:cNvSpPr>
            <a:spLocks noGrp="1"/>
          </p:cNvSpPr>
          <p:nvPr>
            <p:ph idx="1"/>
          </p:nvPr>
        </p:nvSpPr>
        <p:spPr/>
        <p:txBody>
          <a:bodyPr/>
          <a:lstStyle/>
          <a:p>
            <a:pPr lvl="0"/>
            <a:r>
              <a:rPr/>
              <a:t>Never impute silently — An imputed figure and a reported one in the same column with no flag is the defect the cleaning…</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the pair — In Python</a:t>
            </a:r>
          </a:p>
        </p:txBody>
      </p:sp>
      <p:sp>
        <p:nvSpPr>
          <p:cNvPr id="3" name="Content Placeholder 2"/>
          <p:cNvSpPr>
            <a:spLocks noGrp="1"/>
          </p:cNvSpPr>
          <p:nvPr>
            <p:ph idx="1"/>
          </p:nvPr>
        </p:nvSpPr>
        <p:spPr/>
        <p:txBody>
          <a:bodyPr/>
          <a:lstStyle/>
          <a:p>
            <a:pPr lvl="0" indent="0">
              <a:buNone/>
            </a:pPr>
            <a:r>
              <a:rPr>
                <a:latin typeface="Courier"/>
              </a:rPr>
              <a:t>summary </a:t>
            </a:r>
            <a:r>
              <a:rPr>
                <a:solidFill>
                  <a:srgbClr val="666666"/>
                </a:solidFill>
                <a:latin typeface="Courier"/>
              </a:rPr>
              <a:t>=</a:t>
            </a:r>
            <a:r>
              <a:rPr>
                <a:latin typeface="Courier"/>
              </a:rPr>
              <a:t> pd.DataFrame({</a:t>
            </a:r>
            <a:br/>
            <a:r>
              <a:rPr>
                <a:latin typeface="Courier"/>
              </a:rPr>
              <a:t>    </a:t>
            </a:r>
            <a:r>
              <a:rPr>
                <a:solidFill>
                  <a:srgbClr val="4070A0"/>
                </a:solidFill>
                <a:latin typeface="Courier"/>
              </a:rPr>
              <a:t>"period"</a:t>
            </a:r>
            <a:r>
              <a:rPr>
                <a:latin typeface="Courier"/>
              </a:rPr>
              <a:t>: [</a:t>
            </a:r>
            <a:r>
              <a:rPr>
                <a:solidFill>
                  <a:srgbClr val="4070A0"/>
                </a:solidFill>
                <a:latin typeface="Courier"/>
              </a:rPr>
              <a:t>"2024-08"</a:t>
            </a:r>
            <a:r>
              <a:rPr>
                <a:latin typeface="Courier"/>
              </a:rPr>
              <a:t>, </a:t>
            </a:r>
            <a:r>
              <a:rPr>
                <a:solidFill>
                  <a:srgbClr val="4070A0"/>
                </a:solidFill>
                <a:latin typeface="Courier"/>
              </a:rPr>
              <a:t>"2024-09"</a:t>
            </a:r>
            <a:r>
              <a:rPr>
                <a:latin typeface="Courier"/>
              </a:rPr>
              <a:t>, </a:t>
            </a:r>
            <a:r>
              <a:rPr>
                <a:solidFill>
                  <a:srgbClr val="4070A0"/>
                </a:solidFill>
                <a:latin typeface="Courier"/>
              </a:rPr>
              <a:t>"2024-10"</a:t>
            </a:r>
            <a:r>
              <a:rPr>
                <a:latin typeface="Courier"/>
              </a:rPr>
              <a:t>],</a:t>
            </a:r>
            <a:br/>
            <a:r>
              <a:rPr>
                <a:latin typeface="Courier"/>
              </a:rPr>
              <a:t>    </a:t>
            </a:r>
            <a:r>
              <a:rPr>
                <a:solidFill>
                  <a:srgbClr val="4070A0"/>
                </a:solidFill>
                <a:latin typeface="Courier"/>
              </a:rPr>
              <a:t>"facilities_reporting"</a:t>
            </a:r>
            <a:r>
              <a:rPr>
                <a:latin typeface="Courier"/>
              </a:rPr>
              <a:t>: [</a:t>
            </a:r>
            <a:r>
              <a:rPr>
                <a:solidFill>
                  <a:srgbClr val="40A070"/>
                </a:solidFill>
                <a:latin typeface="Courier"/>
              </a:rPr>
              <a:t>11</a:t>
            </a:r>
            <a:r>
              <a:rPr>
                <a:latin typeface="Courier"/>
              </a:rPr>
              <a:t>, </a:t>
            </a:r>
            <a:r>
              <a:rPr>
                <a:solidFill>
                  <a:srgbClr val="40A070"/>
                </a:solidFill>
                <a:latin typeface="Courier"/>
              </a:rPr>
              <a:t>17</a:t>
            </a:r>
            <a:r>
              <a:rPr>
                <a:latin typeface="Courier"/>
              </a:rPr>
              <a:t>, </a:t>
            </a:r>
            <a:r>
              <a:rPr>
                <a:solidFill>
                  <a:srgbClr val="40A070"/>
                </a:solidFill>
                <a:latin typeface="Courier"/>
              </a:rPr>
              <a:t>36</a:t>
            </a:r>
            <a:r>
              <a:rPr>
                <a:latin typeface="Courier"/>
              </a:rPr>
              <a:t>],</a:t>
            </a:r>
            <a:br/>
            <a:r>
              <a:rPr>
                <a:latin typeface="Courier"/>
              </a:rPr>
              <a:t>    </a:t>
            </a:r>
            <a:r>
              <a:rPr>
                <a:solidFill>
                  <a:srgbClr val="4070A0"/>
                </a:solidFill>
                <a:latin typeface="Courier"/>
              </a:rPr>
              <a:t>"facilities_expected"</a:t>
            </a:r>
            <a:r>
              <a:rPr>
                <a:latin typeface="Courier"/>
              </a:rPr>
              <a:t>: [</a:t>
            </a:r>
            <a:r>
              <a:rPr>
                <a:solidFill>
                  <a:srgbClr val="40A070"/>
                </a:solidFill>
                <a:latin typeface="Courier"/>
              </a:rPr>
              <a:t>38</a:t>
            </a:r>
            <a:r>
              <a:rPr>
                <a:latin typeface="Courier"/>
              </a:rPr>
              <a:t>, </a:t>
            </a:r>
            <a:r>
              <a:rPr>
                <a:solidFill>
                  <a:srgbClr val="40A070"/>
                </a:solidFill>
                <a:latin typeface="Courier"/>
              </a:rPr>
              <a:t>38</a:t>
            </a:r>
            <a:r>
              <a:rPr>
                <a:latin typeface="Courier"/>
              </a:rPr>
              <a:t>, </a:t>
            </a:r>
            <a:r>
              <a:rPr>
                <a:solidFill>
                  <a:srgbClr val="40A070"/>
                </a:solidFill>
                <a:latin typeface="Courier"/>
              </a:rPr>
              <a:t>38</a:t>
            </a:r>
            <a:r>
              <a:rPr>
                <a:latin typeface="Courier"/>
              </a:rPr>
              <a:t>],</a:t>
            </a:r>
            <a:br/>
            <a:r>
              <a:rPr>
                <a:latin typeface="Courier"/>
              </a:rPr>
              <a:t>    </a:t>
            </a:r>
            <a:r>
              <a:rPr>
                <a:solidFill>
                  <a:srgbClr val="4070A0"/>
                </a:solidFill>
                <a:latin typeface="Courier"/>
              </a:rPr>
              <a:t>"reporting_rate"</a:t>
            </a:r>
            <a:r>
              <a:rPr>
                <a:latin typeface="Courier"/>
              </a:rPr>
              <a:t>: [</a:t>
            </a:r>
            <a:r>
              <a:rPr>
                <a:solidFill>
                  <a:srgbClr val="4070A0"/>
                </a:solidFill>
                <a:latin typeface="Courier"/>
              </a:rPr>
              <a:t>"29%"</a:t>
            </a:r>
            <a:r>
              <a:rPr>
                <a:latin typeface="Courier"/>
              </a:rPr>
              <a:t>, </a:t>
            </a:r>
            <a:r>
              <a:rPr>
                <a:solidFill>
                  <a:srgbClr val="4070A0"/>
                </a:solidFill>
                <a:latin typeface="Courier"/>
              </a:rPr>
              <a:t>"45%"</a:t>
            </a:r>
            <a:r>
              <a:rPr>
                <a:latin typeface="Courier"/>
              </a:rPr>
              <a:t>, </a:t>
            </a:r>
            <a:r>
              <a:rPr>
                <a:solidFill>
                  <a:srgbClr val="4070A0"/>
                </a:solidFill>
                <a:latin typeface="Courier"/>
              </a:rPr>
              <a:t>"95%"</a:t>
            </a:r>
            <a:r>
              <a:rPr>
                <a:latin typeface="Courier"/>
              </a:rPr>
              <a:t>],</a:t>
            </a:r>
            <a:br/>
            <a:r>
              <a:rPr>
                <a:latin typeface="Courier"/>
              </a:rPr>
              <a:t>    </a:t>
            </a:r>
            <a:r>
              <a:rPr>
                <a:solidFill>
                  <a:srgbClr val="4070A0"/>
                </a:solidFill>
                <a:latin typeface="Courier"/>
              </a:rPr>
              <a:t>"coverage_basis"</a:t>
            </a:r>
            <a:r>
              <a:rPr>
                <a:latin typeface="Courier"/>
              </a:rPr>
              <a:t>: [</a:t>
            </a:r>
            <a:r>
              <a:rPr>
                <a:solidFill>
                  <a:srgbClr val="4070A0"/>
                </a:solidFill>
                <a:latin typeface="Courier"/>
              </a:rPr>
              <a:t>"among reporting facilities"</a:t>
            </a:r>
            <a:r>
              <a:rPr>
                <a:latin typeface="Courier"/>
              </a:rPr>
              <a:t>] </a:t>
            </a:r>
            <a:r>
              <a:rPr>
                <a:solidFill>
                  <a:srgbClr val="666666"/>
                </a:solidFill>
                <a:latin typeface="Courier"/>
              </a:rPr>
              <a:t>*</a:t>
            </a:r>
            <a:r>
              <a:rPr>
                <a:latin typeface="Courier"/>
              </a:rPr>
              <a:t> </a:t>
            </a:r>
            <a:r>
              <a:rPr>
                <a:solidFill>
                  <a:srgbClr val="40A070"/>
                </a:solidFill>
                <a:latin typeface="Courier"/>
              </a:rPr>
              <a:t>3</a:t>
            </a:r>
            <a:r>
              <a:rPr>
                <a:latin typeface="Courier"/>
              </a:rPr>
              <a:t>,</a:t>
            </a:r>
            <a:b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the pair — In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period,   </a:t>
            </a:r>
            <a:r>
              <a:rPr>
                <a:solidFill>
                  <a:srgbClr val="4070A0"/>
                </a:solidFill>
                <a:latin typeface="Courier"/>
              </a:rPr>
              <a:t>~</a:t>
            </a:r>
            <a:r>
              <a:rPr>
                <a:latin typeface="Courier"/>
              </a:rPr>
              <a:t>reporting, </a:t>
            </a:r>
            <a:r>
              <a:rPr>
                <a:solidFill>
                  <a:srgbClr val="4070A0"/>
                </a:solidFill>
                <a:latin typeface="Courier"/>
              </a:rPr>
              <a:t>~</a:t>
            </a:r>
            <a:r>
              <a:rPr>
                <a:latin typeface="Courier"/>
              </a:rPr>
              <a:t>expected, </a:t>
            </a:r>
            <a:r>
              <a:rPr>
                <a:solidFill>
                  <a:srgbClr val="4070A0"/>
                </a:solidFill>
                <a:latin typeface="Courier"/>
              </a:rPr>
              <a:t>~</a:t>
            </a:r>
            <a:r>
              <a:rPr>
                <a:latin typeface="Courier"/>
              </a:rPr>
              <a:t>basis,</a:t>
            </a:r>
            <a:br/>
            <a:r>
              <a:rPr>
                <a:latin typeface="Courier"/>
              </a:rPr>
              <a:t>  </a:t>
            </a:r>
            <a:r>
              <a:rPr>
                <a:solidFill>
                  <a:srgbClr val="4070A0"/>
                </a:solidFill>
                <a:latin typeface="Courier"/>
              </a:rPr>
              <a:t>"2024-08"</a:t>
            </a:r>
            <a:r>
              <a:rPr>
                <a:latin typeface="Courier"/>
              </a:rPr>
              <a:t>,         </a:t>
            </a:r>
            <a:r>
              <a:rPr>
                <a:solidFill>
                  <a:srgbClr val="40A070"/>
                </a:solidFill>
                <a:latin typeface="Courier"/>
              </a:rPr>
              <a:t>11</a:t>
            </a:r>
            <a:r>
              <a:rPr>
                <a:latin typeface="Courier"/>
              </a:rPr>
              <a:t>,        </a:t>
            </a:r>
            <a:r>
              <a:rPr>
                <a:solidFill>
                  <a:srgbClr val="40A070"/>
                </a:solidFill>
                <a:latin typeface="Courier"/>
              </a:rPr>
              <a:t>38</a:t>
            </a:r>
            <a:r>
              <a:rPr>
                <a:latin typeface="Courier"/>
              </a:rPr>
              <a:t>, </a:t>
            </a:r>
            <a:r>
              <a:rPr>
                <a:solidFill>
                  <a:srgbClr val="4070A0"/>
                </a:solidFill>
                <a:latin typeface="Courier"/>
              </a:rPr>
              <a:t>"among reporting facilities"</a:t>
            </a:r>
            <a:r>
              <a:rPr>
                <a:latin typeface="Courier"/>
              </a:rPr>
              <a:t>,</a:t>
            </a:r>
            <a:br/>
            <a:r>
              <a:rPr>
                <a:latin typeface="Courier"/>
              </a:rPr>
              <a:t>  </a:t>
            </a:r>
            <a:r>
              <a:rPr>
                <a:solidFill>
                  <a:srgbClr val="4070A0"/>
                </a:solidFill>
                <a:latin typeface="Courier"/>
              </a:rPr>
              <a:t>"2024-09"</a:t>
            </a:r>
            <a:r>
              <a:rPr>
                <a:latin typeface="Courier"/>
              </a:rPr>
              <a:t>,         </a:t>
            </a:r>
            <a:r>
              <a:rPr>
                <a:solidFill>
                  <a:srgbClr val="40A070"/>
                </a:solidFill>
                <a:latin typeface="Courier"/>
              </a:rPr>
              <a:t>17</a:t>
            </a:r>
            <a:r>
              <a:rPr>
                <a:latin typeface="Courier"/>
              </a:rPr>
              <a:t>,        </a:t>
            </a:r>
            <a:r>
              <a:rPr>
                <a:solidFill>
                  <a:srgbClr val="40A070"/>
                </a:solidFill>
                <a:latin typeface="Courier"/>
              </a:rPr>
              <a:t>38</a:t>
            </a:r>
            <a:r>
              <a:rPr>
                <a:latin typeface="Courier"/>
              </a:rPr>
              <a:t>, </a:t>
            </a:r>
            <a:r>
              <a:rPr>
                <a:solidFill>
                  <a:srgbClr val="4070A0"/>
                </a:solidFill>
                <a:latin typeface="Courier"/>
              </a:rPr>
              <a:t>"among reporting facilities"</a:t>
            </a:r>
            <a:r>
              <a:rPr>
                <a:latin typeface="Courier"/>
              </a:rPr>
              <a:t>,</a:t>
            </a:r>
            <a:br/>
            <a:r>
              <a:rPr>
                <a:latin typeface="Courier"/>
              </a:rPr>
              <a:t>  </a:t>
            </a:r>
            <a:r>
              <a:rPr>
                <a:solidFill>
                  <a:srgbClr val="4070A0"/>
                </a:solidFill>
                <a:latin typeface="Courier"/>
              </a:rPr>
              <a:t>"2024-10"</a:t>
            </a:r>
            <a:r>
              <a:rPr>
                <a:latin typeface="Courier"/>
              </a:rPr>
              <a:t>,         </a:t>
            </a:r>
            <a:r>
              <a:rPr>
                <a:solidFill>
                  <a:srgbClr val="40A070"/>
                </a:solidFill>
                <a:latin typeface="Courier"/>
              </a:rPr>
              <a:t>36</a:t>
            </a:r>
            <a:r>
              <a:rPr>
                <a:latin typeface="Courier"/>
              </a:rPr>
              <a:t>,        </a:t>
            </a:r>
            <a:r>
              <a:rPr>
                <a:solidFill>
                  <a:srgbClr val="40A070"/>
                </a:solidFill>
                <a:latin typeface="Courier"/>
              </a:rPr>
              <a:t>38</a:t>
            </a:r>
            <a:r>
              <a:rPr>
                <a:latin typeface="Courier"/>
              </a:rPr>
              <a:t>, </a:t>
            </a:r>
            <a:r>
              <a:rPr>
                <a:solidFill>
                  <a:srgbClr val="4070A0"/>
                </a:solidFill>
                <a:latin typeface="Courier"/>
              </a:rPr>
              <a:t>"among reporting facilities"</a:t>
            </a:r>
            <a:b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Everything so far has run on a CSV somebody exported by hand.</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https://data-analysis.cassion.dev/courses/routine-data-and-dhis2/dhis2-04-reporting-rate-as-denominator</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Reporting rate is a denominator, not a footnote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4 of 8</vt:lpwstr>
  </property>
  <property fmtid="{D5CDD505-2E9C-101B-9397-08002B2CF9AE}" pid="3" name="subtitle">
    <vt:lpwstr>The system computes four completeness measures and they disagree. Which one your report quotes decides whether a coverage figure is an estimate or a lower bound, and August is 29% either way.</vt:lpwstr>
  </property>
</Properties>
</file>