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système calcule quatre mesures de complétude et elles divergent. Celle que cite votre rapport décide si un taux de couverture est une estimation ou une borne inférieure, et août vaut 29 % dans les deux cas.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cours </a:t>
            </a:r>
            <a:r>
              <a:rPr i="1"/>
              <a:t>Évaluation de la qualité des données</a:t>
            </a:r>
            <a:r>
              <a:rPr/>
              <a:t> a établi que la complétude du rapportage est un indicateur à part entière. Cette leçon porte sur ce que le système entend par là, car DHIS2 expose quatre mesures voisines sous des noms employés indifféremment.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premier et le dernier ne diffèrent que par la promptitude, et un rapport citant « le taux de rapportage » sans préciser lequel laisse le lecteur incapable de dire si 82 % veut dire « transmis » ou « transmis à temps ».</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456 couples formation-mois attendus, 349 transmis, 76,5 %. Notez le dédoublonnage — la complétude est enregistrée par ensemble de données, unité et période, non par élément de données, si bien que compter les 2 736 lignes au niveau élément répondrait à une autre question et donnerait le même pourcentage par coïncidence.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différences, et les deux ont pris des gens en défaut. Les rapports attendus comptent l’affectation, non l’existence. Une formation fermée en mars reste au dénominateur le reste de l’année tant que personne ne désaffecte l’ensemble de données ou ne ferme l’unité. Les taux de rapportage dérivent donc vers le bas à mesure que des formations ferment sans mise à jour des affectations, et cette dérive ressemble à une performance qui se dégrade. La complétude est un clic, non un calcul. Une formation peut saisir toutes ses valeurs sans jamais marquer le formulaire complet ; le système la compte comme non déclarante alors que les données sont là. L’inverse arrive aussi. Le taux de rapportage et la présence de données sont donc deux questions différentes.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Sur cette extraction les deux concordent exactement — tout mois rapporté a des doses et tout mois non rapporté n’en a aucune — ce qui est le cas net. Faites le tableau croisé quand même. Les cellules hors diagonale sont là où une instance réelle garde ses problèmes les plus intéressants, et une cellule « marqué complet, aucune donnée » est une formation qui transmet des formulaires vides pour atteindre une cible.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point opérationnel, et la raison pour laquelle cette leçon figure dans un cours DHIS2 et pas seulement dans celui d’évaluation.</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colonnes, toujours adjacentes. Le taux de couverture d’août est calculé sur onze des trente-huit formations, et quoi qu’il dise, il le dit de ces onze-là. Trois règles en découlent, et elles sont le livrable de cette leçon.</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Aucune n’est fausse. Elles répondent à des questions différentes et doivent être étiquetées. L’exclure du numérateur et du dénominateur. Couverture parmi les formations ayant rapporté. Honnête, et c’est ce que fait le code ci-dessus. Imputer ses doses. Remplir à partir des mois récents de la formation, en le disant. C’est ce que font les estimations nationales — WUENIC et exercices similaires imputent plutôt que de laisser des trous, car la question porte sur des enfants et non sur de la paperasse.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N’imputez jamais en silence. Un chiffre imputé et un chiffre rapporté dans la même colonne sans marquage sont le défaut que le cours de nettoyage a nommé — une estimation qu’on ne distingue plus d’une mesure.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Cinq colonnes, et aucun taux de couverture ne circule sans elles. C’est tout l’argument, et c’est moins cher que la réunion où quelqu’un demande pourquoi août s’est effondré.</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ce qui précède a tourné sur un CSV exporté à la main. L’unité suivante le remplace — l’API Web, ce qu’il faut lui demander, et un script qui fait la même requête chaque mois en consignant ce qu’il a demandé.</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outine-data-and-dhis2/dhis2-04-reporting-rate-as-denominato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 taux de rapportage est un dénominateur, pas une note de bas de page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Le système calcule quatre mesures de complétude et elles divergent. Celle que cite votre rapport décide si un taux de couverture est une estimation ou une borne inférieure, et août vaut 29 % dans les deux cas.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4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Quatre mesures, un seul mot</a:t>
            </a:r>
          </a:p>
          <a:p>
            <a:pPr lvl="0"/>
            <a:r>
              <a:rPr/>
              <a:t>Là où la réponse du système diffère de la vôtre</a:t>
            </a:r>
          </a:p>
          <a:p>
            <a:pPr lvl="0"/>
            <a:r>
              <a:rPr/>
              <a:t>Le taux de rapportage comme dénominateur de tout le reste</a:t>
            </a:r>
          </a:p>
          <a:p>
            <a:pPr lvl="0"/>
            <a:r>
              <a:rPr/>
              <a:t>Les deux façons de traiter une formation muette</a:t>
            </a:r>
          </a:p>
          <a:p>
            <a:pPr lvl="0"/>
            <a:r>
              <a:rPr/>
              <a:t>Rapportez la paire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mesures, un seul mot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Mesure</a:t>
                      </a:r>
                    </a:p>
                  </a:txBody>
                  <a:tcPr/>
                </a:tc>
                <a:tc>
                  <a:txBody>
                    <a:bodyPr/>
                    <a:lstStyle/>
                    <a:p>
                      <a:pPr lvl="0" indent="0" marL="0">
                        <a:buNone/>
                      </a:pPr>
                      <a:r>
                        <a:rPr/>
                        <a:t>Numérateur</a:t>
                      </a:r>
                    </a:p>
                  </a:txBody>
                  <a:tcPr/>
                </a:tc>
                <a:tc>
                  <a:txBody>
                    <a:bodyPr/>
                    <a:lstStyle/>
                    <a:p>
                      <a:pPr lvl="0" indent="0" marL="0">
                        <a:buNone/>
                      </a:pPr>
                      <a:r>
                        <a:rPr/>
                        <a:t>Dénominateur</a:t>
                      </a:r>
                    </a:p>
                  </a:txBody>
                  <a:tcPr/>
                </a:tc>
              </a:tr>
              <a:tr h="0">
                <a:tc>
                  <a:txBody>
                    <a:bodyPr/>
                    <a:lstStyle/>
                    <a:p>
                      <a:pPr lvl="0" indent="0" marL="0">
                        <a:buNone/>
                      </a:pPr>
                      <a:r>
                        <a:rPr b="1"/>
                        <a:t>Taux de rapportage</a:t>
                      </a:r>
                    </a:p>
                  </a:txBody>
                </a:tc>
                <a:tc>
                  <a:txBody>
                    <a:bodyPr/>
                    <a:lstStyle/>
                    <a:p>
                      <a:pPr lvl="0" indent="0" marL="0">
                        <a:buNone/>
                      </a:pPr>
                      <a:r>
                        <a:rPr/>
                        <a:t>Ensembles marqués complets</a:t>
                      </a:r>
                    </a:p>
                  </a:txBody>
                </a:tc>
                <a:tc>
                  <a:txBody>
                    <a:bodyPr/>
                    <a:lstStyle/>
                    <a:p>
                      <a:pPr lvl="0" indent="0" marL="0">
                        <a:buNone/>
                      </a:pPr>
                      <a:r>
                        <a:rPr/>
                        <a:t>Ensembles attendus</a:t>
                      </a:r>
                    </a:p>
                  </a:txBody>
                </a:tc>
              </a:tr>
              <a:tr h="0">
                <a:tc>
                  <a:txBody>
                    <a:bodyPr/>
                    <a:lstStyle/>
                    <a:p>
                      <a:pPr lvl="0" indent="0" marL="0">
                        <a:buNone/>
                      </a:pPr>
                      <a:r>
                        <a:rPr b="1"/>
                        <a:t>Rapports effectifs</a:t>
                      </a:r>
                    </a:p>
                  </a:txBody>
                </a:tc>
                <a:tc>
                  <a:txBody>
                    <a:bodyPr/>
                    <a:lstStyle/>
                    <a:p>
                      <a:pPr lvl="0" indent="0" marL="0">
                        <a:buNone/>
                      </a:pPr>
                      <a:r>
                        <a:rPr/>
                        <a:t>Ensembles marqués complets</a:t>
                      </a:r>
                    </a:p>
                  </a:txBody>
                </a:tc>
                <a:tc>
                  <a:txBody>
                    <a:bodyPr/>
                    <a:lstStyle/>
                    <a:p>
                      <a:pPr lvl="0" indent="0" marL="0">
                        <a:buNone/>
                      </a:pPr>
                      <a:r>
                        <a:rPr/>
                        <a:t>— (un décompte)</a:t>
                      </a:r>
                    </a:p>
                  </a:txBody>
                </a:tc>
              </a:tr>
              <a:tr h="0">
                <a:tc>
                  <a:txBody>
                    <a:bodyPr/>
                    <a:lstStyle/>
                    <a:p>
                      <a:pPr lvl="0" indent="0" marL="0">
                        <a:buNone/>
                      </a:pPr>
                      <a:r>
                        <a:rPr b="1"/>
                        <a:t>Rapports attendus</a:t>
                      </a:r>
                    </a:p>
                  </a:txBody>
                </a:tc>
                <a:tc>
                  <a:txBody>
                    <a:bodyPr/>
                    <a:lstStyle/>
                    <a:p>
                      <a:pPr lvl="0" indent="0" marL="0">
                        <a:buNone/>
                      </a:pPr>
                      <a:r>
                        <a:rPr/>
                        <a:t>—</a:t>
                      </a:r>
                    </a:p>
                  </a:txBody>
                </a:tc>
                <a:tc>
                  <a:txBody>
                    <a:bodyPr/>
                    <a:lstStyle/>
                    <a:p>
                      <a:pPr lvl="0" indent="0" marL="0">
                        <a:buNone/>
                      </a:pPr>
                      <a:r>
                        <a:rPr/>
                        <a:t>Unités affectées × périodes</a:t>
                      </a:r>
                    </a:p>
                  </a:txBody>
                </a:tc>
              </a:tr>
              <a:tr h="0">
                <a:tc>
                  <a:txBody>
                    <a:bodyPr/>
                    <a:lstStyle/>
                    <a:p>
                      <a:pPr lvl="0" indent="0" marL="0">
                        <a:buNone/>
                      </a:pPr>
                      <a:r>
                        <a:rPr b="1"/>
                        <a:t>Taux de rapportage à temps</a:t>
                      </a:r>
                    </a:p>
                  </a:txBody>
                </a:tc>
                <a:tc>
                  <a:txBody>
                    <a:bodyPr/>
                    <a:lstStyle/>
                    <a:p>
                      <a:pPr lvl="0" indent="0" marL="0">
                        <a:buNone/>
                      </a:pPr>
                      <a:r>
                        <a:rPr/>
                        <a:t>Complétés avant l’échéance</a:t>
                      </a:r>
                    </a:p>
                  </a:txBody>
                </a:tc>
                <a:tc>
                  <a:txBody>
                    <a:bodyPr/>
                    <a:lstStyle/>
                    <a:p>
                      <a:pPr lvl="0" indent="0" marL="0">
                        <a:buNone/>
                      </a:pPr>
                      <a:r>
                        <a:rPr/>
                        <a:t>Ensembles attendus</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mesures, un seul mot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vax </a:t>
            </a:r>
            <a:r>
              <a:rPr>
                <a:solidFill>
                  <a:srgbClr val="666666"/>
                </a:solidFill>
                <a:latin typeface="Courier"/>
              </a:rPr>
              <a:t>=</a:t>
            </a:r>
            <a:r>
              <a:rPr>
                <a:latin typeface="Courier"/>
              </a:rPr>
              <a:t> pd.read_csv(</a:t>
            </a:r>
            <a:r>
              <a:rPr>
                <a:solidFill>
                  <a:srgbClr val="4070A0"/>
                </a:solidFill>
                <a:latin typeface="Courier"/>
              </a:rPr>
              <a:t>"vaccination-coverage-2024.v1.csv"</a:t>
            </a:r>
            <a:r>
              <a:rPr>
                <a:latin typeface="Courier"/>
              </a:rPr>
              <a:t>, parse_dates</a:t>
            </a:r>
            <a:r>
              <a:rPr>
                <a:solidFill>
                  <a:srgbClr val="666666"/>
                </a:solidFill>
                <a:latin typeface="Courier"/>
              </a:rPr>
              <a:t>=</a:t>
            </a:r>
            <a:r>
              <a:rPr>
                <a:latin typeface="Courier"/>
              </a:rPr>
              <a:t>[</a:t>
            </a:r>
            <a:r>
              <a:rPr>
                <a:solidFill>
                  <a:srgbClr val="4070A0"/>
                </a:solidFill>
                <a:latin typeface="Courier"/>
              </a:rPr>
              <a:t>"period"</a:t>
            </a:r>
            <a:r>
              <a:rPr>
                <a:latin typeface="Courier"/>
              </a:rPr>
              <a:t>])</a:t>
            </a:r>
            <a:br/>
            <a:r>
              <a:rPr>
                <a:latin typeface="Courier"/>
              </a:rPr>
              <a:t>vax[</a:t>
            </a:r>
            <a:r>
              <a:rPr>
                <a:solidFill>
                  <a:srgbClr val="4070A0"/>
                </a:solidFill>
                <a:latin typeface="Courier"/>
              </a:rPr>
              <a:t>"reported"</a:t>
            </a:r>
            <a:r>
              <a:rPr>
                <a:latin typeface="Courier"/>
              </a:rPr>
              <a:t>] </a:t>
            </a:r>
            <a:r>
              <a:rPr>
                <a:solidFill>
                  <a:srgbClr val="666666"/>
                </a:solidFill>
                <a:latin typeface="Courier"/>
              </a:rPr>
              <a:t>=</a:t>
            </a:r>
            <a:r>
              <a:rPr>
                <a:latin typeface="Courier"/>
              </a:rPr>
              <a:t> vax[</a:t>
            </a:r>
            <a:r>
              <a:rPr>
                <a:solidFill>
                  <a:srgbClr val="4070A0"/>
                </a:solidFill>
                <a:latin typeface="Courier"/>
              </a:rPr>
              <a:t>"report_submitted"</a:t>
            </a:r>
            <a:r>
              <a:rPr>
                <a:latin typeface="Courier"/>
              </a:rPr>
              <a:t>] </a:t>
            </a:r>
            <a:r>
              <a:rPr>
                <a:solidFill>
                  <a:srgbClr val="666666"/>
                </a:solidFill>
                <a:latin typeface="Courier"/>
              </a:rPr>
              <a:t>==</a:t>
            </a:r>
            <a:r>
              <a:rPr>
                <a:latin typeface="Courier"/>
              </a:rPr>
              <a:t> </a:t>
            </a:r>
            <a:r>
              <a:rPr>
                <a:solidFill>
                  <a:srgbClr val="19177C"/>
                </a:solidFill>
                <a:latin typeface="Courier"/>
              </a:rPr>
              <a:t>True</a:t>
            </a:r>
            <a:br/>
            <a:br/>
            <a:r>
              <a:rPr>
                <a:latin typeface="Courier"/>
              </a:rPr>
              <a:t>facility_months </a:t>
            </a:r>
            <a:r>
              <a:rPr>
                <a:solidFill>
                  <a:srgbClr val="666666"/>
                </a:solidFill>
                <a:latin typeface="Courier"/>
              </a:rPr>
              <a:t>=</a:t>
            </a:r>
            <a:r>
              <a:rPr>
                <a:latin typeface="Courier"/>
              </a:rPr>
              <a:t> vax.drop_duplicates([</a:t>
            </a:r>
            <a:r>
              <a:rPr>
                <a:solidFill>
                  <a:srgbClr val="4070A0"/>
                </a:solidFill>
                <a:latin typeface="Courier"/>
              </a:rPr>
              <a:t>"facility_id"</a:t>
            </a:r>
            <a:r>
              <a:rPr>
                <a:latin typeface="Courier"/>
              </a:rPr>
              <a:t>, </a:t>
            </a:r>
            <a:r>
              <a:rPr>
                <a:solidFill>
                  <a:srgbClr val="4070A0"/>
                </a:solidFill>
                <a:latin typeface="Courier"/>
              </a:rPr>
              <a:t>"period"</a:t>
            </a:r>
            <a:r>
              <a:rPr>
                <a:latin typeface="Courier"/>
              </a:rPr>
              <a:t>])</a:t>
            </a:r>
            <a:br/>
            <a:r>
              <a:rPr>
                <a:solidFill>
                  <a:srgbClr val="008000"/>
                </a:solidFill>
                <a:latin typeface="Courier"/>
              </a:rPr>
              <a:t>print</a:t>
            </a:r>
            <a:r>
              <a:rPr>
                <a:latin typeface="Courier"/>
              </a:rPr>
              <a:t>(</a:t>
            </a:r>
            <a:r>
              <a:rPr>
                <a:solidFill>
                  <a:srgbClr val="BB6688"/>
                </a:solidFill>
                <a:latin typeface="Courier"/>
              </a:rPr>
              <a:t>f"expected: </a:t>
            </a:r>
            <a:r>
              <a:rPr>
                <a:solidFill>
                  <a:srgbClr val="4070A0"/>
                </a:solidFill>
                <a:latin typeface="Courier"/>
              </a:rPr>
              <a:t>{</a:t>
            </a:r>
            <a:r>
              <a:rPr>
                <a:solidFill>
                  <a:srgbClr val="008000"/>
                </a:solidFill>
                <a:latin typeface="Courier"/>
              </a:rPr>
              <a:t>len</a:t>
            </a:r>
            <a:r>
              <a:rPr>
                <a:latin typeface="Courier"/>
              </a:rPr>
              <a:t>(facility_months)</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f"actual:   </a:t>
            </a:r>
            <a:r>
              <a:rPr>
                <a:solidFill>
                  <a:srgbClr val="4070A0"/>
                </a:solidFill>
                <a:latin typeface="Courier"/>
              </a:rPr>
              <a:t>{</a:t>
            </a:r>
            <a:r>
              <a:rPr>
                <a:latin typeface="Courier"/>
              </a:rPr>
              <a:t>facility_months[</a:t>
            </a:r>
            <a:r>
              <a:rPr>
                <a:solidFill>
                  <a:srgbClr val="4070A0"/>
                </a:solidFill>
                <a:latin typeface="Courier"/>
              </a:rPr>
              <a:t>'reported'</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f"rate:     </a:t>
            </a:r>
            <a:r>
              <a:rPr>
                <a:solidFill>
                  <a:srgbClr val="4070A0"/>
                </a:solidFill>
                <a:latin typeface="Courier"/>
              </a:rPr>
              <a:t>{</a:t>
            </a:r>
            <a:r>
              <a:rPr>
                <a:latin typeface="Courier"/>
              </a:rPr>
              <a:t>facility_months[</a:t>
            </a:r>
            <a:r>
              <a:rPr>
                <a:solidFill>
                  <a:srgbClr val="4070A0"/>
                </a:solidFill>
                <a:latin typeface="Courier"/>
              </a:rPr>
              <a:t>'reported'</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mesures, un seul mot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vax </a:t>
            </a:r>
            <a:r>
              <a:rPr>
                <a:solidFill>
                  <a:srgbClr val="4070A0"/>
                </a:solidFill>
                <a:latin typeface="Courier"/>
              </a:rPr>
              <a:t>|&gt;</a:t>
            </a:r>
            <a:br/>
            <a:r>
              <a:rPr>
                <a:latin typeface="Courier"/>
              </a:rPr>
              <a:t>  </a:t>
            </a:r>
            <a:r>
              <a:rPr>
                <a:solidFill>
                  <a:srgbClr val="06287E"/>
                </a:solidFill>
                <a:latin typeface="Courier"/>
              </a:rPr>
              <a:t>distinct</a:t>
            </a:r>
            <a:r>
              <a:rPr>
                <a:latin typeface="Courier"/>
              </a:rPr>
              <a:t>(facility_id, period, </a:t>
            </a:r>
            <a:r>
              <a:rPr>
                <a:solidFill>
                  <a:srgbClr val="7D9029"/>
                </a:solidFill>
                <a:latin typeface="Courier"/>
              </a:rPr>
              <a:t>.keep_all =</a:t>
            </a:r>
            <a:r>
              <a:rPr>
                <a:latin typeface="Courier"/>
              </a:rPr>
              <a:t> </a:t>
            </a:r>
            <a:r>
              <a:rPr>
                <a:solidFill>
                  <a:srgbClr val="880000"/>
                </a:solidFill>
                <a:latin typeface="Courier"/>
              </a:rPr>
              <a:t>TRUE</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expected =</a:t>
            </a:r>
            <a:r>
              <a:rPr>
                <a:latin typeface="Courier"/>
              </a:rPr>
              <a:t> </a:t>
            </a:r>
            <a:r>
              <a:rPr>
                <a:solidFill>
                  <a:srgbClr val="06287E"/>
                </a:solidFill>
                <a:latin typeface="Courier"/>
              </a:rPr>
              <a:t>n</a:t>
            </a:r>
            <a:r>
              <a:rPr>
                <a:latin typeface="Courier"/>
              </a:rPr>
              <a:t>(), </a:t>
            </a:r>
            <a:r>
              <a:rPr>
                <a:solidFill>
                  <a:srgbClr val="7D9029"/>
                </a:solidFill>
                <a:latin typeface="Courier"/>
              </a:rPr>
              <a:t>actual =</a:t>
            </a:r>
            <a:r>
              <a:rPr>
                <a:latin typeface="Courier"/>
              </a:rPr>
              <a:t> </a:t>
            </a:r>
            <a:r>
              <a:rPr>
                <a:solidFill>
                  <a:srgbClr val="06287E"/>
                </a:solidFill>
                <a:latin typeface="Courier"/>
              </a:rPr>
              <a:t>sum</a:t>
            </a:r>
            <a:r>
              <a:rPr>
                <a:latin typeface="Courier"/>
              </a:rPr>
              <a:t>(report_submitted),</a:t>
            </a:r>
            <a:br/>
            <a:r>
              <a:rPr>
                <a:latin typeface="Courier"/>
              </a:rPr>
              <a:t>            </a:t>
            </a:r>
            <a:r>
              <a:rPr>
                <a:solidFill>
                  <a:srgbClr val="7D9029"/>
                </a:solidFill>
                <a:latin typeface="Courier"/>
              </a:rPr>
              <a:t>rate =</a:t>
            </a:r>
            <a:r>
              <a:rPr>
                <a:latin typeface="Courier"/>
              </a:rPr>
              <a:t> </a:t>
            </a:r>
            <a:r>
              <a:rPr>
                <a:solidFill>
                  <a:srgbClr val="06287E"/>
                </a:solidFill>
                <a:latin typeface="Courier"/>
              </a:rPr>
              <a:t>mean</a:t>
            </a:r>
            <a:r>
              <a:rPr>
                <a:latin typeface="Courier"/>
              </a:rPr>
              <a:t>(report_submitted))</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Là où la réponse du système diffère de la vôtre</a:t>
            </a:r>
          </a:p>
        </p:txBody>
      </p:sp>
      <p:sp>
        <p:nvSpPr>
          <p:cNvPr id="3" name="Content Placeholder 2"/>
          <p:cNvSpPr>
            <a:spLocks noGrp="1"/>
          </p:cNvSpPr>
          <p:nvPr>
            <p:ph idx="1"/>
          </p:nvPr>
        </p:nvSpPr>
        <p:spPr/>
        <p:txBody>
          <a:bodyPr/>
          <a:lstStyle/>
          <a:p>
            <a:pPr lvl="0"/>
            <a:r>
              <a:rPr/>
              <a:t>Les rapports attendus comptent l’affectation, non l’existence — Une formation fermée en mars reste au dénominateur le…</a:t>
            </a:r>
          </a:p>
          <a:p>
            <a:pPr lvl="0"/>
            <a:r>
              <a:rPr/>
              <a:t>La complétude est un clic, non un calcul — Une formation peut saisir toutes ses valeurs sans jamais marquer le…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Là où la réponse du système diffère de la vôtre — En Python</a:t>
            </a:r>
          </a:p>
        </p:txBody>
      </p:sp>
      <p:sp>
        <p:nvSpPr>
          <p:cNvPr id="3" name="Content Placeholder 2"/>
          <p:cNvSpPr>
            <a:spLocks noGrp="1"/>
          </p:cNvSpPr>
          <p:nvPr>
            <p:ph idx="1"/>
          </p:nvPr>
        </p:nvSpPr>
        <p:spPr/>
        <p:txBody>
          <a:bodyPr/>
          <a:lstStyle/>
          <a:p>
            <a:pPr lvl="0" indent="0">
              <a:buNone/>
            </a:pPr>
            <a:r>
              <a:rPr>
                <a:latin typeface="Courier"/>
              </a:rPr>
              <a:t>has_data </a:t>
            </a:r>
            <a:r>
              <a:rPr>
                <a:solidFill>
                  <a:srgbClr val="666666"/>
                </a:solidFill>
                <a:latin typeface="Courier"/>
              </a:rPr>
              <a:t>=</a:t>
            </a:r>
            <a:r>
              <a:rPr>
                <a:latin typeface="Courier"/>
              </a:rPr>
              <a:t> (</a:t>
            </a:r>
            <a:br/>
            <a:r>
              <a:rPr>
                <a:latin typeface="Courier"/>
              </a:rPr>
              <a:t>    vax.groupby([</a:t>
            </a:r>
            <a:r>
              <a:rPr>
                <a:solidFill>
                  <a:srgbClr val="4070A0"/>
                </a:solidFill>
                <a:latin typeface="Courier"/>
              </a:rPr>
              <a:t>"facility_id"</a:t>
            </a:r>
            <a:r>
              <a:rPr>
                <a:latin typeface="Courier"/>
              </a:rPr>
              <a:t>, </a:t>
            </a:r>
            <a:r>
              <a:rPr>
                <a:solidFill>
                  <a:srgbClr val="4070A0"/>
                </a:solidFill>
                <a:latin typeface="Courier"/>
              </a:rPr>
              <a:t>"period"</a:t>
            </a:r>
            <a:r>
              <a:rPr>
                <a:latin typeface="Courier"/>
              </a:rPr>
              <a:t>])[</a:t>
            </a:r>
            <a:r>
              <a:rPr>
                <a:solidFill>
                  <a:srgbClr val="4070A0"/>
                </a:solidFill>
                <a:latin typeface="Courier"/>
              </a:rPr>
              <a:t>"doses_administered"</a:t>
            </a:r>
            <a:r>
              <a:rPr>
                <a:latin typeface="Courier"/>
              </a:rPr>
              <a:t>]</a:t>
            </a:r>
            <a:br/>
            <a:r>
              <a:rPr>
                <a:latin typeface="Courier"/>
              </a:rPr>
              <a:t>    .</a:t>
            </a:r>
            <a:r>
              <a:rPr>
                <a:solidFill>
                  <a:srgbClr val="008000"/>
                </a:solidFill>
                <a:latin typeface="Courier"/>
              </a:rPr>
              <a:t>sum</a:t>
            </a:r>
            <a:r>
              <a:rPr>
                <a:latin typeface="Courier"/>
              </a:rPr>
              <a:t>().gt(</a:t>
            </a:r>
            <a:r>
              <a:rPr>
                <a:solidFill>
                  <a:srgbClr val="40A070"/>
                </a:solidFill>
                <a:latin typeface="Courier"/>
              </a:rPr>
              <a:t>0</a:t>
            </a:r>
            <a:r>
              <a:rPr>
                <a:latin typeface="Courier"/>
              </a:rPr>
              <a:t>).rename(</a:t>
            </a:r>
            <a:r>
              <a:rPr>
                <a:solidFill>
                  <a:srgbClr val="4070A0"/>
                </a:solidFill>
                <a:latin typeface="Courier"/>
              </a:rPr>
              <a:t>"has_data"</a:t>
            </a:r>
            <a:r>
              <a:rPr>
                <a:latin typeface="Courier"/>
              </a:rPr>
              <a:t>)</a:t>
            </a:r>
            <a:br/>
            <a:r>
              <a:rPr>
                <a:latin typeface="Courier"/>
              </a:rPr>
              <a:t>)</a:t>
            </a:r>
            <a:br/>
            <a:r>
              <a:rPr>
                <a:latin typeface="Courier"/>
              </a:rPr>
              <a:t>flags </a:t>
            </a:r>
            <a:r>
              <a:rPr>
                <a:solidFill>
                  <a:srgbClr val="666666"/>
                </a:solidFill>
                <a:latin typeface="Courier"/>
              </a:rPr>
              <a:t>=</a:t>
            </a:r>
            <a:r>
              <a:rPr>
                <a:latin typeface="Courier"/>
              </a:rPr>
              <a:t> facility_months.set_index([</a:t>
            </a:r>
            <a:r>
              <a:rPr>
                <a:solidFill>
                  <a:srgbClr val="4070A0"/>
                </a:solidFill>
                <a:latin typeface="Courier"/>
              </a:rPr>
              <a:t>"facility_id"</a:t>
            </a:r>
            <a:r>
              <a:rPr>
                <a:latin typeface="Courier"/>
              </a:rPr>
              <a:t>, </a:t>
            </a:r>
            <a:r>
              <a:rPr>
                <a:solidFill>
                  <a:srgbClr val="4070A0"/>
                </a:solidFill>
                <a:latin typeface="Courier"/>
              </a:rPr>
              <a:t>"period"</a:t>
            </a:r>
            <a:r>
              <a:rPr>
                <a:latin typeface="Courier"/>
              </a:rPr>
              <a:t>])[</a:t>
            </a:r>
            <a:r>
              <a:rPr>
                <a:solidFill>
                  <a:srgbClr val="4070A0"/>
                </a:solidFill>
                <a:latin typeface="Courier"/>
              </a:rPr>
              <a:t>"reported"</a:t>
            </a:r>
            <a:r>
              <a:rPr>
                <a:latin typeface="Courier"/>
              </a:rPr>
              <a:t>]</a:t>
            </a:r>
            <a:br/>
            <a:br/>
            <a:r>
              <a:rPr>
                <a:latin typeface="Courier"/>
              </a:rPr>
              <a:t>crosstab </a:t>
            </a:r>
            <a:r>
              <a:rPr>
                <a:solidFill>
                  <a:srgbClr val="666666"/>
                </a:solidFill>
                <a:latin typeface="Courier"/>
              </a:rPr>
              <a:t>=</a:t>
            </a:r>
            <a:r>
              <a:rPr>
                <a:latin typeface="Courier"/>
              </a:rPr>
              <a:t> pd.crosstab(flags, has_data.reindex(flags.index))</a:t>
            </a:r>
            <a:br/>
            <a:r>
              <a:rPr>
                <a:solidFill>
                  <a:srgbClr val="008000"/>
                </a:solidFill>
                <a:latin typeface="Courier"/>
              </a:rPr>
              <a:t>print</a:t>
            </a:r>
            <a:r>
              <a:rPr>
                <a:latin typeface="Courier"/>
              </a:rPr>
              <a:t>(crosstab)</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Là où la réponse du système diffère de la vôtre — En R</a:t>
            </a:r>
          </a:p>
        </p:txBody>
      </p:sp>
      <p:sp>
        <p:nvSpPr>
          <p:cNvPr id="3" name="Content Placeholder 2"/>
          <p:cNvSpPr>
            <a:spLocks noGrp="1"/>
          </p:cNvSpPr>
          <p:nvPr>
            <p:ph idx="1"/>
          </p:nvPr>
        </p:nvSpPr>
        <p:spPr/>
        <p:txBody>
          <a:bodyPr/>
          <a:lstStyle/>
          <a:p>
            <a:pPr lvl="0" indent="0">
              <a:buNone/>
            </a:pPr>
            <a:r>
              <a:rPr>
                <a:latin typeface="Courier"/>
              </a:rPr>
              <a:t>vax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reported =</a:t>
            </a:r>
            <a:r>
              <a:rPr>
                <a:latin typeface="Courier"/>
              </a:rPr>
              <a:t> </a:t>
            </a:r>
            <a:r>
              <a:rPr>
                <a:solidFill>
                  <a:srgbClr val="06287E"/>
                </a:solidFill>
                <a:latin typeface="Courier"/>
              </a:rPr>
              <a:t>first</a:t>
            </a:r>
            <a:r>
              <a:rPr>
                <a:latin typeface="Courier"/>
              </a:rPr>
              <a:t>(report_submitted),</a:t>
            </a:r>
            <a:br/>
            <a:r>
              <a:rPr>
                <a:latin typeface="Courier"/>
              </a:rPr>
              <a:t>            </a:t>
            </a:r>
            <a:r>
              <a:rPr>
                <a:solidFill>
                  <a:srgbClr val="7D9029"/>
                </a:solidFill>
                <a:latin typeface="Courier"/>
              </a:rPr>
              <a:t>has_data =</a:t>
            </a:r>
            <a:r>
              <a:rPr>
                <a:latin typeface="Courier"/>
              </a:rPr>
              <a:t> </a:t>
            </a:r>
            <a:r>
              <a:rPr>
                <a:solidFill>
                  <a:srgbClr val="06287E"/>
                </a:solidFill>
                <a:latin typeface="Courier"/>
              </a:rPr>
              <a:t>sum</a:t>
            </a:r>
            <a:r>
              <a:rPr>
                <a:latin typeface="Courier"/>
              </a:rPr>
              <a:t>(doses_administered) </a:t>
            </a:r>
            <a:r>
              <a:rPr>
                <a:solidFill>
                  <a:srgbClr val="4070A0"/>
                </a:solidFill>
                <a:latin typeface="Courier"/>
              </a:rPr>
              <a:t>&gt;</a:t>
            </a:r>
            <a:r>
              <a:rPr>
                <a:latin typeface="Courier"/>
              </a:rPr>
              <a:t> </a:t>
            </a:r>
            <a:r>
              <a:rPr>
                <a:solidFill>
                  <a:srgbClr val="40A070"/>
                </a:solidFill>
                <a:latin typeface="Courier"/>
              </a:rPr>
              <a:t>0</a:t>
            </a:r>
            <a:r>
              <a:rPr>
                <a:latin typeface="Courier"/>
              </a:rPr>
              <a:t>,</a:t>
            </a:r>
            <a:br/>
            <a:r>
              <a:rPr>
                <a:latin typeface="Courier"/>
              </a:rPr>
              <a:t>            </a:t>
            </a:r>
            <a:r>
              <a:rPr>
                <a:solidFill>
                  <a:srgbClr val="7D9029"/>
                </a:solidFill>
                <a:latin typeface="Courier"/>
              </a:rPr>
              <a:t>.by =</a:t>
            </a:r>
            <a:r>
              <a:rPr>
                <a:latin typeface="Courier"/>
              </a:rPr>
              <a:t> </a:t>
            </a:r>
            <a:r>
              <a:rPr>
                <a:solidFill>
                  <a:srgbClr val="06287E"/>
                </a:solidFill>
                <a:latin typeface="Courier"/>
              </a:rPr>
              <a:t>c</a:t>
            </a:r>
            <a:r>
              <a:rPr>
                <a:latin typeface="Courier"/>
              </a:rPr>
              <a:t>(facility_id, period)) </a:t>
            </a:r>
            <a:r>
              <a:rPr>
                <a:solidFill>
                  <a:srgbClr val="4070A0"/>
                </a:solidFill>
                <a:latin typeface="Courier"/>
              </a:rPr>
              <a:t>|&gt;</a:t>
            </a:r>
            <a:br/>
            <a:r>
              <a:rPr>
                <a:latin typeface="Courier"/>
              </a:rPr>
              <a:t>  </a:t>
            </a:r>
            <a:r>
              <a:rPr>
                <a:solidFill>
                  <a:srgbClr val="06287E"/>
                </a:solidFill>
                <a:latin typeface="Courier"/>
              </a:rPr>
              <a:t>count</a:t>
            </a:r>
            <a:r>
              <a:rPr>
                <a:latin typeface="Courier"/>
              </a:rPr>
              <a:t>(reported, has_data)</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taux de rapportage comme dénominateur de tout le reste — En Python</a:t>
            </a:r>
          </a:p>
        </p:txBody>
      </p:sp>
      <p:sp>
        <p:nvSpPr>
          <p:cNvPr id="3" name="Content Placeholder 2"/>
          <p:cNvSpPr>
            <a:spLocks noGrp="1"/>
          </p:cNvSpPr>
          <p:nvPr>
            <p:ph idx="1"/>
          </p:nvPr>
        </p:nvSpPr>
        <p:spPr/>
        <p:txBody>
          <a:bodyPr/>
          <a:lstStyle/>
          <a:p>
            <a:pPr lvl="0" indent="0">
              <a:buNone/>
            </a:pPr>
            <a:r>
              <a:rPr>
                <a:latin typeface="Courier"/>
              </a:rPr>
              <a:t>monthly </a:t>
            </a:r>
            <a:r>
              <a:rPr>
                <a:solidFill>
                  <a:srgbClr val="666666"/>
                </a:solidFill>
                <a:latin typeface="Courier"/>
              </a:rPr>
              <a:t>=</a:t>
            </a:r>
            <a:r>
              <a:rPr>
                <a:latin typeface="Courier"/>
              </a:rPr>
              <a:t> (</a:t>
            </a:r>
            <a:br/>
            <a:r>
              <a:rPr>
                <a:latin typeface="Courier"/>
              </a:rPr>
              <a:t>    vax[vax[</a:t>
            </a:r>
            <a:r>
              <a:rPr>
                <a:solidFill>
                  <a:srgbClr val="4070A0"/>
                </a:solidFill>
                <a:latin typeface="Courier"/>
              </a:rPr>
              <a:t>"antigen"</a:t>
            </a:r>
            <a:r>
              <a:rPr>
                <a:latin typeface="Courier"/>
              </a:rPr>
              <a:t>] </a:t>
            </a:r>
            <a:r>
              <a:rPr>
                <a:solidFill>
                  <a:srgbClr val="666666"/>
                </a:solidFill>
                <a:latin typeface="Courier"/>
              </a:rPr>
              <a:t>==</a:t>
            </a:r>
            <a:r>
              <a:rPr>
                <a:latin typeface="Courier"/>
              </a:rPr>
              <a:t> </a:t>
            </a:r>
            <a:r>
              <a:rPr>
                <a:solidFill>
                  <a:srgbClr val="4070A0"/>
                </a:solidFill>
                <a:latin typeface="Courier"/>
              </a:rPr>
              <a:t>"penta3"</a:t>
            </a:r>
            <a:r>
              <a:rPr>
                <a:latin typeface="Courier"/>
              </a:rPr>
              <a:t>]</a:t>
            </a:r>
            <a:br/>
            <a:r>
              <a:rPr>
                <a:latin typeface="Courier"/>
              </a:rPr>
              <a:t>    .groupby(vax[</a:t>
            </a:r>
            <a:r>
              <a:rPr>
                <a:solidFill>
                  <a:srgbClr val="4070A0"/>
                </a:solidFill>
                <a:latin typeface="Courier"/>
              </a:rPr>
              <a:t>"period"</a:t>
            </a:r>
            <a:r>
              <a:rPr>
                <a:latin typeface="Courier"/>
              </a:rPr>
              <a:t>].dt.strftime(</a:t>
            </a:r>
            <a:r>
              <a:rPr>
                <a:solidFill>
                  <a:srgbClr val="4070A0"/>
                </a:solidFill>
                <a:latin typeface="Courier"/>
              </a:rPr>
              <a:t>"%Y-%m"</a:t>
            </a:r>
            <a:r>
              <a:rPr>
                <a:latin typeface="Courier"/>
              </a:rPr>
              <a:t>))</a:t>
            </a:r>
            <a:br/>
            <a:r>
              <a:rPr>
                <a:latin typeface="Courier"/>
              </a:rPr>
              <a:t>    .</a:t>
            </a:r>
            <a:r>
              <a:rPr>
                <a:solidFill>
                  <a:srgbClr val="008000"/>
                </a:solidFill>
                <a:latin typeface="Courier"/>
              </a:rPr>
              <a:t>apply</a:t>
            </a:r>
            <a:r>
              <a:rPr>
                <a:latin typeface="Courier"/>
              </a:rPr>
              <a:t>(</a:t>
            </a:r>
            <a:r>
              <a:rPr b="1">
                <a:solidFill>
                  <a:srgbClr val="007020"/>
                </a:solidFill>
                <a:latin typeface="Courier"/>
              </a:rPr>
              <a:t>lambda</a:t>
            </a:r>
            <a:r>
              <a:rPr>
                <a:latin typeface="Courier"/>
              </a:rPr>
              <a:t> g: pd.Series({</a:t>
            </a:r>
            <a:br/>
            <a:r>
              <a:rPr>
                <a:latin typeface="Courier"/>
              </a:rPr>
              <a:t>        </a:t>
            </a:r>
            <a:r>
              <a:rPr>
                <a:solidFill>
                  <a:srgbClr val="4070A0"/>
                </a:solidFill>
                <a:latin typeface="Courier"/>
              </a:rPr>
              <a:t>"reporting_rate"</a:t>
            </a:r>
            <a:r>
              <a:rPr>
                <a:latin typeface="Courier"/>
              </a:rPr>
              <a:t>: g[</a:t>
            </a:r>
            <a:r>
              <a:rPr>
                <a:solidFill>
                  <a:srgbClr val="4070A0"/>
                </a:solidFill>
                <a:latin typeface="Courier"/>
              </a:rPr>
              <a:t>"reported"</a:t>
            </a:r>
            <a:r>
              <a:rPr>
                <a:latin typeface="Courier"/>
              </a:rPr>
              <a:t>].mean(),</a:t>
            </a:r>
            <a:br/>
            <a:r>
              <a:rPr>
                <a:latin typeface="Courier"/>
              </a:rPr>
              <a:t>        </a:t>
            </a:r>
            <a:r>
              <a:rPr>
                <a:solidFill>
                  <a:srgbClr val="4070A0"/>
                </a:solidFill>
                <a:latin typeface="Courier"/>
              </a:rPr>
              <a:t>"coverage_reporting"</a:t>
            </a:r>
            <a:r>
              <a:rPr>
                <a:latin typeface="Courier"/>
              </a:rPr>
              <a:t>: (g.loc[g[</a:t>
            </a:r>
            <a:r>
              <a:rPr>
                <a:solidFill>
                  <a:srgbClr val="4070A0"/>
                </a:solidFill>
                <a:latin typeface="Courier"/>
              </a:rPr>
              <a:t>"reported"</a:t>
            </a:r>
            <a:r>
              <a:rPr>
                <a:latin typeface="Courier"/>
              </a:rPr>
              <a:t>], </a:t>
            </a:r>
            <a:r>
              <a:rPr>
                <a:solidFill>
                  <a:srgbClr val="4070A0"/>
                </a:solidFill>
                <a:latin typeface="Courier"/>
              </a:rPr>
              <a:t>"doses_administered"</a:t>
            </a:r>
            <a:r>
              <a:rPr>
                <a:latin typeface="Courier"/>
              </a:rPr>
              <a:t>].</a:t>
            </a:r>
            <a:r>
              <a:rPr>
                <a:solidFill>
                  <a:srgbClr val="008000"/>
                </a:solidFill>
                <a:latin typeface="Courier"/>
              </a:rPr>
              <a:t>sum</a:t>
            </a:r>
            <a:r>
              <a:rPr>
                <a:latin typeface="Courier"/>
              </a:rPr>
              <a:t>()</a:t>
            </a:r>
            <a:br/>
            <a:r>
              <a:rPr>
                <a:latin typeface="Courier"/>
              </a:rPr>
              <a:t>                               </a:t>
            </a:r>
            <a:r>
              <a:rPr>
                <a:solidFill>
                  <a:srgbClr val="666666"/>
                </a:solidFill>
                <a:latin typeface="Courier"/>
              </a:rPr>
              <a:t>/</a:t>
            </a:r>
            <a:r>
              <a:rPr>
                <a:latin typeface="Courier"/>
              </a:rPr>
              <a:t> g.loc[g[</a:t>
            </a:r>
            <a:r>
              <a:rPr>
                <a:solidFill>
                  <a:srgbClr val="4070A0"/>
                </a:solidFill>
                <a:latin typeface="Courier"/>
              </a:rPr>
              <a:t>"reported"</a:t>
            </a:r>
            <a:r>
              <a:rPr>
                <a:latin typeface="Courier"/>
              </a:rPr>
              <a:t>], </a:t>
            </a:r>
            <a:r>
              <a:rPr>
                <a:solidFill>
                  <a:srgbClr val="4070A0"/>
                </a:solidFill>
                <a:latin typeface="Courier"/>
              </a:rPr>
              <a:t>"target_population"</a:t>
            </a:r>
            <a:r>
              <a:rPr>
                <a:latin typeface="Courier"/>
              </a:rPr>
              <a:t>].</a:t>
            </a:r>
            <a:r>
              <a:rPr>
                <a:solidFill>
                  <a:srgbClr val="008000"/>
                </a:solidFill>
                <a:latin typeface="Courier"/>
              </a:rPr>
              <a:t>sum</a:t>
            </a:r>
            <a:r>
              <a:rPr>
                <a:latin typeface="Courier"/>
              </a:rPr>
              <a:t>()),</a:t>
            </a:r>
            <a:br/>
            <a:r>
              <a:rPr>
                <a:latin typeface="Courier"/>
              </a:rPr>
              <a:t>    }))</a:t>
            </a:r>
            <a:br/>
            <a:r>
              <a:rPr>
                <a:latin typeface="Courier"/>
              </a:rPr>
              <a:t>)</a:t>
            </a:r>
            <a:br/>
            <a:r>
              <a:rPr>
                <a:solidFill>
                  <a:srgbClr val="008000"/>
                </a:solidFill>
                <a:latin typeface="Courier"/>
              </a:rPr>
              <a:t>print</a:t>
            </a:r>
            <a:r>
              <a:rPr>
                <a:latin typeface="Courier"/>
              </a:rPr>
              <a:t>((monthly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taux de rapportage comme dénominateur de tout le reste — En R</a:t>
            </a:r>
          </a:p>
        </p:txBody>
      </p:sp>
      <p:sp>
        <p:nvSpPr>
          <p:cNvPr id="3" name="Content Placeholder 2"/>
          <p:cNvSpPr>
            <a:spLocks noGrp="1"/>
          </p:cNvSpPr>
          <p:nvPr>
            <p:ph idx="1"/>
          </p:nvPr>
        </p:nvSpPr>
        <p:spPr/>
        <p:txBody>
          <a:bodyPr/>
          <a:lstStyle/>
          <a:p>
            <a:pPr lvl="0" indent="0">
              <a:buNone/>
            </a:pPr>
            <a:r>
              <a:rPr>
                <a:latin typeface="Courier"/>
              </a:rPr>
              <a:t>vax </a:t>
            </a:r>
            <a:r>
              <a:rPr>
                <a:solidFill>
                  <a:srgbClr val="4070A0"/>
                </a:solidFill>
                <a:latin typeface="Courier"/>
              </a:rPr>
              <a:t>|&gt;</a:t>
            </a:r>
            <a:br/>
            <a:r>
              <a:rPr>
                <a:latin typeface="Courier"/>
              </a:rPr>
              <a:t>  </a:t>
            </a:r>
            <a:r>
              <a:rPr>
                <a:solidFill>
                  <a:srgbClr val="06287E"/>
                </a:solidFill>
                <a:latin typeface="Courier"/>
              </a:rPr>
              <a:t>filter</a:t>
            </a:r>
            <a:r>
              <a:rPr>
                <a:latin typeface="Courier"/>
              </a:rPr>
              <a:t>(antigen </a:t>
            </a:r>
            <a:r>
              <a:rPr>
                <a:solidFill>
                  <a:srgbClr val="4070A0"/>
                </a:solidFill>
                <a:latin typeface="Courier"/>
              </a:rPr>
              <a:t>==</a:t>
            </a:r>
            <a:r>
              <a:rPr>
                <a:latin typeface="Courier"/>
              </a:rPr>
              <a:t> </a:t>
            </a:r>
            <a:r>
              <a:rPr>
                <a:solidFill>
                  <a:srgbClr val="4070A0"/>
                </a:solidFill>
                <a:latin typeface="Courier"/>
              </a:rPr>
              <a:t>"penta3"</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month =</a:t>
            </a:r>
            <a:r>
              <a:rPr>
                <a:latin typeface="Courier"/>
              </a:rPr>
              <a:t> </a:t>
            </a:r>
            <a:r>
              <a:rPr>
                <a:solidFill>
                  <a:srgbClr val="06287E"/>
                </a:solidFill>
                <a:latin typeface="Courier"/>
              </a:rPr>
              <a:t>format</a:t>
            </a:r>
            <a:r>
              <a:rPr>
                <a:latin typeface="Courier"/>
              </a:rPr>
              <a:t>(period, </a:t>
            </a:r>
            <a:r>
              <a:rPr>
                <a:solidFill>
                  <a:srgbClr val="4070A0"/>
                </a:solidFill>
                <a:latin typeface="Courier"/>
              </a:rPr>
              <a:t>"%Y-%m"</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reporting_rate =</a:t>
            </a:r>
            <a:r>
              <a:rPr>
                <a:latin typeface="Courier"/>
              </a:rPr>
              <a:t> </a:t>
            </a:r>
            <a:r>
              <a:rPr>
                <a:solidFill>
                  <a:srgbClr val="06287E"/>
                </a:solidFill>
                <a:latin typeface="Courier"/>
              </a:rPr>
              <a:t>mean</a:t>
            </a:r>
            <a:r>
              <a:rPr>
                <a:latin typeface="Courier"/>
              </a:rPr>
              <a:t>(report_submitted),</a:t>
            </a:r>
            <a:br/>
            <a:r>
              <a:rPr>
                <a:latin typeface="Courier"/>
              </a:rPr>
              <a:t>    </a:t>
            </a:r>
            <a:r>
              <a:rPr>
                <a:solidFill>
                  <a:srgbClr val="7D9029"/>
                </a:solidFill>
                <a:latin typeface="Courier"/>
              </a:rPr>
              <a:t>coverage =</a:t>
            </a:r>
            <a:r>
              <a:rPr>
                <a:latin typeface="Courier"/>
              </a:rPr>
              <a:t> </a:t>
            </a:r>
            <a:r>
              <a:rPr>
                <a:solidFill>
                  <a:srgbClr val="06287E"/>
                </a:solidFill>
                <a:latin typeface="Courier"/>
              </a:rPr>
              <a:t>sum</a:t>
            </a:r>
            <a:r>
              <a:rPr>
                <a:latin typeface="Courier"/>
              </a:rPr>
              <a:t>(doses_administered[report_submitted]) </a:t>
            </a:r>
            <a:r>
              <a:rPr>
                <a:solidFill>
                  <a:srgbClr val="4070A0"/>
                </a:solidFill>
                <a:latin typeface="Courier"/>
              </a:rPr>
              <a:t>/</a:t>
            </a:r>
            <a:br/>
            <a:r>
              <a:rPr>
                <a:latin typeface="Courier"/>
              </a:rPr>
              <a:t>               </a:t>
            </a:r>
            <a:r>
              <a:rPr>
                <a:solidFill>
                  <a:srgbClr val="06287E"/>
                </a:solidFill>
                <a:latin typeface="Courier"/>
              </a:rPr>
              <a:t>sum</a:t>
            </a:r>
            <a:r>
              <a:rPr>
                <a:latin typeface="Courier"/>
              </a:rPr>
              <a:t>(target_population[report_submitted]),</a:t>
            </a:r>
            <a:br/>
            <a:r>
              <a:rPr>
                <a:latin typeface="Courier"/>
              </a:rPr>
              <a:t>    </a:t>
            </a:r>
            <a:r>
              <a:rPr>
                <a:solidFill>
                  <a:srgbClr val="7D9029"/>
                </a:solidFill>
                <a:latin typeface="Courier"/>
              </a:rPr>
              <a:t>.by =</a:t>
            </a:r>
            <a:r>
              <a:rPr>
                <a:latin typeface="Courier"/>
              </a:rPr>
              <a:t> month</a:t>
            </a:r>
            <a:br/>
            <a:r>
              <a:rPr>
                <a:latin typeface="Courier"/>
              </a:rPr>
              <a:t>  )</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taux de rapportage comme dénominateur de tout le reste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Mois</a:t>
                      </a:r>
                    </a:p>
                  </a:txBody>
                  <a:tcPr/>
                </a:tc>
                <a:tc>
                  <a:txBody>
                    <a:bodyPr/>
                    <a:lstStyle/>
                    <a:p>
                      <a:pPr lvl="0" indent="0" marL="0">
                        <a:buNone/>
                      </a:pPr>
                      <a:r>
                        <a:rPr/>
                        <a:t>Taux de rapportage</a:t>
                      </a:r>
                    </a:p>
                  </a:txBody>
                  <a:tcPr/>
                </a:tc>
                <a:tc>
                  <a:txBody>
                    <a:bodyPr/>
                    <a:lstStyle/>
                    <a:p>
                      <a:pPr lvl="0" indent="0" marL="0">
                        <a:buNone/>
                      </a:pPr>
                      <a:r>
                        <a:rPr/>
                        <a:t>Couverture parmi les déclarants</a:t>
                      </a:r>
                    </a:p>
                  </a:txBody>
                  <a:tcPr/>
                </a:tc>
              </a:tr>
              <a:tr h="0">
                <a:tc>
                  <a:txBody>
                    <a:bodyPr/>
                    <a:lstStyle/>
                    <a:p>
                      <a:pPr lvl="0" indent="0" marL="0">
                        <a:buNone/>
                      </a:pPr>
                      <a:r>
                        <a:rPr/>
                        <a:t>Juillet</a:t>
                      </a:r>
                    </a:p>
                  </a:txBody>
                </a:tc>
                <a:tc>
                  <a:txBody>
                    <a:bodyPr/>
                    <a:lstStyle/>
                    <a:p>
                      <a:pPr lvl="0" indent="0" marL="0">
                        <a:buNone/>
                      </a:pPr>
                      <a:r>
                        <a:rPr/>
                        <a:t>82 %</a:t>
                      </a:r>
                    </a:p>
                  </a:txBody>
                </a:tc>
                <a:tc>
                  <a:txBody>
                    <a:bodyPr/>
                    <a:lstStyle/>
                    <a:p>
                      <a:pPr lvl="0" indent="0" marL="0">
                        <a:buNone/>
                      </a:pPr>
                      <a:r>
                        <a:rPr/>
                        <a:t>…</a:t>
                      </a:r>
                    </a:p>
                  </a:txBody>
                </a:tc>
              </a:tr>
              <a:tr h="0">
                <a:tc>
                  <a:txBody>
                    <a:bodyPr/>
                    <a:lstStyle/>
                    <a:p>
                      <a:pPr lvl="0" indent="0" marL="0">
                        <a:buNone/>
                      </a:pPr>
                      <a:r>
                        <a:rPr b="1"/>
                        <a:t>Août</a:t>
                      </a:r>
                    </a:p>
                  </a:txBody>
                </a:tc>
                <a:tc>
                  <a:txBody>
                    <a:bodyPr/>
                    <a:lstStyle/>
                    <a:p>
                      <a:pPr lvl="0" indent="0" marL="0">
                        <a:buNone/>
                      </a:pPr>
                      <a:r>
                        <a:rPr b="1"/>
                        <a:t>29 %</a:t>
                      </a:r>
                    </a:p>
                  </a:txBody>
                </a:tc>
                <a:tc>
                  <a:txBody>
                    <a:bodyPr/>
                    <a:lstStyle/>
                    <a:p>
                      <a:pPr lvl="0" indent="0" marL="0">
                        <a:buNone/>
                      </a:pPr>
                      <a:r>
                        <a:rPr/>
                        <a:t>…</a:t>
                      </a:r>
                    </a:p>
                  </a:txBody>
                </a:tc>
              </a:tr>
              <a:tr h="0">
                <a:tc>
                  <a:txBody>
                    <a:bodyPr/>
                    <a:lstStyle/>
                    <a:p>
                      <a:pPr lvl="0" indent="0" marL="0">
                        <a:buNone/>
                      </a:pPr>
                      <a:r>
                        <a:rPr b="1"/>
                        <a:t>Septembre</a:t>
                      </a:r>
                    </a:p>
                  </a:txBody>
                </a:tc>
                <a:tc>
                  <a:txBody>
                    <a:bodyPr/>
                    <a:lstStyle/>
                    <a:p>
                      <a:pPr lvl="0" indent="0" marL="0">
                        <a:buNone/>
                      </a:pPr>
                      <a:r>
                        <a:rPr b="1"/>
                        <a:t>45 %</a:t>
                      </a:r>
                    </a:p>
                  </a:txBody>
                </a:tc>
                <a:tc>
                  <a:txBody>
                    <a:bodyPr/>
                    <a:lstStyle/>
                    <a:p>
                      <a:pPr lvl="0" indent="0" marL="0">
                        <a:buNone/>
                      </a:pPr>
                      <a:r>
                        <a:rPr/>
                        <a:t>…</a:t>
                      </a:r>
                    </a:p>
                  </a:txBody>
                </a:tc>
              </a:tr>
              <a:tr h="0">
                <a:tc>
                  <a:txBody>
                    <a:bodyPr/>
                    <a:lstStyle/>
                    <a:p>
                      <a:pPr lvl="0" indent="0" marL="0">
                        <a:buNone/>
                      </a:pPr>
                      <a:r>
                        <a:rPr/>
                        <a:t>Octobre</a:t>
                      </a:r>
                    </a:p>
                  </a:txBody>
                </a:tc>
                <a:tc>
                  <a:txBody>
                    <a:bodyPr/>
                    <a:lstStyle/>
                    <a:p>
                      <a:pPr lvl="0" indent="0" marL="0">
                        <a:buNone/>
                      </a:pPr>
                      <a:r>
                        <a:rPr/>
                        <a:t>95 %</a:t>
                      </a:r>
                    </a:p>
                  </a:txBody>
                </a:tc>
                <a:tc>
                  <a:txBody>
                    <a:bodyPr/>
                    <a:lstStyle/>
                    <a:p>
                      <a:pPr lvl="0" indent="0" marL="0">
                        <a:buNone/>
                      </a:pPr>
                      <a:r>
                        <a:rPr/>
                        <a:t>…</a:t>
                      </a:r>
                    </a:p>
                  </a:txBody>
                </a:tc>
              </a:tr>
            </a:tbl>
          </a:graphicData>
        </a:graphic>
      </p:graphicFrame>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taux de rapportage comme dénominateur de tout le reste</a:t>
            </a:r>
          </a:p>
        </p:txBody>
      </p:sp>
      <p:sp>
        <p:nvSpPr>
          <p:cNvPr id="3" name="Content Placeholder 2"/>
          <p:cNvSpPr>
            <a:spLocks noGrp="1"/>
          </p:cNvSpPr>
          <p:nvPr>
            <p:ph idx="1"/>
          </p:nvPr>
        </p:nvSpPr>
        <p:spPr/>
        <p:txBody>
          <a:bodyPr/>
          <a:lstStyle/>
          <a:p>
            <a:pPr lvl="0"/>
            <a:r>
              <a:rPr/>
              <a:t>Trois règles en découlent, et elles sont le livrable de cette leçon</a:t>
            </a:r>
          </a:p>
          <a:p>
            <a:pPr lvl="0"/>
            <a:r>
              <a:rPr b="1"/>
              <a:t>En dessous de 90 % de rapportage, un taux de couverture est une borne inférieure</a:t>
            </a:r>
            <a:r>
              <a:rPr/>
              <a:t>, non une estimation. Étiquetez-le…</a:t>
            </a:r>
          </a:p>
          <a:p>
            <a:pPr lvl="0"/>
            <a:r>
              <a:rPr b="1"/>
              <a:t>Ne comparez pas deux périodes aux taux de rapportage sensiblement différents</a:t>
            </a:r>
            <a:r>
              <a:rPr/>
              <a:t> sans le dire. Août face à juillet…</a:t>
            </a:r>
          </a:p>
          <a:p>
            <a:pPr lvl="0"/>
            <a:r>
              <a:rPr b="1"/>
              <a:t>Une courbe de tendance exige le taux de rapportage sur le même graphique.</a:t>
            </a:r>
            <a:r>
              <a:rPr/>
              <a:t> Tracée seule, une série de couverture…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façons de traiter une formation muette</a:t>
            </a:r>
          </a:p>
        </p:txBody>
      </p:sp>
      <p:sp>
        <p:nvSpPr>
          <p:cNvPr id="3" name="Content Placeholder 2"/>
          <p:cNvSpPr>
            <a:spLocks noGrp="1"/>
          </p:cNvSpPr>
          <p:nvPr>
            <p:ph idx="1"/>
          </p:nvPr>
        </p:nvSpPr>
        <p:spPr/>
        <p:txBody>
          <a:bodyPr/>
          <a:lstStyle/>
          <a:p>
            <a:pPr lvl="0"/>
            <a:r>
              <a:rPr/>
              <a:t>L’exclure du numérateur et du dénominateur — Couverture parmi les formations ayant rapporté</a:t>
            </a:r>
          </a:p>
          <a:p>
            <a:pPr lvl="0"/>
            <a:r>
              <a:rPr/>
              <a:t>Imputer ses doses — Remplir à partir des mois récents de la formation, en le disant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façons de traiter une formation muette — En Python</a:t>
            </a:r>
          </a:p>
        </p:txBody>
      </p:sp>
      <p:sp>
        <p:nvSpPr>
          <p:cNvPr id="3" name="Content Placeholder 2"/>
          <p:cNvSpPr>
            <a:spLocks noGrp="1"/>
          </p:cNvSpPr>
          <p:nvPr>
            <p:ph idx="1"/>
          </p:nvPr>
        </p:nvSpPr>
        <p:spPr/>
        <p:txBody>
          <a:bodyPr/>
          <a:lstStyle/>
          <a:p>
            <a:pPr lvl="0" indent="0">
              <a:buNone/>
            </a:pPr>
            <a:r>
              <a:rPr>
                <a:latin typeface="Courier"/>
              </a:rPr>
              <a:t>by_facility </a:t>
            </a:r>
            <a:r>
              <a:rPr>
                <a:solidFill>
                  <a:srgbClr val="666666"/>
                </a:solidFill>
                <a:latin typeface="Courier"/>
              </a:rPr>
              <a:t>=</a:t>
            </a:r>
            <a:r>
              <a:rPr>
                <a:latin typeface="Courier"/>
              </a:rPr>
              <a:t> (</a:t>
            </a:r>
            <a:br/>
            <a:r>
              <a:rPr>
                <a:latin typeface="Courier"/>
              </a:rPr>
              <a:t>    vax[(vax[</a:t>
            </a:r>
            <a:r>
              <a:rPr>
                <a:solidFill>
                  <a:srgbClr val="4070A0"/>
                </a:solidFill>
                <a:latin typeface="Courier"/>
              </a:rPr>
              <a:t>"antigen"</a:t>
            </a:r>
            <a:r>
              <a:rPr>
                <a:latin typeface="Courier"/>
              </a:rPr>
              <a:t>] </a:t>
            </a:r>
            <a:r>
              <a:rPr>
                <a:solidFill>
                  <a:srgbClr val="666666"/>
                </a:solidFill>
                <a:latin typeface="Courier"/>
              </a:rPr>
              <a:t>==</a:t>
            </a:r>
            <a:r>
              <a:rPr>
                <a:latin typeface="Courier"/>
              </a:rPr>
              <a:t> </a:t>
            </a:r>
            <a:r>
              <a:rPr>
                <a:solidFill>
                  <a:srgbClr val="4070A0"/>
                </a:solidFill>
                <a:latin typeface="Courier"/>
              </a:rPr>
              <a:t>"penta3"</a:t>
            </a:r>
            <a:r>
              <a:rPr>
                <a:latin typeface="Courier"/>
              </a:rPr>
              <a:t>) </a:t>
            </a:r>
            <a:r>
              <a:rPr>
                <a:solidFill>
                  <a:srgbClr val="666666"/>
                </a:solidFill>
                <a:latin typeface="Courier"/>
              </a:rPr>
              <a:t>&amp;</a:t>
            </a:r>
            <a:r>
              <a:rPr>
                <a:latin typeface="Courier"/>
              </a:rPr>
              <a:t> vax[</a:t>
            </a:r>
            <a:r>
              <a:rPr>
                <a:solidFill>
                  <a:srgbClr val="4070A0"/>
                </a:solidFill>
                <a:latin typeface="Courier"/>
              </a:rPr>
              <a:t>"reported"</a:t>
            </a:r>
            <a:r>
              <a:rPr>
                <a:latin typeface="Courier"/>
              </a:rPr>
              <a:t>]]</a:t>
            </a:r>
            <a:br/>
            <a:r>
              <a:rPr>
                <a:latin typeface="Courier"/>
              </a:rPr>
              <a:t>    .groupby(</a:t>
            </a:r>
            <a:r>
              <a:rPr>
                <a:solidFill>
                  <a:srgbClr val="4070A0"/>
                </a:solidFill>
                <a:latin typeface="Courier"/>
              </a:rPr>
              <a:t>"facility_id"</a:t>
            </a:r>
            <a:r>
              <a:rPr>
                <a:latin typeface="Courier"/>
              </a:rPr>
              <a:t>)[</a:t>
            </a:r>
            <a:r>
              <a:rPr>
                <a:solidFill>
                  <a:srgbClr val="4070A0"/>
                </a:solidFill>
                <a:latin typeface="Courier"/>
              </a:rPr>
              <a:t>"doses_administered"</a:t>
            </a:r>
            <a:r>
              <a:rPr>
                <a:latin typeface="Courier"/>
              </a:rPr>
              <a:t>].median()</a:t>
            </a:r>
            <a:br/>
            <a:r>
              <a:rPr>
                <a:latin typeface="Courier"/>
              </a:rPr>
              <a:t>)</a:t>
            </a:r>
            <a:br/>
            <a:r>
              <a:rPr>
                <a:latin typeface="Courier"/>
              </a:rPr>
              <a:t>missing </a:t>
            </a:r>
            <a:r>
              <a:rPr>
                <a:solidFill>
                  <a:srgbClr val="666666"/>
                </a:solidFill>
                <a:latin typeface="Courier"/>
              </a:rPr>
              <a:t>=</a:t>
            </a:r>
            <a:r>
              <a:rPr>
                <a:latin typeface="Courier"/>
              </a:rPr>
              <a:t> (vax[</a:t>
            </a:r>
            <a:r>
              <a:rPr>
                <a:solidFill>
                  <a:srgbClr val="4070A0"/>
                </a:solidFill>
                <a:latin typeface="Courier"/>
              </a:rPr>
              <a:t>"antigen"</a:t>
            </a:r>
            <a:r>
              <a:rPr>
                <a:latin typeface="Courier"/>
              </a:rPr>
              <a:t>] </a:t>
            </a:r>
            <a:r>
              <a:rPr>
                <a:solidFill>
                  <a:srgbClr val="666666"/>
                </a:solidFill>
                <a:latin typeface="Courier"/>
              </a:rPr>
              <a:t>==</a:t>
            </a:r>
            <a:r>
              <a:rPr>
                <a:latin typeface="Courier"/>
              </a:rPr>
              <a:t> </a:t>
            </a:r>
            <a:r>
              <a:rPr>
                <a:solidFill>
                  <a:srgbClr val="4070A0"/>
                </a:solidFill>
                <a:latin typeface="Courier"/>
              </a:rPr>
              <a:t>"penta3"</a:t>
            </a:r>
            <a:r>
              <a:rPr>
                <a:latin typeface="Courier"/>
              </a:rPr>
              <a:t>) </a:t>
            </a:r>
            <a:r>
              <a:rPr>
                <a:solidFill>
                  <a:srgbClr val="666666"/>
                </a:solidFill>
                <a:latin typeface="Courier"/>
              </a:rPr>
              <a:t>&amp;</a:t>
            </a:r>
            <a:r>
              <a:rPr>
                <a:latin typeface="Courier"/>
              </a:rPr>
              <a:t> </a:t>
            </a:r>
            <a:r>
              <a:rPr>
                <a:solidFill>
                  <a:srgbClr val="666666"/>
                </a:solidFill>
                <a:latin typeface="Courier"/>
              </a:rPr>
              <a:t>~</a:t>
            </a:r>
            <a:r>
              <a:rPr>
                <a:latin typeface="Courier"/>
              </a:rPr>
              <a:t>vax[</a:t>
            </a:r>
            <a:r>
              <a:rPr>
                <a:solidFill>
                  <a:srgbClr val="4070A0"/>
                </a:solidFill>
                <a:latin typeface="Courier"/>
              </a:rPr>
              <a:t>"reported"</a:t>
            </a:r>
            <a:r>
              <a:rPr>
                <a:latin typeface="Courier"/>
              </a:rPr>
              <a:t>]</a:t>
            </a:r>
            <a:br/>
            <a:r>
              <a:rPr>
                <a:latin typeface="Courier"/>
              </a:rPr>
              <a:t>imputed_total </a:t>
            </a:r>
            <a:r>
              <a:rPr>
                <a:solidFill>
                  <a:srgbClr val="666666"/>
                </a:solidFill>
                <a:latin typeface="Courier"/>
              </a:rPr>
              <a:t>=</a:t>
            </a:r>
            <a:r>
              <a:rPr>
                <a:latin typeface="Courier"/>
              </a:rPr>
              <a:t> (vax.loc[missing, </a:t>
            </a:r>
            <a:r>
              <a:rPr>
                <a:solidFill>
                  <a:srgbClr val="4070A0"/>
                </a:solidFill>
                <a:latin typeface="Courier"/>
              </a:rPr>
              <a:t>"facility_id"</a:t>
            </a:r>
            <a:r>
              <a:rPr>
                <a:latin typeface="Courier"/>
              </a:rPr>
              <a:t>].</a:t>
            </a:r>
            <a:r>
              <a:rPr>
                <a:solidFill>
                  <a:srgbClr val="008000"/>
                </a:solidFill>
                <a:latin typeface="Courier"/>
              </a:rPr>
              <a:t>map</a:t>
            </a:r>
            <a:r>
              <a:rPr>
                <a:latin typeface="Courier"/>
              </a:rPr>
              <a:t>(by_facility).</a:t>
            </a:r>
            <a:r>
              <a:rPr>
                <a:solidFill>
                  <a:srgbClr val="008000"/>
                </a:solidFill>
                <a:latin typeface="Courier"/>
              </a:rPr>
              <a:t>sum</a:t>
            </a:r>
            <a:r>
              <a:rPr>
                <a:latin typeface="Courier"/>
              </a:rPr>
              <a:t>()</a:t>
            </a:r>
            <a:br/>
            <a:r>
              <a:rPr>
                <a:latin typeface="Courier"/>
              </a:rPr>
              <a:t>                 </a:t>
            </a:r>
            <a:r>
              <a:rPr>
                <a:solidFill>
                  <a:srgbClr val="666666"/>
                </a:solidFill>
                <a:latin typeface="Courier"/>
              </a:rPr>
              <a:t>+</a:t>
            </a:r>
            <a:r>
              <a:rPr>
                <a:latin typeface="Courier"/>
              </a:rPr>
              <a:t> vax.loc[(vax[</a:t>
            </a:r>
            <a:r>
              <a:rPr>
                <a:solidFill>
                  <a:srgbClr val="4070A0"/>
                </a:solidFill>
                <a:latin typeface="Courier"/>
              </a:rPr>
              <a:t>"antigen"</a:t>
            </a:r>
            <a:r>
              <a:rPr>
                <a:latin typeface="Courier"/>
              </a:rPr>
              <a:t>] </a:t>
            </a:r>
            <a:r>
              <a:rPr>
                <a:solidFill>
                  <a:srgbClr val="666666"/>
                </a:solidFill>
                <a:latin typeface="Courier"/>
              </a:rPr>
              <a:t>==</a:t>
            </a:r>
            <a:r>
              <a:rPr>
                <a:latin typeface="Courier"/>
              </a:rPr>
              <a:t> </a:t>
            </a:r>
            <a:r>
              <a:rPr>
                <a:solidFill>
                  <a:srgbClr val="4070A0"/>
                </a:solidFill>
                <a:latin typeface="Courier"/>
              </a:rPr>
              <a:t>"penta3"</a:t>
            </a:r>
            <a:r>
              <a:rPr>
                <a:latin typeface="Courier"/>
              </a:rPr>
              <a:t>) </a:t>
            </a:r>
            <a:r>
              <a:rPr>
                <a:solidFill>
                  <a:srgbClr val="666666"/>
                </a:solidFill>
                <a:latin typeface="Courier"/>
              </a:rPr>
              <a:t>&amp;</a:t>
            </a:r>
            <a:r>
              <a:rPr>
                <a:latin typeface="Courier"/>
              </a:rPr>
              <a:t> vax[</a:t>
            </a:r>
            <a:r>
              <a:rPr>
                <a:solidFill>
                  <a:srgbClr val="4070A0"/>
                </a:solidFill>
                <a:latin typeface="Courier"/>
              </a:rPr>
              <a:t>"reported"</a:t>
            </a:r>
            <a:r>
              <a:rPr>
                <a:latin typeface="Courier"/>
              </a:rPr>
              <a:t>],</a:t>
            </a:r>
            <a:br/>
            <a:r>
              <a:rPr>
                <a:latin typeface="Courier"/>
              </a:rPr>
              <a:t>                           </a:t>
            </a:r>
            <a:r>
              <a:rPr>
                <a:solidFill>
                  <a:srgbClr val="4070A0"/>
                </a:solidFill>
                <a:latin typeface="Courier"/>
              </a:rPr>
              <a:t>"doses_administered"</a:t>
            </a:r>
            <a:r>
              <a:rPr>
                <a:latin typeface="Courier"/>
              </a:rPr>
              <a:t>].</a:t>
            </a:r>
            <a:r>
              <a:rPr>
                <a:solidFill>
                  <a:srgbClr val="008000"/>
                </a:solidFill>
                <a:latin typeface="Courier"/>
              </a:rPr>
              <a:t>sum</a:t>
            </a:r>
            <a:r>
              <a:rPr>
                <a:latin typeface="Courier"/>
              </a:rPr>
              <a:t>())</a:t>
            </a:r>
            <a:br/>
            <a:br/>
            <a:r>
              <a:rPr>
                <a:latin typeface="Courier"/>
              </a:rPr>
              <a:t>annual_target </a:t>
            </a:r>
            <a:r>
              <a:rPr>
                <a:solidFill>
                  <a:srgbClr val="666666"/>
                </a:solidFill>
                <a:latin typeface="Courier"/>
              </a:rPr>
              <a:t>=</a:t>
            </a:r>
            <a:r>
              <a:rPr>
                <a:latin typeface="Courier"/>
              </a:rPr>
              <a:t> (vax[vax[</a:t>
            </a:r>
            <a:r>
              <a:rPr>
                <a:solidFill>
                  <a:srgbClr val="4070A0"/>
                </a:solidFill>
                <a:latin typeface="Courier"/>
              </a:rPr>
              <a:t>"antigen"</a:t>
            </a:r>
            <a:r>
              <a:rPr>
                <a:latin typeface="Courier"/>
              </a:rPr>
              <a:t>] </a:t>
            </a:r>
            <a:r>
              <a:rPr>
                <a:solidFill>
                  <a:srgbClr val="666666"/>
                </a:solidFill>
                <a:latin typeface="Courier"/>
              </a:rPr>
              <a:t>==</a:t>
            </a:r>
            <a:r>
              <a:rPr>
                <a:latin typeface="Courier"/>
              </a:rPr>
              <a:t> </a:t>
            </a:r>
            <a:r>
              <a:rPr>
                <a:solidFill>
                  <a:srgbClr val="4070A0"/>
                </a:solidFill>
                <a:latin typeface="Courier"/>
              </a:rPr>
              <a:t>"penta3"</a:t>
            </a:r>
            <a:r>
              <a:rPr>
                <a:latin typeface="Courier"/>
              </a:rPr>
              <a:t>]</a:t>
            </a:r>
            <a:br/>
            <a:r>
              <a:rPr>
                <a:latin typeface="Courier"/>
              </a:rPr>
              <a:t>                 .groupby(</a:t>
            </a:r>
            <a:r>
              <a:rPr>
                <a:solidFill>
                  <a:srgbClr val="4070A0"/>
                </a:solidFill>
                <a:latin typeface="Courier"/>
              </a:rPr>
              <a:t>"facility_id"</a:t>
            </a:r>
            <a:r>
              <a:rPr>
                <a:latin typeface="Courier"/>
              </a:rPr>
              <a:t>)[</a:t>
            </a:r>
            <a:r>
              <a:rPr>
                <a:solidFill>
                  <a:srgbClr val="4070A0"/>
                </a:solidFill>
                <a:latin typeface="Courier"/>
              </a:rPr>
              <a:t>"target_population"</a:t>
            </a:r>
            <a:r>
              <a:rPr>
                <a:latin typeface="Courier"/>
              </a:rPr>
              <a:t>].first().</a:t>
            </a:r>
            <a:r>
              <a:rPr>
                <a:solidFill>
                  <a:srgbClr val="008000"/>
                </a:solidFill>
                <a:latin typeface="Courier"/>
              </a:rPr>
              <a:t>sum</a:t>
            </a:r>
            <a:r>
              <a:rPr>
                <a:latin typeface="Courier"/>
              </a:rPr>
              <a:t>())</a:t>
            </a:r>
            <a:br/>
            <a:r>
              <a:rPr>
                <a:solidFill>
                  <a:srgbClr val="008000"/>
                </a:solidFill>
                <a:latin typeface="Courier"/>
              </a:rPr>
              <a:t>print</a:t>
            </a:r>
            <a:r>
              <a:rPr>
                <a:latin typeface="Courier"/>
              </a:rPr>
              <a:t>(</a:t>
            </a:r>
            <a:r>
              <a:rPr>
                <a:solidFill>
                  <a:srgbClr val="BB6688"/>
                </a:solidFill>
                <a:latin typeface="Courier"/>
              </a:rPr>
              <a:t>f"imputed annual coverage: </a:t>
            </a:r>
            <a:r>
              <a:rPr>
                <a:solidFill>
                  <a:srgbClr val="4070A0"/>
                </a:solidFill>
                <a:latin typeface="Courier"/>
              </a:rPr>
              <a:t>{</a:t>
            </a:r>
            <a:r>
              <a:rPr>
                <a:latin typeface="Courier"/>
              </a:rPr>
              <a:t>imputed_total </a:t>
            </a:r>
            <a:r>
              <a:rPr>
                <a:solidFill>
                  <a:srgbClr val="666666"/>
                </a:solidFill>
                <a:latin typeface="Courier"/>
              </a:rPr>
              <a:t>/</a:t>
            </a:r>
            <a:r>
              <a:rPr>
                <a:latin typeface="Courier"/>
              </a:rPr>
              <a:t> annual_target</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façons de traiter une formation muette — En R</a:t>
            </a:r>
          </a:p>
        </p:txBody>
      </p:sp>
      <p:sp>
        <p:nvSpPr>
          <p:cNvPr id="3" name="Content Placeholder 2"/>
          <p:cNvSpPr>
            <a:spLocks noGrp="1"/>
          </p:cNvSpPr>
          <p:nvPr>
            <p:ph idx="1"/>
          </p:nvPr>
        </p:nvSpPr>
        <p:spPr/>
        <p:txBody>
          <a:bodyPr/>
          <a:lstStyle/>
          <a:p>
            <a:pPr lvl="0" indent="0">
              <a:buNone/>
            </a:pPr>
            <a:r>
              <a:rPr>
                <a:latin typeface="Courier"/>
              </a:rPr>
              <a:t>median_by_facility </a:t>
            </a:r>
            <a:r>
              <a:rPr>
                <a:solidFill>
                  <a:srgbClr val="007020"/>
                </a:solidFill>
                <a:latin typeface="Courier"/>
              </a:rPr>
              <a:t>&lt;-</a:t>
            </a:r>
            <a:r>
              <a:rPr>
                <a:latin typeface="Courier"/>
              </a:rPr>
              <a:t> vax </a:t>
            </a:r>
            <a:r>
              <a:rPr>
                <a:solidFill>
                  <a:srgbClr val="4070A0"/>
                </a:solidFill>
                <a:latin typeface="Courier"/>
              </a:rPr>
              <a:t>|&gt;</a:t>
            </a:r>
            <a:br/>
            <a:r>
              <a:rPr>
                <a:latin typeface="Courier"/>
              </a:rPr>
              <a:t>  </a:t>
            </a:r>
            <a:r>
              <a:rPr>
                <a:solidFill>
                  <a:srgbClr val="06287E"/>
                </a:solidFill>
                <a:latin typeface="Courier"/>
              </a:rPr>
              <a:t>filter</a:t>
            </a:r>
            <a:r>
              <a:rPr>
                <a:latin typeface="Courier"/>
              </a:rPr>
              <a:t>(antigen </a:t>
            </a:r>
            <a:r>
              <a:rPr>
                <a:solidFill>
                  <a:srgbClr val="4070A0"/>
                </a:solidFill>
                <a:latin typeface="Courier"/>
              </a:rPr>
              <a:t>==</a:t>
            </a:r>
            <a:r>
              <a:rPr>
                <a:latin typeface="Courier"/>
              </a:rPr>
              <a:t> </a:t>
            </a:r>
            <a:r>
              <a:rPr>
                <a:solidFill>
                  <a:srgbClr val="4070A0"/>
                </a:solidFill>
                <a:latin typeface="Courier"/>
              </a:rPr>
              <a:t>"penta3"</a:t>
            </a:r>
            <a:r>
              <a:rPr>
                <a:latin typeface="Courier"/>
              </a:rPr>
              <a:t>, report_submitted)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 =</a:t>
            </a:r>
            <a:r>
              <a:rPr>
                <a:latin typeface="Courier"/>
              </a:rPr>
              <a:t> </a:t>
            </a:r>
            <a:r>
              <a:rPr>
                <a:solidFill>
                  <a:srgbClr val="06287E"/>
                </a:solidFill>
                <a:latin typeface="Courier"/>
              </a:rPr>
              <a:t>median</a:t>
            </a:r>
            <a:r>
              <a:rPr>
                <a:latin typeface="Courier"/>
              </a:rPr>
              <a:t>(doses_administered), </a:t>
            </a:r>
            <a:r>
              <a:rPr>
                <a:solidFill>
                  <a:srgbClr val="7D9029"/>
                </a:solidFill>
                <a:latin typeface="Courier"/>
              </a:rPr>
              <a:t>.by =</a:t>
            </a:r>
            <a:r>
              <a:rPr>
                <a:latin typeface="Courier"/>
              </a:rPr>
              <a:t> facility_id)</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façons de traiter une formation muette</a:t>
            </a:r>
          </a:p>
        </p:txBody>
      </p:sp>
      <p:sp>
        <p:nvSpPr>
          <p:cNvPr id="3" name="Content Placeholder 2"/>
          <p:cNvSpPr>
            <a:spLocks noGrp="1"/>
          </p:cNvSpPr>
          <p:nvPr>
            <p:ph idx="1"/>
          </p:nvPr>
        </p:nvSpPr>
        <p:spPr/>
        <p:txBody>
          <a:bodyPr/>
          <a:lstStyle/>
          <a:p>
            <a:pPr lvl="0"/>
            <a:r>
              <a:rPr/>
              <a:t>N’imputez jamais en silence — Un chiffre imputé et un chiffre rapporté dans la même colonne sans marquage sont le…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la paire — En Python</a:t>
            </a:r>
          </a:p>
        </p:txBody>
      </p:sp>
      <p:sp>
        <p:nvSpPr>
          <p:cNvPr id="3" name="Content Placeholder 2"/>
          <p:cNvSpPr>
            <a:spLocks noGrp="1"/>
          </p:cNvSpPr>
          <p:nvPr>
            <p:ph idx="1"/>
          </p:nvPr>
        </p:nvSpPr>
        <p:spPr/>
        <p:txBody>
          <a:bodyPr/>
          <a:lstStyle/>
          <a:p>
            <a:pPr lvl="0" indent="0">
              <a:buNone/>
            </a:pPr>
            <a:r>
              <a:rPr>
                <a:latin typeface="Courier"/>
              </a:rPr>
              <a:t>summary </a:t>
            </a:r>
            <a:r>
              <a:rPr>
                <a:solidFill>
                  <a:srgbClr val="666666"/>
                </a:solidFill>
                <a:latin typeface="Courier"/>
              </a:rPr>
              <a:t>=</a:t>
            </a:r>
            <a:r>
              <a:rPr>
                <a:latin typeface="Courier"/>
              </a:rPr>
              <a:t> pd.DataFrame({</a:t>
            </a:r>
            <a:br/>
            <a:r>
              <a:rPr>
                <a:latin typeface="Courier"/>
              </a:rPr>
              <a:t>    </a:t>
            </a:r>
            <a:r>
              <a:rPr>
                <a:solidFill>
                  <a:srgbClr val="4070A0"/>
                </a:solidFill>
                <a:latin typeface="Courier"/>
              </a:rPr>
              <a:t>"period"</a:t>
            </a:r>
            <a:r>
              <a:rPr>
                <a:latin typeface="Courier"/>
              </a:rPr>
              <a:t>: [</a:t>
            </a:r>
            <a:r>
              <a:rPr>
                <a:solidFill>
                  <a:srgbClr val="4070A0"/>
                </a:solidFill>
                <a:latin typeface="Courier"/>
              </a:rPr>
              <a:t>"2024-08"</a:t>
            </a:r>
            <a:r>
              <a:rPr>
                <a:latin typeface="Courier"/>
              </a:rPr>
              <a:t>, </a:t>
            </a:r>
            <a:r>
              <a:rPr>
                <a:solidFill>
                  <a:srgbClr val="4070A0"/>
                </a:solidFill>
                <a:latin typeface="Courier"/>
              </a:rPr>
              <a:t>"2024-09"</a:t>
            </a:r>
            <a:r>
              <a:rPr>
                <a:latin typeface="Courier"/>
              </a:rPr>
              <a:t>, </a:t>
            </a:r>
            <a:r>
              <a:rPr>
                <a:solidFill>
                  <a:srgbClr val="4070A0"/>
                </a:solidFill>
                <a:latin typeface="Courier"/>
              </a:rPr>
              <a:t>"2024-10"</a:t>
            </a:r>
            <a:r>
              <a:rPr>
                <a:latin typeface="Courier"/>
              </a:rPr>
              <a:t>],</a:t>
            </a:r>
            <a:br/>
            <a:r>
              <a:rPr>
                <a:latin typeface="Courier"/>
              </a:rPr>
              <a:t>    </a:t>
            </a:r>
            <a:r>
              <a:rPr>
                <a:solidFill>
                  <a:srgbClr val="4070A0"/>
                </a:solidFill>
                <a:latin typeface="Courier"/>
              </a:rPr>
              <a:t>"facilities_reporting"</a:t>
            </a:r>
            <a:r>
              <a:rPr>
                <a:latin typeface="Courier"/>
              </a:rPr>
              <a:t>: [</a:t>
            </a:r>
            <a:r>
              <a:rPr>
                <a:solidFill>
                  <a:srgbClr val="40A070"/>
                </a:solidFill>
                <a:latin typeface="Courier"/>
              </a:rPr>
              <a:t>11</a:t>
            </a:r>
            <a:r>
              <a:rPr>
                <a:latin typeface="Courier"/>
              </a:rPr>
              <a:t>, </a:t>
            </a:r>
            <a:r>
              <a:rPr>
                <a:solidFill>
                  <a:srgbClr val="40A070"/>
                </a:solidFill>
                <a:latin typeface="Courier"/>
              </a:rPr>
              <a:t>17</a:t>
            </a:r>
            <a:r>
              <a:rPr>
                <a:latin typeface="Courier"/>
              </a:rPr>
              <a:t>, </a:t>
            </a:r>
            <a:r>
              <a:rPr>
                <a:solidFill>
                  <a:srgbClr val="40A070"/>
                </a:solidFill>
                <a:latin typeface="Courier"/>
              </a:rPr>
              <a:t>36</a:t>
            </a:r>
            <a:r>
              <a:rPr>
                <a:latin typeface="Courier"/>
              </a:rPr>
              <a:t>],</a:t>
            </a:r>
            <a:br/>
            <a:r>
              <a:rPr>
                <a:latin typeface="Courier"/>
              </a:rPr>
              <a:t>    </a:t>
            </a:r>
            <a:r>
              <a:rPr>
                <a:solidFill>
                  <a:srgbClr val="4070A0"/>
                </a:solidFill>
                <a:latin typeface="Courier"/>
              </a:rPr>
              <a:t>"facilities_expected"</a:t>
            </a:r>
            <a:r>
              <a:rPr>
                <a:latin typeface="Courier"/>
              </a:rPr>
              <a:t>: [</a:t>
            </a:r>
            <a:r>
              <a:rPr>
                <a:solidFill>
                  <a:srgbClr val="40A070"/>
                </a:solidFill>
                <a:latin typeface="Courier"/>
              </a:rPr>
              <a:t>38</a:t>
            </a:r>
            <a:r>
              <a:rPr>
                <a:latin typeface="Courier"/>
              </a:rPr>
              <a:t>, </a:t>
            </a:r>
            <a:r>
              <a:rPr>
                <a:solidFill>
                  <a:srgbClr val="40A070"/>
                </a:solidFill>
                <a:latin typeface="Courier"/>
              </a:rPr>
              <a:t>38</a:t>
            </a:r>
            <a:r>
              <a:rPr>
                <a:latin typeface="Courier"/>
              </a:rPr>
              <a:t>, </a:t>
            </a:r>
            <a:r>
              <a:rPr>
                <a:solidFill>
                  <a:srgbClr val="40A070"/>
                </a:solidFill>
                <a:latin typeface="Courier"/>
              </a:rPr>
              <a:t>38</a:t>
            </a:r>
            <a:r>
              <a:rPr>
                <a:latin typeface="Courier"/>
              </a:rPr>
              <a:t>],</a:t>
            </a:r>
            <a:br/>
            <a:r>
              <a:rPr>
                <a:latin typeface="Courier"/>
              </a:rPr>
              <a:t>    </a:t>
            </a:r>
            <a:r>
              <a:rPr>
                <a:solidFill>
                  <a:srgbClr val="4070A0"/>
                </a:solidFill>
                <a:latin typeface="Courier"/>
              </a:rPr>
              <a:t>"reporting_rate"</a:t>
            </a:r>
            <a:r>
              <a:rPr>
                <a:latin typeface="Courier"/>
              </a:rPr>
              <a:t>: [</a:t>
            </a:r>
            <a:r>
              <a:rPr>
                <a:solidFill>
                  <a:srgbClr val="4070A0"/>
                </a:solidFill>
                <a:latin typeface="Courier"/>
              </a:rPr>
              <a:t>"29%"</a:t>
            </a:r>
            <a:r>
              <a:rPr>
                <a:latin typeface="Courier"/>
              </a:rPr>
              <a:t>, </a:t>
            </a:r>
            <a:r>
              <a:rPr>
                <a:solidFill>
                  <a:srgbClr val="4070A0"/>
                </a:solidFill>
                <a:latin typeface="Courier"/>
              </a:rPr>
              <a:t>"45%"</a:t>
            </a:r>
            <a:r>
              <a:rPr>
                <a:latin typeface="Courier"/>
              </a:rPr>
              <a:t>, </a:t>
            </a:r>
            <a:r>
              <a:rPr>
                <a:solidFill>
                  <a:srgbClr val="4070A0"/>
                </a:solidFill>
                <a:latin typeface="Courier"/>
              </a:rPr>
              <a:t>"95%"</a:t>
            </a:r>
            <a:r>
              <a:rPr>
                <a:latin typeface="Courier"/>
              </a:rPr>
              <a:t>],</a:t>
            </a:r>
            <a:br/>
            <a:r>
              <a:rPr>
                <a:latin typeface="Courier"/>
              </a:rPr>
              <a:t>    </a:t>
            </a:r>
            <a:r>
              <a:rPr>
                <a:solidFill>
                  <a:srgbClr val="4070A0"/>
                </a:solidFill>
                <a:latin typeface="Courier"/>
              </a:rPr>
              <a:t>"coverage_basis"</a:t>
            </a:r>
            <a:r>
              <a:rPr>
                <a:latin typeface="Courier"/>
              </a:rPr>
              <a:t>: [</a:t>
            </a:r>
            <a:r>
              <a:rPr>
                <a:solidFill>
                  <a:srgbClr val="4070A0"/>
                </a:solidFill>
                <a:latin typeface="Courier"/>
              </a:rPr>
              <a:t>"among reporting facilities"</a:t>
            </a:r>
            <a:r>
              <a:rPr>
                <a:latin typeface="Courier"/>
              </a:rPr>
              <a:t>] </a:t>
            </a:r>
            <a:r>
              <a:rPr>
                <a:solidFill>
                  <a:srgbClr val="666666"/>
                </a:solidFill>
                <a:latin typeface="Courier"/>
              </a:rPr>
              <a:t>*</a:t>
            </a:r>
            <a:r>
              <a:rPr>
                <a:latin typeface="Courier"/>
              </a:rPr>
              <a:t> </a:t>
            </a:r>
            <a:r>
              <a:rPr>
                <a:solidFill>
                  <a:srgbClr val="40A070"/>
                </a:solidFill>
                <a:latin typeface="Courier"/>
              </a:rPr>
              <a:t>3</a:t>
            </a:r>
            <a:r>
              <a:rPr>
                <a:latin typeface="Courier"/>
              </a:rPr>
              <a:t>,</a:t>
            </a:r>
            <a:b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la paire — En R</a:t>
            </a:r>
          </a:p>
        </p:txBody>
      </p:sp>
      <p:sp>
        <p:nvSpPr>
          <p:cNvPr id="3" name="Content Placeholder 2"/>
          <p:cNvSpPr>
            <a:spLocks noGrp="1"/>
          </p:cNvSpPr>
          <p:nvPr>
            <p:ph idx="1"/>
          </p:nvPr>
        </p:nvSpPr>
        <p:spPr/>
        <p:txBody>
          <a:bodyPr/>
          <a:lstStyle/>
          <a:p>
            <a:pPr lvl="0" indent="0">
              <a:buNone/>
            </a:pPr>
            <a:r>
              <a:rPr>
                <a:latin typeface="Courier"/>
              </a:rPr>
              <a:t>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period,   </a:t>
            </a:r>
            <a:r>
              <a:rPr>
                <a:solidFill>
                  <a:srgbClr val="4070A0"/>
                </a:solidFill>
                <a:latin typeface="Courier"/>
              </a:rPr>
              <a:t>~</a:t>
            </a:r>
            <a:r>
              <a:rPr>
                <a:latin typeface="Courier"/>
              </a:rPr>
              <a:t>reporting, </a:t>
            </a:r>
            <a:r>
              <a:rPr>
                <a:solidFill>
                  <a:srgbClr val="4070A0"/>
                </a:solidFill>
                <a:latin typeface="Courier"/>
              </a:rPr>
              <a:t>~</a:t>
            </a:r>
            <a:r>
              <a:rPr>
                <a:latin typeface="Courier"/>
              </a:rPr>
              <a:t>expected, </a:t>
            </a:r>
            <a:r>
              <a:rPr>
                <a:solidFill>
                  <a:srgbClr val="4070A0"/>
                </a:solidFill>
                <a:latin typeface="Courier"/>
              </a:rPr>
              <a:t>~</a:t>
            </a:r>
            <a:r>
              <a:rPr>
                <a:latin typeface="Courier"/>
              </a:rPr>
              <a:t>basis,</a:t>
            </a:r>
            <a:br/>
            <a:r>
              <a:rPr>
                <a:latin typeface="Courier"/>
              </a:rPr>
              <a:t>  </a:t>
            </a:r>
            <a:r>
              <a:rPr>
                <a:solidFill>
                  <a:srgbClr val="4070A0"/>
                </a:solidFill>
                <a:latin typeface="Courier"/>
              </a:rPr>
              <a:t>"2024-08"</a:t>
            </a:r>
            <a:r>
              <a:rPr>
                <a:latin typeface="Courier"/>
              </a:rPr>
              <a:t>,         </a:t>
            </a:r>
            <a:r>
              <a:rPr>
                <a:solidFill>
                  <a:srgbClr val="40A070"/>
                </a:solidFill>
                <a:latin typeface="Courier"/>
              </a:rPr>
              <a:t>11</a:t>
            </a:r>
            <a:r>
              <a:rPr>
                <a:latin typeface="Courier"/>
              </a:rPr>
              <a:t>,        </a:t>
            </a:r>
            <a:r>
              <a:rPr>
                <a:solidFill>
                  <a:srgbClr val="40A070"/>
                </a:solidFill>
                <a:latin typeface="Courier"/>
              </a:rPr>
              <a:t>38</a:t>
            </a:r>
            <a:r>
              <a:rPr>
                <a:latin typeface="Courier"/>
              </a:rPr>
              <a:t>, </a:t>
            </a:r>
            <a:r>
              <a:rPr>
                <a:solidFill>
                  <a:srgbClr val="4070A0"/>
                </a:solidFill>
                <a:latin typeface="Courier"/>
              </a:rPr>
              <a:t>"among reporting facilities"</a:t>
            </a:r>
            <a:r>
              <a:rPr>
                <a:latin typeface="Courier"/>
              </a:rPr>
              <a:t>,</a:t>
            </a:r>
            <a:br/>
            <a:r>
              <a:rPr>
                <a:latin typeface="Courier"/>
              </a:rPr>
              <a:t>  </a:t>
            </a:r>
            <a:r>
              <a:rPr>
                <a:solidFill>
                  <a:srgbClr val="4070A0"/>
                </a:solidFill>
                <a:latin typeface="Courier"/>
              </a:rPr>
              <a:t>"2024-09"</a:t>
            </a:r>
            <a:r>
              <a:rPr>
                <a:latin typeface="Courier"/>
              </a:rPr>
              <a:t>,         </a:t>
            </a:r>
            <a:r>
              <a:rPr>
                <a:solidFill>
                  <a:srgbClr val="40A070"/>
                </a:solidFill>
                <a:latin typeface="Courier"/>
              </a:rPr>
              <a:t>17</a:t>
            </a:r>
            <a:r>
              <a:rPr>
                <a:latin typeface="Courier"/>
              </a:rPr>
              <a:t>,        </a:t>
            </a:r>
            <a:r>
              <a:rPr>
                <a:solidFill>
                  <a:srgbClr val="40A070"/>
                </a:solidFill>
                <a:latin typeface="Courier"/>
              </a:rPr>
              <a:t>38</a:t>
            </a:r>
            <a:r>
              <a:rPr>
                <a:latin typeface="Courier"/>
              </a:rPr>
              <a:t>, </a:t>
            </a:r>
            <a:r>
              <a:rPr>
                <a:solidFill>
                  <a:srgbClr val="4070A0"/>
                </a:solidFill>
                <a:latin typeface="Courier"/>
              </a:rPr>
              <a:t>"among reporting facilities"</a:t>
            </a:r>
            <a:r>
              <a:rPr>
                <a:latin typeface="Courier"/>
              </a:rPr>
              <a:t>,</a:t>
            </a:r>
            <a:br/>
            <a:r>
              <a:rPr>
                <a:latin typeface="Courier"/>
              </a:rPr>
              <a:t>  </a:t>
            </a:r>
            <a:r>
              <a:rPr>
                <a:solidFill>
                  <a:srgbClr val="4070A0"/>
                </a:solidFill>
                <a:latin typeface="Courier"/>
              </a:rPr>
              <a:t>"2024-10"</a:t>
            </a:r>
            <a:r>
              <a:rPr>
                <a:latin typeface="Courier"/>
              </a:rPr>
              <a:t>,         </a:t>
            </a:r>
            <a:r>
              <a:rPr>
                <a:solidFill>
                  <a:srgbClr val="40A070"/>
                </a:solidFill>
                <a:latin typeface="Courier"/>
              </a:rPr>
              <a:t>36</a:t>
            </a:r>
            <a:r>
              <a:rPr>
                <a:latin typeface="Courier"/>
              </a:rPr>
              <a:t>,        </a:t>
            </a:r>
            <a:r>
              <a:rPr>
                <a:solidFill>
                  <a:srgbClr val="40A070"/>
                </a:solidFill>
                <a:latin typeface="Courier"/>
              </a:rPr>
              <a:t>38</a:t>
            </a:r>
            <a:r>
              <a:rPr>
                <a:latin typeface="Courier"/>
              </a:rPr>
              <a:t>, </a:t>
            </a:r>
            <a:r>
              <a:rPr>
                <a:solidFill>
                  <a:srgbClr val="4070A0"/>
                </a:solidFill>
                <a:latin typeface="Courier"/>
              </a:rPr>
              <a:t>"among reporting facilities"</a:t>
            </a:r>
            <a:b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Tout ce qui précède a tourné sur un CSV exporté à la main.</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https://data-analysis.cassion.dev/fr/cours/routine-data-and-dhis2/dhis2-04-reporting-rate-as-denominator</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taux de rapportage est un dénominateur, pas une note de bas de page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4 sur 8</vt:lpwstr>
  </property>
  <property fmtid="{D5CDD505-2E9C-101B-9397-08002B2CF9AE}" pid="3" name="subtitle">
    <vt:lpwstr>Le système calcule quatre mesures de complétude et elles divergent. Celle que cite votre rapport décide si un taux de couverture est une estimation ou une borne inférieure, et août vaut 29 % dans les deux cas.</vt:lpwstr>
  </property>
</Properties>
</file>