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endpoints that answer different questions, the dimension syntax that addresses a cube, and the four things to get right before any of it — authentication, paging, rate limits and the fact that analytics tables are stale until someone runs them.</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Somebody opens the interface, picks the org units, picks the periods, picks the data elements, clicks export, and emails a spreadsheet. Next month somebody does it again, slightly differently, and nobody can say how. That is the process this lesson replaces. Not because the interface is bad — it is how most people should use DHIS2 — but because an analysis that begins with a hand-built file cannot be reproduced, and reproducing it is the whole of what module 2 was about.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single most useful thing to know about the API is that there are two ways to get data out and they answer different questions.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difference matters more than it sounds. </a:t>
            </a:r>
            <a:r>
              <a:rPr>
                <a:latin typeface="Courier"/>
              </a:rPr>
              <a:t>dataValueSets</a:t>
            </a:r>
            <a:r>
              <a:rPr/>
              <a:t> gives you the truth as stored — one row per data element, org unit, period and category option combination. No aggregation, no indicator arithmetic, nothing filled in. This is what you want when the analysis has to be defensible down to the data entry. </a:t>
            </a:r>
            <a:r>
              <a:rPr>
                <a:latin typeface="Courier"/>
              </a:rPr>
              <a:t>analytics</a:t>
            </a:r>
            <a:r>
              <a:rPr/>
              <a:t> gives you the answer the system would show on a dashboard — aggregated up the hierarchy, indicators evaluated, aggregation operators applied. This is what you want when you need the same number the ministry is looking at. Pull both when the two are supposed to agree. Where they do not, the gap is an aggregation rule you have not accounted for, and finding it is worth an afternoon.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analytics</a:t>
            </a:r>
            <a:r>
              <a:rPr/>
              <a:t> requests are dimensional. You are asking for a slice of a cube, and each dimension is named.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Prefer explicit periods over relative ones in a script. </a:t>
            </a:r>
            <a:r>
              <a:rPr>
                <a:latin typeface="Courier"/>
              </a:rPr>
              <a:t>LAST_12_MONTHS</a:t>
            </a:r>
            <a:r>
              <a:rPr/>
              <a:t> returns a different window every month, which is convenient for a dashboard and fatal for reproducibility. Compute the window in your code, then ask for it by name, so the request itself records what was asked.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skipMeta=false</a:t>
            </a:r>
            <a:r>
              <a:rPr/>
              <a:t> is deliberate. The metadata block carries the names behind every UID in the response, and without it you have a table of identifiers nobody can read.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analytics</a:t>
            </a:r>
            <a:r>
              <a:rPr/>
              <a:t> returns a headers block, a rows array of arrays, and a metadata dictionary. Turn it into a frame immediately and join the names 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the UIDs as well as the names. Names change; UIDs do not. A script that joins on a name breaks the first time somebody corrects a spelling, and it breaks silently by returning fewer rows.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Authentication. Use a personal access token where the instance supports it, basic auth otherwise, and never put either in the script. An environment variable or a credentials file outside the repository, always.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analysis repository holding a working credential for a national health information system is a serious incident, and it has happened often enough that this is the first thing a reviewer should look for. Paging. Metadata endpoints page by default at 50. Data endpoints will happily return millions of rows and time out first.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Rate and size. Ask for one district and one year at a time, not the country and five years. A request that returns in eight seconds beats one that times out at ninety, and the loop is three lines. Be a good citizen of a server that also has data clerks on it. Analytics tables are stale. This is the one that surprises people. </a:t>
            </a:r>
            <a:r>
              <a:rPr>
                <a:latin typeface="Courier"/>
              </a:rPr>
              <a:t>analytics</a:t>
            </a:r>
            <a:r>
              <a:rPr/>
              <a:t> reads from pre-aggregated tables that are rebuilt on a schedule, typically nightly. Data entered today is not in </a:t>
            </a:r>
            <a:r>
              <a:rPr>
                <a:latin typeface="Courier"/>
              </a:rPr>
              <a:t>analytics</a:t>
            </a:r>
            <a:r>
              <a:rPr/>
              <a:t> until the tables run. </a:t>
            </a:r>
            <a:r>
              <a:rPr>
                <a:latin typeface="Courier"/>
              </a:rPr>
              <a:t>dataValueSets</a:t>
            </a:r>
            <a:r>
              <a:rPr/>
              <a:t> sees it immediately. So the two endpoints can legitimately disagree, and the correct response is not to file a bug. Check when analytics last ran: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Record that timestamp with every extract. It is the difference between “the numbers changed” and “the numbers changed because the analytics tables had not run when I pulled”.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lesson 1 asked for is an endpoint. Four requests. They give you the aggregation operator, the pinned hierarchy, the expected-reports denominator and the indicator definitions — which is every question the earlier lessons said you would need to ask a colleague. Save them beside the data, and the next lesson makes that automatic.</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ask the system a question. The next lesson makes the asking reproducible: one script, a stated window, the metadata pulled alongside, and a manifest that records exactly what was requested and when.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outine-data-and-dhis2/dhis2-05-the-web-api"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Asking the system instead of exporting by hand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Two endpoints that answer different questions, the dimension syntax that addresses a cube, and the four things to get right before any of it — authentication, paging, rate limits and the fact that analytics tables are stale until someone runs them.</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monthly export is the problem</a:t>
            </a:r>
          </a:p>
          <a:p>
            <a:pPr lvl="0"/>
            <a:r>
              <a:rPr/>
              <a:t>Two endpoints, two questions</a:t>
            </a:r>
          </a:p>
          <a:p>
            <a:pPr lvl="0"/>
            <a:r>
              <a:rPr/>
              <a:t>Addressing the cube</a:t>
            </a:r>
          </a:p>
          <a:p>
            <a:pPr lvl="0"/>
            <a:r>
              <a:rPr/>
              <a:t>The response shape</a:t>
            </a:r>
          </a:p>
          <a:p>
            <a:pPr lvl="0"/>
            <a:r>
              <a:rPr/>
              <a:t>The four things to get right first</a:t>
            </a:r>
          </a:p>
          <a:p>
            <a:pPr lvl="0"/>
            <a:r>
              <a:rPr/>
              <a:t>Pull the metadata too</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monthly export is the problem</a:t>
            </a:r>
          </a:p>
        </p:txBody>
      </p:sp>
      <p:sp>
        <p:nvSpPr>
          <p:cNvPr id="3" name="Content Placeholder 2"/>
          <p:cNvSpPr>
            <a:spLocks noGrp="1"/>
          </p:cNvSpPr>
          <p:nvPr>
            <p:ph idx="1"/>
          </p:nvPr>
        </p:nvSpPr>
        <p:spPr/>
        <p:txBody>
          <a:bodyPr/>
          <a:lstStyle/>
          <a:p>
            <a:pPr lvl="0"/>
            <a:r>
              <a:rPr/>
              <a:t>Somebody opens the interface, picks the org units, picks the periods, picks the data elements, clicks export, and emails a spreadsheet.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endpoints, two questions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Endpoint</a:t>
                      </a:r>
                    </a:p>
                  </a:txBody>
                  <a:tcPr/>
                </a:tc>
                <a:tc>
                  <a:txBody>
                    <a:bodyPr/>
                    <a:lstStyle/>
                    <a:p>
                      <a:pPr lvl="0" indent="0" marL="0">
                        <a:buNone/>
                      </a:pPr>
                      <a:r>
                        <a:rPr/>
                        <a:t>Returns</a:t>
                      </a:r>
                    </a:p>
                  </a:txBody>
                  <a:tcPr/>
                </a:tc>
                <a:tc>
                  <a:txBody>
                    <a:bodyPr/>
                    <a:lstStyle/>
                    <a:p>
                      <a:pPr lvl="0" indent="0" marL="0">
                        <a:buNone/>
                      </a:pPr>
                      <a:r>
                        <a:rPr/>
                        <a:t>Use it for</a:t>
                      </a:r>
                    </a:p>
                  </a:txBody>
                  <a:tcPr/>
                </a:tc>
              </a:tr>
              <a:tr h="0">
                <a:tc>
                  <a:txBody>
                    <a:bodyPr/>
                    <a:lstStyle/>
                    <a:p>
                      <a:pPr lvl="0" indent="0" marL="0">
                        <a:buNone/>
                      </a:pPr>
                      <a:r>
                        <a:rPr>
                          <a:latin typeface="Courier"/>
                        </a:rPr>
                        <a:t>/api/dataValueSets</a:t>
                      </a:r>
                    </a:p>
                  </a:txBody>
                </a:tc>
                <a:tc>
                  <a:txBody>
                    <a:bodyPr/>
                    <a:lstStyle/>
                    <a:p>
                      <a:pPr lvl="0" indent="0" marL="0">
                        <a:buNone/>
                      </a:pPr>
                      <a:r>
                        <a:rPr/>
                        <a:t>Raw stored values, exactly as entered</a:t>
                      </a:r>
                    </a:p>
                  </a:txBody>
                </a:tc>
                <a:tc>
                  <a:txBody>
                    <a:bodyPr/>
                    <a:lstStyle/>
                    <a:p>
                      <a:pPr lvl="0" indent="0" marL="0">
                        <a:buNone/>
                      </a:pPr>
                      <a:r>
                        <a:rPr/>
                        <a:t>Reproducing the register; anything where you must see what was typed</a:t>
                      </a:r>
                    </a:p>
                  </a:txBody>
                </a:tc>
              </a:tr>
              <a:tr h="0">
                <a:tc>
                  <a:txBody>
                    <a:bodyPr/>
                    <a:lstStyle/>
                    <a:p>
                      <a:pPr lvl="0" indent="0" marL="0">
                        <a:buNone/>
                      </a:pPr>
                      <a:r>
                        <a:rPr>
                          <a:latin typeface="Courier"/>
                        </a:rPr>
                        <a:t>/api/analytics</a:t>
                      </a:r>
                    </a:p>
                  </a:txBody>
                </a:tc>
                <a:tc>
                  <a:txBody>
                    <a:bodyPr/>
                    <a:lstStyle/>
                    <a:p>
                      <a:pPr lvl="0" indent="0" marL="0">
                        <a:buNone/>
                      </a:pPr>
                      <a:r>
                        <a:rPr/>
                        <a:t>Aggregated, calculated values</a:t>
                      </a:r>
                    </a:p>
                  </a:txBody>
                </a:tc>
                <a:tc>
                  <a:txBody>
                    <a:bodyPr/>
                    <a:lstStyle/>
                    <a:p>
                      <a:pPr lvl="0" indent="0" marL="0">
                        <a:buNone/>
                      </a:pPr>
                      <a:r>
                        <a:rPr/>
                        <a:t>Indicators, totals up the hierarchy, anything the system computes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endpoints, two questions</a:t>
            </a:r>
          </a:p>
        </p:txBody>
      </p:sp>
      <p:sp>
        <p:nvSpPr>
          <p:cNvPr id="3" name="Content Placeholder 2"/>
          <p:cNvSpPr>
            <a:spLocks noGrp="1"/>
          </p:cNvSpPr>
          <p:nvPr>
            <p:ph idx="1"/>
          </p:nvPr>
        </p:nvSpPr>
        <p:spPr/>
        <p:txBody>
          <a:bodyPr/>
          <a:lstStyle/>
          <a:p>
            <a:pPr lvl="0"/>
            <a:r>
              <a:rPr>
                <a:latin typeface="Courier"/>
              </a:rPr>
              <a:t>dataValueSets</a:t>
            </a:r>
            <a:r>
              <a:rPr/>
              <a:t> gives you the truth as stored — one row per data element, org unit, period and category option…</a:t>
            </a:r>
          </a:p>
          <a:p>
            <a:pPr lvl="0"/>
            <a:r>
              <a:rPr>
                <a:latin typeface="Courier"/>
              </a:rPr>
              <a:t>analytics</a:t>
            </a:r>
            <a:r>
              <a:rPr/>
              <a:t> gives you the answer the system would show on a dashboard — aggregated up the hierarchy, indicators…</a:t>
            </a:r>
          </a:p>
          <a:p>
            <a:pPr lvl="0"/>
            <a:r>
              <a:rPr/>
              <a:t>Pull both when the two are supposed to agree — Where they do not, the gap is an aggregation rule you have not accounted…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Addressing the cube — Example</a:t>
            </a:r>
          </a:p>
        </p:txBody>
      </p:sp>
      <p:sp>
        <p:nvSpPr>
          <p:cNvPr id="3" name="Content Placeholder 2"/>
          <p:cNvSpPr>
            <a:spLocks noGrp="1"/>
          </p:cNvSpPr>
          <p:nvPr>
            <p:ph idx="1"/>
          </p:nvPr>
        </p:nvSpPr>
        <p:spPr/>
        <p:txBody>
          <a:bodyPr/>
          <a:lstStyle/>
          <a:p>
            <a:pPr lvl="0" indent="0">
              <a:buNone/>
            </a:pPr>
            <a:r>
              <a:rPr>
                <a:latin typeface="Courier"/>
              </a:rPr>
              <a:t>GET /api/analytics.json
  ?dimension=dx:PENTA3_UID;BCG_UID
  &amp;dimension=ou:LEVEL-4;DISTRICT_UID
  &amp;dimension=pe:202401;202402;202403
  &amp;displayProperty=NAME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Addressing the cube</a:t>
            </a:r>
          </a:p>
        </p:txBody>
      </p:sp>
      <p:sp>
        <p:nvSpPr>
          <p:cNvPr id="3" name="Content Placeholder 2"/>
          <p:cNvSpPr>
            <a:spLocks noGrp="1"/>
          </p:cNvSpPr>
          <p:nvPr>
            <p:ph idx="1"/>
          </p:nvPr>
        </p:nvSpPr>
        <p:spPr/>
        <p:txBody>
          <a:bodyPr/>
          <a:lstStyle/>
          <a:p>
            <a:pPr lvl="0"/>
            <a:r>
              <a:rPr b="1">
                <a:latin typeface="Courier"/>
              </a:rPr>
              <a:t>dx</a:t>
            </a:r>
            <a:r>
              <a:rPr/>
              <a:t> — data dimension: data elements, indicators, data element operands.</a:t>
            </a:r>
          </a:p>
          <a:p>
            <a:pPr lvl="0"/>
            <a:r>
              <a:rPr b="1">
                <a:latin typeface="Courier"/>
              </a:rPr>
              <a:t>ou</a:t>
            </a:r>
            <a:r>
              <a:rPr/>
              <a:t> — org units. </a:t>
            </a:r>
            <a:r>
              <a:rPr>
                <a:latin typeface="Courier"/>
              </a:rPr>
              <a:t>LEVEL-4</a:t>
            </a:r>
            <a:r>
              <a:rPr/>
              <a:t> means every unit at level 4; putting a district UID beside it scopes to that subtree.</a:t>
            </a:r>
          </a:p>
          <a:p>
            <a:pPr lvl="0"/>
            <a:r>
              <a:rPr b="1">
                <a:latin typeface="Courier"/>
              </a:rPr>
              <a:t>pe</a:t>
            </a:r>
            <a:r>
              <a:rPr/>
              <a:t> — periods, either explicit (</a:t>
            </a:r>
            <a:r>
              <a:rPr>
                <a:latin typeface="Courier"/>
              </a:rPr>
              <a:t>202401</a:t>
            </a:r>
            <a:r>
              <a:rPr/>
              <a:t>) or relative (</a:t>
            </a:r>
            <a:r>
              <a:rPr>
                <a:latin typeface="Courier"/>
              </a:rPr>
              <a:t>LAST_12_MONTHS</a:t>
            </a:r>
            <a:r>
              <a:rPr/>
              <a:t>).</a:t>
            </a:r>
          </a:p>
          <a:p>
            <a:pPr lvl="0"/>
            <a:r>
              <a:rPr/>
              <a:t>Prefer explicit periods over relative ones in a script — </a:t>
            </a:r>
            <a:r>
              <a:rPr>
                <a:latin typeface="Courier"/>
              </a:rPr>
              <a:t>LAST_12_MONTHS</a:t>
            </a:r>
            <a:r>
              <a:rPr/>
              <a:t> returns a different window every month, which…</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Addressing the cube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requests</a:t>
            </a:r>
            <a:br/>
            <a:br/>
            <a:r>
              <a:rPr>
                <a:latin typeface="Courier"/>
              </a:rPr>
              <a:t>BASE </a:t>
            </a:r>
            <a:r>
              <a:rPr>
                <a:solidFill>
                  <a:srgbClr val="666666"/>
                </a:solidFill>
                <a:latin typeface="Courier"/>
              </a:rPr>
              <a:t>=</a:t>
            </a:r>
            <a:r>
              <a:rPr>
                <a:latin typeface="Courier"/>
              </a:rPr>
              <a:t> </a:t>
            </a:r>
            <a:r>
              <a:rPr>
                <a:solidFill>
                  <a:srgbClr val="4070A0"/>
                </a:solidFill>
                <a:latin typeface="Courier"/>
              </a:rPr>
              <a:t>"https://play.dhis2.org/40/api"</a:t>
            </a:r>
            <a:br/>
            <a:br/>
            <a:r>
              <a:rPr b="1">
                <a:solidFill>
                  <a:srgbClr val="007020"/>
                </a:solidFill>
                <a:latin typeface="Courier"/>
              </a:rPr>
              <a:t>def</a:t>
            </a:r>
            <a:r>
              <a:rPr>
                <a:latin typeface="Courier"/>
              </a:rPr>
              <a:t> analytics(dx, ou, pe, session):</a:t>
            </a:r>
            <a:br/>
            <a:r>
              <a:rPr>
                <a:latin typeface="Courier"/>
              </a:rPr>
              <a:t>    response </a:t>
            </a:r>
            <a:r>
              <a:rPr>
                <a:solidFill>
                  <a:srgbClr val="666666"/>
                </a:solidFill>
                <a:latin typeface="Courier"/>
              </a:rPr>
              <a:t>=</a:t>
            </a:r>
            <a:r>
              <a:rPr>
                <a:latin typeface="Courier"/>
              </a:rPr>
              <a:t> session.get(</a:t>
            </a:r>
            <a:br/>
            <a:r>
              <a:rPr>
                <a:latin typeface="Courier"/>
              </a:rPr>
              <a:t>        </a:t>
            </a:r>
            <a:r>
              <a:rPr>
                <a:solidFill>
                  <a:srgbClr val="BB6688"/>
                </a:solidFill>
                <a:latin typeface="Courier"/>
              </a:rPr>
              <a:t>f"</a:t>
            </a:r>
            <a:r>
              <a:rPr>
                <a:solidFill>
                  <a:srgbClr val="4070A0"/>
                </a:solidFill>
                <a:latin typeface="Courier"/>
              </a:rPr>
              <a:t>{</a:t>
            </a:r>
            <a:r>
              <a:rPr>
                <a:latin typeface="Courier"/>
              </a:rPr>
              <a:t>BASE</a:t>
            </a:r>
            <a:r>
              <a:rPr>
                <a:solidFill>
                  <a:srgbClr val="4070A0"/>
                </a:solidFill>
                <a:latin typeface="Courier"/>
              </a:rPr>
              <a:t>}</a:t>
            </a:r>
            <a:r>
              <a:rPr>
                <a:solidFill>
                  <a:srgbClr val="BB6688"/>
                </a:solidFill>
                <a:latin typeface="Courier"/>
              </a:rPr>
              <a:t>/analytics.json"</a:t>
            </a:r>
            <a:r>
              <a:rPr>
                <a:latin typeface="Courier"/>
              </a:rPr>
              <a:t>,</a:t>
            </a:r>
            <a:br/>
            <a:r>
              <a:rPr>
                <a:latin typeface="Courier"/>
              </a:rPr>
              <a:t>        params</a:t>
            </a:r>
            <a:r>
              <a:rPr>
                <a:solidFill>
                  <a:srgbClr val="666666"/>
                </a:solidFill>
                <a:latin typeface="Courier"/>
              </a:rPr>
              <a:t>=</a:t>
            </a:r>
            <a:r>
              <a:rPr>
                <a:latin typeface="Courier"/>
              </a:rPr>
              <a:t>{</a:t>
            </a:r>
            <a:br/>
            <a:r>
              <a:rPr>
                <a:latin typeface="Courier"/>
              </a:rPr>
              <a:t>            </a:t>
            </a:r>
            <a:r>
              <a:rPr>
                <a:solidFill>
                  <a:srgbClr val="4070A0"/>
                </a:solidFill>
                <a:latin typeface="Courier"/>
              </a:rPr>
              <a:t>"dimension"</a:t>
            </a:r>
            <a:r>
              <a:rPr>
                <a:latin typeface="Courier"/>
              </a:rPr>
              <a:t>: [</a:t>
            </a:r>
            <a:r>
              <a:rPr>
                <a:solidFill>
                  <a:srgbClr val="BB6688"/>
                </a:solidFill>
                <a:latin typeface="Courier"/>
              </a:rPr>
              <a:t>f"dx:</a:t>
            </a:r>
            <a:r>
              <a:rPr>
                <a:solidFill>
                  <a:srgbClr val="4070A0"/>
                </a:solidFill>
                <a:latin typeface="Courier"/>
              </a:rPr>
              <a:t>{';'.</a:t>
            </a:r>
            <a:r>
              <a:rPr>
                <a:latin typeface="Courier"/>
              </a:rPr>
              <a:t>join(dx)</a:t>
            </a:r>
            <a:r>
              <a:rPr>
                <a:solidFill>
                  <a:srgbClr val="4070A0"/>
                </a:solidFill>
                <a:latin typeface="Courier"/>
              </a:rPr>
              <a:t>}</a:t>
            </a:r>
            <a:r>
              <a:rPr>
                <a:solidFill>
                  <a:srgbClr val="BB6688"/>
                </a:solidFill>
                <a:latin typeface="Courier"/>
              </a:rPr>
              <a:t>"</a:t>
            </a:r>
            <a:r>
              <a:rPr>
                <a:latin typeface="Courier"/>
              </a:rPr>
              <a:t>, </a:t>
            </a:r>
            <a:r>
              <a:rPr>
                <a:solidFill>
                  <a:srgbClr val="BB6688"/>
                </a:solidFill>
                <a:latin typeface="Courier"/>
              </a:rPr>
              <a:t>f"ou:</a:t>
            </a:r>
            <a:r>
              <a:rPr>
                <a:solidFill>
                  <a:srgbClr val="4070A0"/>
                </a:solidFill>
                <a:latin typeface="Courier"/>
              </a:rPr>
              <a:t>{</a:t>
            </a:r>
            <a:r>
              <a:rPr>
                <a:latin typeface="Courier"/>
              </a:rPr>
              <a:t>ou</a:t>
            </a:r>
            <a:r>
              <a:rPr>
                <a:solidFill>
                  <a:srgbClr val="4070A0"/>
                </a:solidFill>
                <a:latin typeface="Courier"/>
              </a:rPr>
              <a:t>}</a:t>
            </a:r>
            <a:r>
              <a:rPr>
                <a:solidFill>
                  <a:srgbClr val="BB6688"/>
                </a:solidFill>
                <a:latin typeface="Courier"/>
              </a:rPr>
              <a:t>"</a:t>
            </a:r>
            <a:r>
              <a:rPr>
                <a:latin typeface="Courier"/>
              </a:rPr>
              <a:t>, </a:t>
            </a:r>
            <a:r>
              <a:rPr>
                <a:solidFill>
                  <a:srgbClr val="BB6688"/>
                </a:solidFill>
                <a:latin typeface="Courier"/>
              </a:rPr>
              <a:t>f"pe:</a:t>
            </a:r>
            <a:r>
              <a:rPr>
                <a:solidFill>
                  <a:srgbClr val="4070A0"/>
                </a:solidFill>
                <a:latin typeface="Courier"/>
              </a:rPr>
              <a:t>{';'.</a:t>
            </a:r>
            <a:r>
              <a:rPr>
                <a:latin typeface="Courier"/>
              </a:rPr>
              <a:t>join(pe)</a:t>
            </a:r>
            <a:r>
              <a:rPr>
                <a:solidFill>
                  <a:srgbClr val="4070A0"/>
                </a:solidFill>
                <a:latin typeface="Courier"/>
              </a:rPr>
              <a:t>}</a:t>
            </a:r>
            <a:r>
              <a:rPr>
                <a:solidFill>
                  <a:srgbClr val="BB6688"/>
                </a:solidFill>
                <a:latin typeface="Courier"/>
              </a:rPr>
              <a:t>"</a:t>
            </a:r>
            <a:r>
              <a:rPr>
                <a:latin typeface="Courier"/>
              </a:rPr>
              <a:t>],</a:t>
            </a:r>
            <a:br/>
            <a:r>
              <a:rPr>
                <a:latin typeface="Courier"/>
              </a:rPr>
              <a:t>            </a:t>
            </a:r>
            <a:r>
              <a:rPr>
                <a:solidFill>
                  <a:srgbClr val="4070A0"/>
                </a:solidFill>
                <a:latin typeface="Courier"/>
              </a:rPr>
              <a:t>"displayProperty"</a:t>
            </a:r>
            <a:r>
              <a:rPr>
                <a:latin typeface="Courier"/>
              </a:rPr>
              <a:t>: </a:t>
            </a:r>
            <a:r>
              <a:rPr>
                <a:solidFill>
                  <a:srgbClr val="4070A0"/>
                </a:solidFill>
                <a:latin typeface="Courier"/>
              </a:rPr>
              <a:t>"NAME"</a:t>
            </a:r>
            <a:r>
              <a:rPr>
                <a:latin typeface="Courier"/>
              </a:rPr>
              <a:t>,</a:t>
            </a:r>
            <a:br/>
            <a:r>
              <a:rPr>
                <a:latin typeface="Courier"/>
              </a:rPr>
              <a:t>            </a:t>
            </a:r>
            <a:r>
              <a:rPr>
                <a:solidFill>
                  <a:srgbClr val="4070A0"/>
                </a:solidFill>
                <a:latin typeface="Courier"/>
              </a:rPr>
              <a:t>"skipMeta"</a:t>
            </a:r>
            <a:r>
              <a:rPr>
                <a:latin typeface="Courier"/>
              </a:rPr>
              <a:t>: </a:t>
            </a:r>
            <a:r>
              <a:rPr>
                <a:solidFill>
                  <a:srgbClr val="4070A0"/>
                </a:solidFill>
                <a:latin typeface="Courier"/>
              </a:rPr>
              <a:t>"false"</a:t>
            </a:r>
            <a:r>
              <a:rPr>
                <a:latin typeface="Courier"/>
              </a:rPr>
              <a:t>,</a:t>
            </a:r>
            <a:br/>
            <a:r>
              <a:rPr>
                <a:latin typeface="Courier"/>
              </a:rPr>
              <a:t>        },</a:t>
            </a:r>
            <a:br/>
            <a:r>
              <a:rPr>
                <a:latin typeface="Courier"/>
              </a:rPr>
              <a:t>        timeout</a:t>
            </a:r>
            <a:r>
              <a:rPr>
                <a:solidFill>
                  <a:srgbClr val="666666"/>
                </a:solidFill>
                <a:latin typeface="Courier"/>
              </a:rPr>
              <a:t>=</a:t>
            </a:r>
            <a:r>
              <a:rPr>
                <a:solidFill>
                  <a:srgbClr val="40A070"/>
                </a:solidFill>
                <a:latin typeface="Courier"/>
              </a:rPr>
              <a:t>120</a:t>
            </a:r>
            <a:r>
              <a:rPr>
                <a:latin typeface="Courier"/>
              </a:rPr>
              <a:t>,</a:t>
            </a:r>
            <a:br/>
            <a:r>
              <a:rPr>
                <a:latin typeface="Courier"/>
              </a:rPr>
              <a:t>    )</a:t>
            </a:r>
            <a:br/>
            <a:r>
              <a:rPr>
                <a:latin typeface="Courier"/>
              </a:rPr>
              <a:t>    response.raise_for_status()</a:t>
            </a:r>
            <a:br/>
            <a:r>
              <a:rPr>
                <a:latin typeface="Courier"/>
              </a:rPr>
              <a:t>    </a:t>
            </a:r>
            <a:r>
              <a:rPr b="1">
                <a:solidFill>
                  <a:srgbClr val="007020"/>
                </a:solidFill>
                <a:latin typeface="Courier"/>
              </a:rPr>
              <a:t>return</a:t>
            </a:r>
            <a:r>
              <a:rPr>
                <a:latin typeface="Courier"/>
              </a:rPr>
              <a:t> response.json()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Addressing the cube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(httr2)</a:t>
            </a:r>
            <a:br/>
            <a:br/>
            <a:r>
              <a:rPr>
                <a:latin typeface="Courier"/>
              </a:rPr>
              <a:t>analytics </a:t>
            </a:r>
            <a:r>
              <a:rPr>
                <a:solidFill>
                  <a:srgbClr val="007020"/>
                </a:solidFill>
                <a:latin typeface="Courier"/>
              </a:rPr>
              <a:t>&lt;-</a:t>
            </a:r>
            <a:r>
              <a:rPr>
                <a:latin typeface="Courier"/>
              </a:rPr>
              <a:t> </a:t>
            </a:r>
            <a:r>
              <a:rPr b="1">
                <a:solidFill>
                  <a:srgbClr val="007020"/>
                </a:solidFill>
                <a:latin typeface="Courier"/>
              </a:rPr>
              <a:t>function</a:t>
            </a:r>
            <a:r>
              <a:rPr>
                <a:latin typeface="Courier"/>
              </a:rPr>
              <a:t>(dx, ou, pe) {</a:t>
            </a:r>
            <a:br/>
            <a:r>
              <a:rPr>
                <a:latin typeface="Courier"/>
              </a:rPr>
              <a:t>  </a:t>
            </a:r>
            <a:r>
              <a:rPr>
                <a:solidFill>
                  <a:srgbClr val="06287E"/>
                </a:solidFill>
                <a:latin typeface="Courier"/>
              </a:rPr>
              <a:t>request</a:t>
            </a:r>
            <a:r>
              <a:rPr>
                <a:latin typeface="Courier"/>
              </a:rPr>
              <a:t>(</a:t>
            </a:r>
            <a:r>
              <a:rPr>
                <a:solidFill>
                  <a:srgbClr val="4070A0"/>
                </a:solidFill>
                <a:latin typeface="Courier"/>
              </a:rPr>
              <a:t>"https://play.dhis2.org/40/api/analytics.json"</a:t>
            </a:r>
            <a:r>
              <a:rPr>
                <a:latin typeface="Courier"/>
              </a:rPr>
              <a:t>) </a:t>
            </a:r>
            <a:r>
              <a:rPr>
                <a:solidFill>
                  <a:srgbClr val="4070A0"/>
                </a:solidFill>
                <a:latin typeface="Courier"/>
              </a:rPr>
              <a:t>|&gt;</a:t>
            </a:r>
            <a:br/>
            <a:r>
              <a:rPr>
                <a:latin typeface="Courier"/>
              </a:rPr>
              <a:t>    </a:t>
            </a:r>
            <a:r>
              <a:rPr>
                <a:solidFill>
                  <a:srgbClr val="06287E"/>
                </a:solidFill>
                <a:latin typeface="Courier"/>
              </a:rPr>
              <a:t>req_url_query</a:t>
            </a:r>
            <a:r>
              <a:rPr>
                <a:latin typeface="Courier"/>
              </a:rPr>
              <a:t>(</a:t>
            </a:r>
            <a:br/>
            <a:r>
              <a:rPr>
                <a:latin typeface="Courier"/>
              </a:rPr>
              <a:t>      </a:t>
            </a:r>
            <a:r>
              <a:rPr>
                <a:solidFill>
                  <a:srgbClr val="7D9029"/>
                </a:solidFill>
                <a:latin typeface="Courier"/>
              </a:rPr>
              <a:t>dimension =</a:t>
            </a:r>
            <a:r>
              <a:rPr>
                <a:latin typeface="Courier"/>
              </a:rPr>
              <a:t> </a:t>
            </a:r>
            <a:r>
              <a:rPr>
                <a:solidFill>
                  <a:srgbClr val="06287E"/>
                </a:solidFill>
                <a:latin typeface="Courier"/>
              </a:rPr>
              <a:t>paste0</a:t>
            </a:r>
            <a:r>
              <a:rPr>
                <a:latin typeface="Courier"/>
              </a:rPr>
              <a:t>(</a:t>
            </a:r>
            <a:r>
              <a:rPr>
                <a:solidFill>
                  <a:srgbClr val="4070A0"/>
                </a:solidFill>
                <a:latin typeface="Courier"/>
              </a:rPr>
              <a:t>"dx:"</a:t>
            </a:r>
            <a:r>
              <a:rPr>
                <a:latin typeface="Courier"/>
              </a:rPr>
              <a:t>, </a:t>
            </a:r>
            <a:r>
              <a:rPr>
                <a:solidFill>
                  <a:srgbClr val="06287E"/>
                </a:solidFill>
                <a:latin typeface="Courier"/>
              </a:rPr>
              <a:t>paste</a:t>
            </a:r>
            <a:r>
              <a:rPr>
                <a:latin typeface="Courier"/>
              </a:rPr>
              <a:t>(dx, </a:t>
            </a:r>
            <a:r>
              <a:rPr>
                <a:solidFill>
                  <a:srgbClr val="7D9029"/>
                </a:solidFill>
                <a:latin typeface="Courier"/>
              </a:rPr>
              <a:t>collapse =</a:t>
            </a:r>
            <a:r>
              <a:rPr>
                <a:latin typeface="Courier"/>
              </a:rPr>
              <a:t> </a:t>
            </a:r>
            <a:r>
              <a:rPr>
                <a:solidFill>
                  <a:srgbClr val="4070A0"/>
                </a:solidFill>
                <a:latin typeface="Courier"/>
              </a:rPr>
              <a:t>";"</a:t>
            </a:r>
            <a:r>
              <a:rPr>
                <a:latin typeface="Courier"/>
              </a:rPr>
              <a:t>)),</a:t>
            </a:r>
            <a:br/>
            <a:r>
              <a:rPr>
                <a:latin typeface="Courier"/>
              </a:rPr>
              <a:t>      </a:t>
            </a:r>
            <a:r>
              <a:rPr>
                <a:solidFill>
                  <a:srgbClr val="7D9029"/>
                </a:solidFill>
                <a:latin typeface="Courier"/>
              </a:rPr>
              <a:t>dimension =</a:t>
            </a:r>
            <a:r>
              <a:rPr>
                <a:latin typeface="Courier"/>
              </a:rPr>
              <a:t> </a:t>
            </a:r>
            <a:r>
              <a:rPr>
                <a:solidFill>
                  <a:srgbClr val="06287E"/>
                </a:solidFill>
                <a:latin typeface="Courier"/>
              </a:rPr>
              <a:t>paste0</a:t>
            </a:r>
            <a:r>
              <a:rPr>
                <a:latin typeface="Courier"/>
              </a:rPr>
              <a:t>(</a:t>
            </a:r>
            <a:r>
              <a:rPr>
                <a:solidFill>
                  <a:srgbClr val="4070A0"/>
                </a:solidFill>
                <a:latin typeface="Courier"/>
              </a:rPr>
              <a:t>"ou:"</a:t>
            </a:r>
            <a:r>
              <a:rPr>
                <a:latin typeface="Courier"/>
              </a:rPr>
              <a:t>, ou),</a:t>
            </a:r>
            <a:br/>
            <a:r>
              <a:rPr>
                <a:latin typeface="Courier"/>
              </a:rPr>
              <a:t>      </a:t>
            </a:r>
            <a:r>
              <a:rPr>
                <a:solidFill>
                  <a:srgbClr val="7D9029"/>
                </a:solidFill>
                <a:latin typeface="Courier"/>
              </a:rPr>
              <a:t>dimension =</a:t>
            </a:r>
            <a:r>
              <a:rPr>
                <a:latin typeface="Courier"/>
              </a:rPr>
              <a:t> </a:t>
            </a:r>
            <a:r>
              <a:rPr>
                <a:solidFill>
                  <a:srgbClr val="06287E"/>
                </a:solidFill>
                <a:latin typeface="Courier"/>
              </a:rPr>
              <a:t>paste0</a:t>
            </a:r>
            <a:r>
              <a:rPr>
                <a:latin typeface="Courier"/>
              </a:rPr>
              <a:t>(</a:t>
            </a:r>
            <a:r>
              <a:rPr>
                <a:solidFill>
                  <a:srgbClr val="4070A0"/>
                </a:solidFill>
                <a:latin typeface="Courier"/>
              </a:rPr>
              <a:t>"pe:"</a:t>
            </a:r>
            <a:r>
              <a:rPr>
                <a:latin typeface="Courier"/>
              </a:rPr>
              <a:t>, </a:t>
            </a:r>
            <a:r>
              <a:rPr>
                <a:solidFill>
                  <a:srgbClr val="06287E"/>
                </a:solidFill>
                <a:latin typeface="Courier"/>
              </a:rPr>
              <a:t>paste</a:t>
            </a:r>
            <a:r>
              <a:rPr>
                <a:latin typeface="Courier"/>
              </a:rPr>
              <a:t>(pe, </a:t>
            </a:r>
            <a:r>
              <a:rPr>
                <a:solidFill>
                  <a:srgbClr val="7D9029"/>
                </a:solidFill>
                <a:latin typeface="Courier"/>
              </a:rPr>
              <a:t>collapse =</a:t>
            </a:r>
            <a:r>
              <a:rPr>
                <a:latin typeface="Courier"/>
              </a:rPr>
              <a:t> </a:t>
            </a:r>
            <a:r>
              <a:rPr>
                <a:solidFill>
                  <a:srgbClr val="4070A0"/>
                </a:solidFill>
                <a:latin typeface="Courier"/>
              </a:rPr>
              <a:t>";"</a:t>
            </a:r>
            <a:r>
              <a:rPr>
                <a:latin typeface="Courier"/>
              </a:rPr>
              <a:t>)),</a:t>
            </a:r>
            <a:br/>
            <a:r>
              <a:rPr>
                <a:latin typeface="Courier"/>
              </a:rPr>
              <a:t>      </a:t>
            </a:r>
            <a:r>
              <a:rPr>
                <a:solidFill>
                  <a:srgbClr val="7D9029"/>
                </a:solidFill>
                <a:latin typeface="Courier"/>
              </a:rPr>
              <a:t>displayProperty =</a:t>
            </a:r>
            <a:r>
              <a:rPr>
                <a:latin typeface="Courier"/>
              </a:rPr>
              <a:t> </a:t>
            </a:r>
            <a:r>
              <a:rPr>
                <a:solidFill>
                  <a:srgbClr val="4070A0"/>
                </a:solidFill>
                <a:latin typeface="Courier"/>
              </a:rPr>
              <a:t>"NAME"</a:t>
            </a:r>
            <a:r>
              <a:rPr>
                <a:latin typeface="Courier"/>
              </a:rPr>
              <a:t>,</a:t>
            </a:r>
            <a:br/>
            <a:r>
              <a:rPr>
                <a:latin typeface="Courier"/>
              </a:rPr>
              <a:t>      </a:t>
            </a:r>
            <a:r>
              <a:rPr>
                <a:solidFill>
                  <a:srgbClr val="7D9029"/>
                </a:solidFill>
                <a:latin typeface="Courier"/>
              </a:rPr>
              <a:t>.multi =</a:t>
            </a:r>
            <a:r>
              <a:rPr>
                <a:latin typeface="Courier"/>
              </a:rPr>
              <a:t> </a:t>
            </a:r>
            <a:r>
              <a:rPr>
                <a:solidFill>
                  <a:srgbClr val="4070A0"/>
                </a:solidFill>
                <a:latin typeface="Courier"/>
              </a:rPr>
              <a:t>"explode"</a:t>
            </a:r>
            <a:br/>
            <a:r>
              <a:rPr>
                <a:latin typeface="Courier"/>
              </a:rPr>
              <a:t>    ) </a:t>
            </a:r>
            <a:r>
              <a:rPr>
                <a:solidFill>
                  <a:srgbClr val="4070A0"/>
                </a:solidFill>
                <a:latin typeface="Courier"/>
              </a:rPr>
              <a:t>|&gt;</a:t>
            </a:r>
            <a:br/>
            <a:r>
              <a:rPr>
                <a:latin typeface="Courier"/>
              </a:rPr>
              <a:t>    </a:t>
            </a:r>
            <a:r>
              <a:rPr>
                <a:solidFill>
                  <a:srgbClr val="06287E"/>
                </a:solidFill>
                <a:latin typeface="Courier"/>
              </a:rPr>
              <a:t>req_perform</a:t>
            </a:r>
            <a:r>
              <a:rPr>
                <a:latin typeface="Courier"/>
              </a:rPr>
              <a:t>() </a:t>
            </a:r>
            <a:r>
              <a:rPr>
                <a:solidFill>
                  <a:srgbClr val="4070A0"/>
                </a:solidFill>
                <a:latin typeface="Courier"/>
              </a:rPr>
              <a:t>|&gt;</a:t>
            </a:r>
            <a:br/>
            <a:r>
              <a:rPr>
                <a:latin typeface="Courier"/>
              </a:rPr>
              <a:t>    </a:t>
            </a:r>
            <a:r>
              <a:rPr>
                <a:solidFill>
                  <a:srgbClr val="06287E"/>
                </a:solidFill>
                <a:latin typeface="Courier"/>
              </a:rPr>
              <a:t>resp_body_json</a:t>
            </a:r>
            <a:r>
              <a:rPr>
                <a:latin typeface="Courier"/>
              </a:rPr>
              <a:t>()</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response shape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to_frame(payload):</a:t>
            </a:r>
            <a:br/>
            <a:r>
              <a:rPr>
                <a:latin typeface="Courier"/>
              </a:rPr>
              <a:t>    </a:t>
            </a: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    columns </a:t>
            </a:r>
            <a:r>
              <a:rPr>
                <a:solidFill>
                  <a:srgbClr val="666666"/>
                </a:solidFill>
                <a:latin typeface="Courier"/>
              </a:rPr>
              <a:t>=</a:t>
            </a:r>
            <a:r>
              <a:rPr>
                <a:latin typeface="Courier"/>
              </a:rPr>
              <a:t> [h[</a:t>
            </a:r>
            <a:r>
              <a:rPr>
                <a:solidFill>
                  <a:srgbClr val="4070A0"/>
                </a:solidFill>
                <a:latin typeface="Courier"/>
              </a:rPr>
              <a:t>"name"</a:t>
            </a:r>
            <a:r>
              <a:rPr>
                <a:latin typeface="Courier"/>
              </a:rPr>
              <a:t>] </a:t>
            </a:r>
            <a:r>
              <a:rPr b="1">
                <a:solidFill>
                  <a:srgbClr val="007020"/>
                </a:solidFill>
                <a:latin typeface="Courier"/>
              </a:rPr>
              <a:t>for</a:t>
            </a:r>
            <a:r>
              <a:rPr>
                <a:latin typeface="Courier"/>
              </a:rPr>
              <a:t> h </a:t>
            </a:r>
            <a:r>
              <a:rPr b="1">
                <a:solidFill>
                  <a:srgbClr val="007020"/>
                </a:solidFill>
                <a:latin typeface="Courier"/>
              </a:rPr>
              <a:t>in</a:t>
            </a:r>
            <a:r>
              <a:rPr>
                <a:latin typeface="Courier"/>
              </a:rPr>
              <a:t> payload[</a:t>
            </a:r>
            <a:r>
              <a:rPr>
                <a:solidFill>
                  <a:srgbClr val="4070A0"/>
                </a:solidFill>
                <a:latin typeface="Courier"/>
              </a:rPr>
              <a:t>"headers"</a:t>
            </a:r>
            <a:r>
              <a:rPr>
                <a:latin typeface="Courier"/>
              </a:rPr>
              <a:t>]]</a:t>
            </a:r>
            <a:br/>
            <a:r>
              <a:rPr>
                <a:latin typeface="Courier"/>
              </a:rPr>
              <a:t>    frame </a:t>
            </a:r>
            <a:r>
              <a:rPr>
                <a:solidFill>
                  <a:srgbClr val="666666"/>
                </a:solidFill>
                <a:latin typeface="Courier"/>
              </a:rPr>
              <a:t>=</a:t>
            </a:r>
            <a:r>
              <a:rPr>
                <a:latin typeface="Courier"/>
              </a:rPr>
              <a:t> pd.DataFrame(payload[</a:t>
            </a:r>
            <a:r>
              <a:rPr>
                <a:solidFill>
                  <a:srgbClr val="4070A0"/>
                </a:solidFill>
                <a:latin typeface="Courier"/>
              </a:rPr>
              <a:t>"rows"</a:t>
            </a:r>
            <a:r>
              <a:rPr>
                <a:latin typeface="Courier"/>
              </a:rPr>
              <a:t>], columns</a:t>
            </a:r>
            <a:r>
              <a:rPr>
                <a:solidFill>
                  <a:srgbClr val="666666"/>
                </a:solidFill>
                <a:latin typeface="Courier"/>
              </a:rPr>
              <a:t>=</a:t>
            </a:r>
            <a:r>
              <a:rPr>
                <a:latin typeface="Courier"/>
              </a:rPr>
              <a:t>columns)</a:t>
            </a:r>
            <a:br/>
            <a:br/>
            <a:r>
              <a:rPr>
                <a:latin typeface="Courier"/>
              </a:rPr>
              <a:t>    names </a:t>
            </a:r>
            <a:r>
              <a:rPr>
                <a:solidFill>
                  <a:srgbClr val="666666"/>
                </a:solidFill>
                <a:latin typeface="Courier"/>
              </a:rPr>
              <a:t>=</a:t>
            </a:r>
            <a:r>
              <a:rPr>
                <a:latin typeface="Courier"/>
              </a:rPr>
              <a:t> {uid: item[</a:t>
            </a:r>
            <a:r>
              <a:rPr>
                <a:solidFill>
                  <a:srgbClr val="4070A0"/>
                </a:solidFill>
                <a:latin typeface="Courier"/>
              </a:rPr>
              <a:t>"name"</a:t>
            </a:r>
            <a:r>
              <a:rPr>
                <a:latin typeface="Courier"/>
              </a:rPr>
              <a:t>]</a:t>
            </a:r>
            <a:br/>
            <a:r>
              <a:rPr>
                <a:latin typeface="Courier"/>
              </a:rPr>
              <a:t>             </a:t>
            </a:r>
            <a:r>
              <a:rPr b="1">
                <a:solidFill>
                  <a:srgbClr val="007020"/>
                </a:solidFill>
                <a:latin typeface="Courier"/>
              </a:rPr>
              <a:t>for</a:t>
            </a:r>
            <a:r>
              <a:rPr>
                <a:latin typeface="Courier"/>
              </a:rPr>
              <a:t> uid, item </a:t>
            </a:r>
            <a:r>
              <a:rPr b="1">
                <a:solidFill>
                  <a:srgbClr val="007020"/>
                </a:solidFill>
                <a:latin typeface="Courier"/>
              </a:rPr>
              <a:t>in</a:t>
            </a:r>
            <a:r>
              <a:rPr>
                <a:latin typeface="Courier"/>
              </a:rPr>
              <a:t> payload[</a:t>
            </a:r>
            <a:r>
              <a:rPr>
                <a:solidFill>
                  <a:srgbClr val="4070A0"/>
                </a:solidFill>
                <a:latin typeface="Courier"/>
              </a:rPr>
              <a:t>"metaData"</a:t>
            </a:r>
            <a:r>
              <a:rPr>
                <a:latin typeface="Courier"/>
              </a:rPr>
              <a:t>][</a:t>
            </a:r>
            <a:r>
              <a:rPr>
                <a:solidFill>
                  <a:srgbClr val="4070A0"/>
                </a:solidFill>
                <a:latin typeface="Courier"/>
              </a:rPr>
              <a:t>"items"</a:t>
            </a:r>
            <a:r>
              <a:rPr>
                <a:latin typeface="Courier"/>
              </a:rPr>
              <a:t>].items()}</a:t>
            </a:r>
            <a:br/>
            <a:r>
              <a:rPr>
                <a:latin typeface="Courier"/>
              </a:rPr>
              <a:t>    </a:t>
            </a: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4070A0"/>
                </a:solidFill>
                <a:latin typeface="Courier"/>
              </a:rPr>
              <a:t>"dx"</a:t>
            </a:r>
            <a:r>
              <a:rPr>
                <a:latin typeface="Courier"/>
              </a:rPr>
              <a:t>, </a:t>
            </a:r>
            <a:r>
              <a:rPr>
                <a:solidFill>
                  <a:srgbClr val="4070A0"/>
                </a:solidFill>
                <a:latin typeface="Courier"/>
              </a:rPr>
              <a:t>"ou"</a:t>
            </a:r>
            <a:r>
              <a:rPr>
                <a:latin typeface="Courier"/>
              </a:rPr>
              <a:t>, </a:t>
            </a:r>
            <a:r>
              <a:rPr>
                <a:solidFill>
                  <a:srgbClr val="4070A0"/>
                </a:solidFill>
                <a:latin typeface="Courier"/>
              </a:rPr>
              <a:t>"pe"</a:t>
            </a:r>
            <a:r>
              <a:rPr>
                <a:latin typeface="Courier"/>
              </a:rPr>
              <a:t>):</a:t>
            </a:r>
            <a:br/>
            <a:r>
              <a:rPr>
                <a:latin typeface="Courier"/>
              </a:rPr>
              <a:t>        </a:t>
            </a:r>
            <a:r>
              <a:rPr b="1">
                <a:solidFill>
                  <a:srgbClr val="007020"/>
                </a:solidFill>
                <a:latin typeface="Courier"/>
              </a:rPr>
              <a:t>if</a:t>
            </a:r>
            <a:r>
              <a:rPr>
                <a:latin typeface="Courier"/>
              </a:rPr>
              <a:t> column </a:t>
            </a:r>
            <a:r>
              <a:rPr b="1">
                <a:solidFill>
                  <a:srgbClr val="007020"/>
                </a:solidFill>
                <a:latin typeface="Courier"/>
              </a:rPr>
              <a:t>in</a:t>
            </a:r>
            <a:r>
              <a:rPr>
                <a:latin typeface="Courier"/>
              </a:rPr>
              <a:t> frame:</a:t>
            </a:r>
            <a:br/>
            <a:r>
              <a:rPr>
                <a:latin typeface="Courier"/>
              </a:rPr>
              <a:t>            frame[</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_name"</a:t>
            </a:r>
            <a:r>
              <a:rPr>
                <a:latin typeface="Courier"/>
              </a:rPr>
              <a:t>] </a:t>
            </a:r>
            <a:r>
              <a:rPr>
                <a:solidFill>
                  <a:srgbClr val="666666"/>
                </a:solidFill>
                <a:latin typeface="Courier"/>
              </a:rPr>
              <a:t>=</a:t>
            </a:r>
            <a:r>
              <a:rPr>
                <a:latin typeface="Courier"/>
              </a:rPr>
              <a:t> frame[column].</a:t>
            </a:r>
            <a:r>
              <a:rPr>
                <a:solidFill>
                  <a:srgbClr val="008000"/>
                </a:solidFill>
                <a:latin typeface="Courier"/>
              </a:rPr>
              <a:t>map</a:t>
            </a:r>
            <a:r>
              <a:rPr>
                <a:latin typeface="Courier"/>
              </a:rPr>
              <a:t>(names)</a:t>
            </a:r>
            <a:br/>
            <a:r>
              <a:rPr>
                <a:latin typeface="Courier"/>
              </a:rPr>
              <a:t>    </a:t>
            </a:r>
            <a:r>
              <a:rPr b="1">
                <a:solidFill>
                  <a:srgbClr val="007020"/>
                </a:solidFill>
                <a:latin typeface="Courier"/>
              </a:rPr>
              <a:t>return</a:t>
            </a:r>
            <a:r>
              <a:rPr>
                <a:latin typeface="Courier"/>
              </a:rPr>
              <a:t> frame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response shape — In R</a:t>
            </a:r>
          </a:p>
        </p:txBody>
      </p:sp>
      <p:sp>
        <p:nvSpPr>
          <p:cNvPr id="3" name="Content Placeholder 2"/>
          <p:cNvSpPr>
            <a:spLocks noGrp="1"/>
          </p:cNvSpPr>
          <p:nvPr>
            <p:ph idx="1"/>
          </p:nvPr>
        </p:nvSpPr>
        <p:spPr/>
        <p:txBody>
          <a:bodyPr/>
          <a:lstStyle/>
          <a:p>
            <a:pPr lvl="0" indent="0">
              <a:buNone/>
            </a:pPr>
            <a:r>
              <a:rPr>
                <a:latin typeface="Courier"/>
              </a:rPr>
              <a:t>to_frame </a:t>
            </a:r>
            <a:r>
              <a:rPr>
                <a:solidFill>
                  <a:srgbClr val="007020"/>
                </a:solidFill>
                <a:latin typeface="Courier"/>
              </a:rPr>
              <a:t>&lt;-</a:t>
            </a:r>
            <a:r>
              <a:rPr>
                <a:latin typeface="Courier"/>
              </a:rPr>
              <a:t> </a:t>
            </a:r>
            <a:r>
              <a:rPr b="1">
                <a:solidFill>
                  <a:srgbClr val="007020"/>
                </a:solidFill>
                <a:latin typeface="Courier"/>
              </a:rPr>
              <a:t>function</a:t>
            </a:r>
            <a:r>
              <a:rPr>
                <a:latin typeface="Courier"/>
              </a:rPr>
              <a:t>(payload) {</a:t>
            </a:r>
            <a:br/>
            <a:r>
              <a:rPr>
                <a:latin typeface="Courier"/>
              </a:rPr>
              <a:t>  cols </a:t>
            </a:r>
            <a:r>
              <a:rPr>
                <a:solidFill>
                  <a:srgbClr val="007020"/>
                </a:solidFill>
                <a:latin typeface="Courier"/>
              </a:rPr>
              <a:t>&lt;-</a:t>
            </a:r>
            <a:r>
              <a:rPr>
                <a:latin typeface="Courier"/>
              </a:rPr>
              <a:t> </a:t>
            </a:r>
            <a:r>
              <a:rPr>
                <a:solidFill>
                  <a:srgbClr val="06287E"/>
                </a:solidFill>
                <a:latin typeface="Courier"/>
              </a:rPr>
              <a:t>vapply</a:t>
            </a:r>
            <a:r>
              <a:rPr>
                <a:latin typeface="Courier"/>
              </a:rPr>
              <a:t>(payload</a:t>
            </a:r>
            <a:r>
              <a:rPr>
                <a:solidFill>
                  <a:srgbClr val="4070A0"/>
                </a:solidFill>
                <a:latin typeface="Courier"/>
              </a:rPr>
              <a:t>$</a:t>
            </a:r>
            <a:r>
              <a:rPr>
                <a:latin typeface="Courier"/>
              </a:rPr>
              <a:t>headers, \(h) h</a:t>
            </a:r>
            <a:r>
              <a:rPr>
                <a:solidFill>
                  <a:srgbClr val="4070A0"/>
                </a:solidFill>
                <a:latin typeface="Courier"/>
              </a:rPr>
              <a:t>$</a:t>
            </a:r>
            <a:r>
              <a:rPr>
                <a:latin typeface="Courier"/>
              </a:rPr>
              <a:t>name, </a:t>
            </a:r>
            <a:r>
              <a:rPr>
                <a:solidFill>
                  <a:srgbClr val="06287E"/>
                </a:solidFill>
                <a:latin typeface="Courier"/>
              </a:rPr>
              <a:t>character</a:t>
            </a:r>
            <a:r>
              <a:rPr>
                <a:latin typeface="Courier"/>
              </a:rPr>
              <a:t>(</a:t>
            </a:r>
            <a:r>
              <a:rPr>
                <a:solidFill>
                  <a:srgbClr val="40A070"/>
                </a:solidFill>
                <a:latin typeface="Courier"/>
              </a:rPr>
              <a:t>1</a:t>
            </a:r>
            <a:r>
              <a:rPr>
                <a:latin typeface="Courier"/>
              </a:rPr>
              <a:t>))</a:t>
            </a:r>
            <a:br/>
            <a:r>
              <a:rPr>
                <a:latin typeface="Courier"/>
              </a:rPr>
              <a:t>  rows </a:t>
            </a:r>
            <a:r>
              <a:rPr>
                <a:solidFill>
                  <a:srgbClr val="007020"/>
                </a:solidFill>
                <a:latin typeface="Courier"/>
              </a:rPr>
              <a:t>&lt;-</a:t>
            </a:r>
            <a:r>
              <a:rPr>
                <a:latin typeface="Courier"/>
              </a:rPr>
              <a:t> </a:t>
            </a:r>
            <a:r>
              <a:rPr>
                <a:solidFill>
                  <a:srgbClr val="06287E"/>
                </a:solidFill>
                <a:latin typeface="Courier"/>
              </a:rPr>
              <a:t>do.call</a:t>
            </a:r>
            <a:r>
              <a:rPr>
                <a:latin typeface="Courier"/>
              </a:rPr>
              <a:t>(rbind, </a:t>
            </a:r>
            <a:r>
              <a:rPr>
                <a:solidFill>
                  <a:srgbClr val="06287E"/>
                </a:solidFill>
                <a:latin typeface="Courier"/>
              </a:rPr>
              <a:t>lapply</a:t>
            </a:r>
            <a:r>
              <a:rPr>
                <a:latin typeface="Courier"/>
              </a:rPr>
              <a:t>(payload</a:t>
            </a:r>
            <a:r>
              <a:rPr>
                <a:solidFill>
                  <a:srgbClr val="4070A0"/>
                </a:solidFill>
                <a:latin typeface="Courier"/>
              </a:rPr>
              <a:t>$</a:t>
            </a:r>
            <a:r>
              <a:rPr>
                <a:latin typeface="Courier"/>
              </a:rPr>
              <a:t>rows, \(r) </a:t>
            </a:r>
            <a:r>
              <a:rPr>
                <a:solidFill>
                  <a:srgbClr val="06287E"/>
                </a:solidFill>
                <a:latin typeface="Courier"/>
              </a:rPr>
              <a:t>unlist</a:t>
            </a:r>
            <a:r>
              <a:rPr>
                <a:latin typeface="Courier"/>
              </a:rPr>
              <a:t>(r)))</a:t>
            </a:r>
            <a:br/>
            <a:r>
              <a:rPr>
                <a:latin typeface="Courier"/>
              </a:rPr>
              <a:t>  </a:t>
            </a:r>
            <a:r>
              <a:rPr>
                <a:solidFill>
                  <a:srgbClr val="06287E"/>
                </a:solidFill>
                <a:latin typeface="Courier"/>
              </a:rPr>
              <a:t>as.data.frame</a:t>
            </a:r>
            <a:r>
              <a:rPr>
                <a:latin typeface="Courier"/>
              </a:rPr>
              <a:t>(rows, </a:t>
            </a:r>
            <a:r>
              <a:rPr>
                <a:solidFill>
                  <a:srgbClr val="7D9029"/>
                </a:solidFill>
                <a:latin typeface="Courier"/>
              </a:rPr>
              <a:t>stringsAsFactors =</a:t>
            </a:r>
            <a:r>
              <a:rPr>
                <a:latin typeface="Courier"/>
              </a:rPr>
              <a:t> </a:t>
            </a:r>
            <a:r>
              <a:rPr>
                <a:solidFill>
                  <a:srgbClr val="880000"/>
                </a:solidFill>
                <a:latin typeface="Courier"/>
              </a:rPr>
              <a:t>FALSE</a:t>
            </a:r>
            <a:r>
              <a:rPr>
                <a:latin typeface="Courier"/>
              </a:rPr>
              <a:t>) </a:t>
            </a:r>
            <a:r>
              <a:rPr>
                <a:solidFill>
                  <a:srgbClr val="4070A0"/>
                </a:solidFill>
                <a:latin typeface="Courier"/>
              </a:rPr>
              <a:t>|&gt;</a:t>
            </a:r>
            <a:r>
              <a:rPr>
                <a:latin typeface="Courier"/>
              </a:rPr>
              <a:t> </a:t>
            </a:r>
            <a:r>
              <a:rPr>
                <a:solidFill>
                  <a:srgbClr val="06287E"/>
                </a:solidFill>
                <a:latin typeface="Courier"/>
              </a:rPr>
              <a:t>setNames</a:t>
            </a:r>
            <a:r>
              <a:rPr>
                <a:latin typeface="Courier"/>
              </a:rPr>
              <a:t>(cols)</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response shape</a:t>
            </a:r>
          </a:p>
        </p:txBody>
      </p:sp>
      <p:sp>
        <p:nvSpPr>
          <p:cNvPr id="3" name="Content Placeholder 2"/>
          <p:cNvSpPr>
            <a:spLocks noGrp="1"/>
          </p:cNvSpPr>
          <p:nvPr>
            <p:ph idx="1"/>
          </p:nvPr>
        </p:nvSpPr>
        <p:spPr/>
        <p:txBody>
          <a:bodyPr/>
          <a:lstStyle/>
          <a:p>
            <a:pPr lvl="0"/>
            <a:r>
              <a:rPr/>
              <a:t>Keep the UIDs as well as the names — Names change; UIDs do not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a:t>
            </a:r>
          </a:p>
        </p:txBody>
      </p:sp>
      <p:sp>
        <p:nvSpPr>
          <p:cNvPr id="3" name="Content Placeholder 2"/>
          <p:cNvSpPr>
            <a:spLocks noGrp="1"/>
          </p:cNvSpPr>
          <p:nvPr>
            <p:ph idx="1"/>
          </p:nvPr>
        </p:nvSpPr>
        <p:spPr/>
        <p:txBody>
          <a:bodyPr/>
          <a:lstStyle/>
          <a:p>
            <a:pPr lvl="0"/>
            <a:r>
              <a:rPr/>
              <a:t>Authentication — Use a personal access token where the instance supports it, basic auth otherwise, and never put either…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os</a:t>
            </a:r>
            <a:br/>
            <a:br/>
            <a:r>
              <a:rPr>
                <a:latin typeface="Courier"/>
              </a:rPr>
              <a:t>session </a:t>
            </a:r>
            <a:r>
              <a:rPr>
                <a:solidFill>
                  <a:srgbClr val="666666"/>
                </a:solidFill>
                <a:latin typeface="Courier"/>
              </a:rPr>
              <a:t>=</a:t>
            </a:r>
            <a:r>
              <a:rPr>
                <a:latin typeface="Courier"/>
              </a:rPr>
              <a:t> requests.Session()</a:t>
            </a:r>
            <a:br/>
            <a:r>
              <a:rPr>
                <a:latin typeface="Courier"/>
              </a:rPr>
              <a:t>session.headers[</a:t>
            </a:r>
            <a:r>
              <a:rPr>
                <a:solidFill>
                  <a:srgbClr val="4070A0"/>
                </a:solidFill>
                <a:latin typeface="Courier"/>
              </a:rPr>
              <a:t>"Authorization"</a:t>
            </a:r>
            <a:r>
              <a:rPr>
                <a:latin typeface="Courier"/>
              </a:rPr>
              <a:t>] </a:t>
            </a:r>
            <a:r>
              <a:rPr>
                <a:solidFill>
                  <a:srgbClr val="666666"/>
                </a:solidFill>
                <a:latin typeface="Courier"/>
              </a:rPr>
              <a:t>=</a:t>
            </a:r>
            <a:r>
              <a:rPr>
                <a:latin typeface="Courier"/>
              </a:rPr>
              <a:t> </a:t>
            </a:r>
            <a:r>
              <a:rPr>
                <a:solidFill>
                  <a:srgbClr val="BB6688"/>
                </a:solidFill>
                <a:latin typeface="Courier"/>
              </a:rPr>
              <a:t>f"ApiToken </a:t>
            </a:r>
            <a:r>
              <a:rPr>
                <a:solidFill>
                  <a:srgbClr val="4070A0"/>
                </a:solidFill>
                <a:latin typeface="Courier"/>
              </a:rPr>
              <a:t>{</a:t>
            </a:r>
            <a:r>
              <a:rPr>
                <a:latin typeface="Courier"/>
              </a:rPr>
              <a:t>os</a:t>
            </a:r>
            <a:r>
              <a:rPr>
                <a:solidFill>
                  <a:srgbClr val="4070A0"/>
                </a:solidFill>
                <a:latin typeface="Courier"/>
              </a:rPr>
              <a:t>.</a:t>
            </a:r>
            <a:r>
              <a:rPr>
                <a:latin typeface="Courier"/>
              </a:rPr>
              <a:t>environ[</a:t>
            </a:r>
            <a:r>
              <a:rPr>
                <a:solidFill>
                  <a:srgbClr val="4070A0"/>
                </a:solidFill>
                <a:latin typeface="Courier"/>
              </a:rPr>
              <a:t>'DHIS2_TOKEN'</a:t>
            </a:r>
            <a:r>
              <a:rPr>
                <a:latin typeface="Courier"/>
              </a:rPr>
              <a:t>]</a:t>
            </a:r>
            <a:r>
              <a:rPr>
                <a:solidFill>
                  <a:srgbClr val="4070A0"/>
                </a:solidFill>
                <a:latin typeface="Courier"/>
              </a:rPr>
              <a:t>}</a:t>
            </a:r>
            <a:r>
              <a:rPr>
                <a:solidFill>
                  <a:srgbClr val="BB6688"/>
                </a:solidFill>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req_headers</a:t>
            </a:r>
            <a:r>
              <a:rPr>
                <a:latin typeface="Courier"/>
              </a:rPr>
              <a:t>(</a:t>
            </a:r>
            <a:r>
              <a:rPr>
                <a:solidFill>
                  <a:srgbClr val="06287E"/>
                </a:solidFill>
                <a:latin typeface="Courier"/>
              </a:rPr>
              <a:t>request</a:t>
            </a:r>
            <a:r>
              <a:rPr>
                <a:latin typeface="Courier"/>
              </a:rPr>
              <a:t>(url), </a:t>
            </a:r>
            <a:r>
              <a:rPr>
                <a:solidFill>
                  <a:srgbClr val="7D9029"/>
                </a:solidFill>
                <a:latin typeface="Courier"/>
              </a:rPr>
              <a:t>Authorization =</a:t>
            </a:r>
            <a:r>
              <a:rPr>
                <a:latin typeface="Courier"/>
              </a:rPr>
              <a:t> </a:t>
            </a:r>
            <a:r>
              <a:rPr>
                <a:solidFill>
                  <a:srgbClr val="06287E"/>
                </a:solidFill>
                <a:latin typeface="Courier"/>
              </a:rPr>
              <a:t>paste</a:t>
            </a:r>
            <a:r>
              <a:rPr>
                <a:latin typeface="Courier"/>
              </a:rPr>
              <a:t>(</a:t>
            </a:r>
            <a:r>
              <a:rPr>
                <a:solidFill>
                  <a:srgbClr val="4070A0"/>
                </a:solidFill>
                <a:latin typeface="Courier"/>
              </a:rPr>
              <a:t>"ApiToken"</a:t>
            </a:r>
            <a:r>
              <a:rPr>
                <a:latin typeface="Courier"/>
              </a:rPr>
              <a:t>, </a:t>
            </a:r>
            <a:r>
              <a:rPr>
                <a:solidFill>
                  <a:srgbClr val="06287E"/>
                </a:solidFill>
                <a:latin typeface="Courier"/>
              </a:rPr>
              <a:t>Sys.getenv</a:t>
            </a:r>
            <a:r>
              <a:rPr>
                <a:latin typeface="Courier"/>
              </a:rPr>
              <a:t>(</a:t>
            </a:r>
            <a:r>
              <a:rPr>
                <a:solidFill>
                  <a:srgbClr val="4070A0"/>
                </a:solidFill>
                <a:latin typeface="Courier"/>
              </a:rPr>
              <a:t>"DHIS2_TOKEN"</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a:t>
            </a:r>
          </a:p>
        </p:txBody>
      </p:sp>
      <p:sp>
        <p:nvSpPr>
          <p:cNvPr id="3" name="Content Placeholder 2"/>
          <p:cNvSpPr>
            <a:spLocks noGrp="1"/>
          </p:cNvSpPr>
          <p:nvPr>
            <p:ph idx="1"/>
          </p:nvPr>
        </p:nvSpPr>
        <p:spPr/>
        <p:txBody>
          <a:bodyPr/>
          <a:lstStyle/>
          <a:p>
            <a:pPr lvl="0"/>
            <a:r>
              <a:rPr/>
              <a:t>Paging — Metadata endpoints page by default at 50</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paged(url, session, page_size</a:t>
            </a:r>
            <a:r>
              <a:rPr>
                <a:solidFill>
                  <a:srgbClr val="666666"/>
                </a:solidFill>
                <a:latin typeface="Courier"/>
              </a:rPr>
              <a:t>=</a:t>
            </a:r>
            <a:r>
              <a:rPr>
                <a:solidFill>
                  <a:srgbClr val="40A070"/>
                </a:solidFill>
                <a:latin typeface="Courier"/>
              </a:rPr>
              <a:t>1000</a:t>
            </a:r>
            <a:r>
              <a:rPr>
                <a:latin typeface="Courier"/>
              </a:rPr>
              <a:t>):</a:t>
            </a:r>
            <a:br/>
            <a:r>
              <a:rPr>
                <a:latin typeface="Courier"/>
              </a:rPr>
              <a:t>    page </a:t>
            </a:r>
            <a:r>
              <a:rPr>
                <a:solidFill>
                  <a:srgbClr val="666666"/>
                </a:solidFill>
                <a:latin typeface="Courier"/>
              </a:rPr>
              <a:t>=</a:t>
            </a:r>
            <a:r>
              <a:rPr>
                <a:latin typeface="Courier"/>
              </a:rPr>
              <a:t> </a:t>
            </a:r>
            <a:r>
              <a:rPr>
                <a:solidFill>
                  <a:srgbClr val="40A070"/>
                </a:solidFill>
                <a:latin typeface="Courier"/>
              </a:rPr>
              <a:t>1</a:t>
            </a:r>
            <a:br/>
            <a:r>
              <a:rPr>
                <a:latin typeface="Courier"/>
              </a:rPr>
              <a:t>    </a:t>
            </a:r>
            <a:r>
              <a:rPr b="1">
                <a:solidFill>
                  <a:srgbClr val="007020"/>
                </a:solidFill>
                <a:latin typeface="Courier"/>
              </a:rPr>
              <a:t>while</a:t>
            </a:r>
            <a:r>
              <a:rPr>
                <a:latin typeface="Courier"/>
              </a:rPr>
              <a:t> </a:t>
            </a:r>
            <a:r>
              <a:rPr>
                <a:solidFill>
                  <a:srgbClr val="19177C"/>
                </a:solidFill>
                <a:latin typeface="Courier"/>
              </a:rPr>
              <a:t>True</a:t>
            </a:r>
            <a:r>
              <a:rPr>
                <a:latin typeface="Courier"/>
              </a:rPr>
              <a:t>:</a:t>
            </a:r>
            <a:br/>
            <a:r>
              <a:rPr>
                <a:latin typeface="Courier"/>
              </a:rPr>
              <a:t>        payload </a:t>
            </a:r>
            <a:r>
              <a:rPr>
                <a:solidFill>
                  <a:srgbClr val="666666"/>
                </a:solidFill>
                <a:latin typeface="Courier"/>
              </a:rPr>
              <a:t>=</a:t>
            </a:r>
            <a:r>
              <a:rPr>
                <a:latin typeface="Courier"/>
              </a:rPr>
              <a:t> session.get(url, params</a:t>
            </a:r>
            <a:r>
              <a:rPr>
                <a:solidFill>
                  <a:srgbClr val="666666"/>
                </a:solidFill>
                <a:latin typeface="Courier"/>
              </a:rPr>
              <a:t>=</a:t>
            </a:r>
            <a:r>
              <a:rPr>
                <a:latin typeface="Courier"/>
              </a:rPr>
              <a:t>{</a:t>
            </a:r>
            <a:r>
              <a:rPr>
                <a:solidFill>
                  <a:srgbClr val="4070A0"/>
                </a:solidFill>
                <a:latin typeface="Courier"/>
              </a:rPr>
              <a:t>"page"</a:t>
            </a:r>
            <a:r>
              <a:rPr>
                <a:latin typeface="Courier"/>
              </a:rPr>
              <a:t>: page, </a:t>
            </a:r>
            <a:r>
              <a:rPr>
                <a:solidFill>
                  <a:srgbClr val="4070A0"/>
                </a:solidFill>
                <a:latin typeface="Courier"/>
              </a:rPr>
              <a:t>"pageSize"</a:t>
            </a:r>
            <a:r>
              <a:rPr>
                <a:latin typeface="Courier"/>
              </a:rPr>
              <a:t>: page_size},</a:t>
            </a:r>
            <a:br/>
            <a:r>
              <a:rPr>
                <a:latin typeface="Courier"/>
              </a:rPr>
              <a:t>                              timeout</a:t>
            </a:r>
            <a:r>
              <a:rPr>
                <a:solidFill>
                  <a:srgbClr val="666666"/>
                </a:solidFill>
                <a:latin typeface="Courier"/>
              </a:rPr>
              <a:t>=</a:t>
            </a:r>
            <a:r>
              <a:rPr>
                <a:solidFill>
                  <a:srgbClr val="40A070"/>
                </a:solidFill>
                <a:latin typeface="Courier"/>
              </a:rPr>
              <a:t>120</a:t>
            </a:r>
            <a:r>
              <a:rPr>
                <a:latin typeface="Courier"/>
              </a:rPr>
              <a:t>).json()</a:t>
            </a:r>
            <a:br/>
            <a:r>
              <a:rPr>
                <a:latin typeface="Courier"/>
              </a:rPr>
              <a:t>        </a:t>
            </a:r>
            <a:r>
              <a:rPr b="1">
                <a:solidFill>
                  <a:srgbClr val="007020"/>
                </a:solidFill>
                <a:latin typeface="Courier"/>
              </a:rPr>
              <a:t>yield</a:t>
            </a:r>
            <a:r>
              <a:rPr>
                <a:latin typeface="Courier"/>
              </a:rPr>
              <a:t> payload</a:t>
            </a:r>
            <a:br/>
            <a:r>
              <a:rPr>
                <a:latin typeface="Courier"/>
              </a:rPr>
              <a:t>        pager </a:t>
            </a:r>
            <a:r>
              <a:rPr>
                <a:solidFill>
                  <a:srgbClr val="666666"/>
                </a:solidFill>
                <a:latin typeface="Courier"/>
              </a:rPr>
              <a:t>=</a:t>
            </a:r>
            <a:r>
              <a:rPr>
                <a:latin typeface="Courier"/>
              </a:rPr>
              <a:t> payload.get(</a:t>
            </a:r>
            <a:r>
              <a:rPr>
                <a:solidFill>
                  <a:srgbClr val="4070A0"/>
                </a:solidFill>
                <a:latin typeface="Courier"/>
              </a:rPr>
              <a:t>"pager"</a:t>
            </a:r>
            <a:r>
              <a:rPr>
                <a:latin typeface="Courier"/>
              </a:rPr>
              <a:t>, {})</a:t>
            </a:r>
            <a:br/>
            <a:r>
              <a:rPr>
                <a:latin typeface="Courier"/>
              </a:rPr>
              <a:t>        </a:t>
            </a:r>
            <a:r>
              <a:rPr b="1">
                <a:solidFill>
                  <a:srgbClr val="007020"/>
                </a:solidFill>
                <a:latin typeface="Courier"/>
              </a:rPr>
              <a:t>if</a:t>
            </a:r>
            <a:r>
              <a:rPr>
                <a:latin typeface="Courier"/>
              </a:rPr>
              <a:t> page </a:t>
            </a:r>
            <a:r>
              <a:rPr>
                <a:solidFill>
                  <a:srgbClr val="666666"/>
                </a:solidFill>
                <a:latin typeface="Courier"/>
              </a:rPr>
              <a:t>&gt;=</a:t>
            </a:r>
            <a:r>
              <a:rPr>
                <a:latin typeface="Courier"/>
              </a:rPr>
              <a:t> pager.get(</a:t>
            </a:r>
            <a:r>
              <a:rPr>
                <a:solidFill>
                  <a:srgbClr val="4070A0"/>
                </a:solidFill>
                <a:latin typeface="Courier"/>
              </a:rPr>
              <a:t>"pageCount"</a:t>
            </a:r>
            <a:r>
              <a:rPr>
                <a:latin typeface="Courier"/>
              </a:rPr>
              <a:t>, </a:t>
            </a:r>
            <a:r>
              <a:rPr>
                <a:solidFill>
                  <a:srgbClr val="40A070"/>
                </a:solidFill>
                <a:latin typeface="Courier"/>
              </a:rPr>
              <a:t>1</a:t>
            </a:r>
            <a:r>
              <a:rPr>
                <a:latin typeface="Courier"/>
              </a:rPr>
              <a:t>):</a:t>
            </a:r>
            <a:br/>
            <a:r>
              <a:rPr>
                <a:latin typeface="Courier"/>
              </a:rPr>
              <a:t>            </a:t>
            </a:r>
            <a:r>
              <a:rPr b="1">
                <a:solidFill>
                  <a:srgbClr val="007020"/>
                </a:solidFill>
                <a:latin typeface="Courier"/>
              </a:rPr>
              <a:t>return</a:t>
            </a:r>
            <a:br/>
            <a:r>
              <a:rPr>
                <a:latin typeface="Courier"/>
              </a:rPr>
              <a:t>        page </a:t>
            </a:r>
            <a:r>
              <a:rPr>
                <a:solidFill>
                  <a:srgbClr val="666666"/>
                </a:solidFill>
                <a:latin typeface="Courier"/>
              </a:rPr>
              <a:t>+=</a:t>
            </a:r>
            <a:r>
              <a:rPr>
                <a:latin typeface="Courier"/>
              </a:rPr>
              <a:t> </a:t>
            </a:r>
            <a:r>
              <a:rPr>
                <a:solidFill>
                  <a:srgbClr val="40A070"/>
                </a:solidFill>
                <a:latin typeface="Courier"/>
              </a:rPr>
              <a:t>1</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idea: loop until page == pageCount, and never assume one request is all of it.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a:t>
            </a:r>
          </a:p>
        </p:txBody>
      </p:sp>
      <p:sp>
        <p:nvSpPr>
          <p:cNvPr id="3" name="Content Placeholder 2"/>
          <p:cNvSpPr>
            <a:spLocks noGrp="1"/>
          </p:cNvSpPr>
          <p:nvPr>
            <p:ph idx="1"/>
          </p:nvPr>
        </p:nvSpPr>
        <p:spPr/>
        <p:txBody>
          <a:bodyPr/>
          <a:lstStyle/>
          <a:p>
            <a:pPr lvl="0"/>
            <a:r>
              <a:rPr/>
              <a:t>Rate and size — Ask for one district and one year at a time, not the country and five years</a:t>
            </a:r>
          </a:p>
          <a:p>
            <a:pPr lvl="0"/>
            <a:r>
              <a:rPr/>
              <a:t>Analytics tables are stale — This is the one that surprises people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 — In Python</a:t>
            </a:r>
          </a:p>
        </p:txBody>
      </p:sp>
      <p:sp>
        <p:nvSpPr>
          <p:cNvPr id="3" name="Content Placeholder 2"/>
          <p:cNvSpPr>
            <a:spLocks noGrp="1"/>
          </p:cNvSpPr>
          <p:nvPr>
            <p:ph idx="1"/>
          </p:nvPr>
        </p:nvSpPr>
        <p:spPr/>
        <p:txBody>
          <a:bodyPr/>
          <a:lstStyle/>
          <a:p>
            <a:pPr lvl="0" indent="0">
              <a:buNone/>
            </a:pPr>
            <a:r>
              <a:rPr>
                <a:latin typeface="Courier"/>
              </a:rPr>
              <a:t>info </a:t>
            </a:r>
            <a:r>
              <a:rPr>
                <a:solidFill>
                  <a:srgbClr val="666666"/>
                </a:solidFill>
                <a:latin typeface="Courier"/>
              </a:rPr>
              <a:t>=</a:t>
            </a:r>
            <a:r>
              <a:rPr>
                <a:latin typeface="Courier"/>
              </a:rPr>
              <a:t> session.get(</a:t>
            </a:r>
            <a:r>
              <a:rPr>
                <a:solidFill>
                  <a:srgbClr val="BB6688"/>
                </a:solidFill>
                <a:latin typeface="Courier"/>
              </a:rPr>
              <a:t>f"</a:t>
            </a:r>
            <a:r>
              <a:rPr>
                <a:solidFill>
                  <a:srgbClr val="4070A0"/>
                </a:solidFill>
                <a:latin typeface="Courier"/>
              </a:rPr>
              <a:t>{</a:t>
            </a:r>
            <a:r>
              <a:rPr>
                <a:latin typeface="Courier"/>
              </a:rPr>
              <a:t>BASE</a:t>
            </a:r>
            <a:r>
              <a:rPr>
                <a:solidFill>
                  <a:srgbClr val="4070A0"/>
                </a:solidFill>
                <a:latin typeface="Courier"/>
              </a:rPr>
              <a:t>}</a:t>
            </a:r>
            <a:r>
              <a:rPr>
                <a:solidFill>
                  <a:srgbClr val="BB6688"/>
                </a:solidFill>
                <a:latin typeface="Courier"/>
              </a:rPr>
              <a:t>/system/info"</a:t>
            </a:r>
            <a:r>
              <a:rPr>
                <a:latin typeface="Courier"/>
              </a:rPr>
              <a:t>, timeout</a:t>
            </a:r>
            <a:r>
              <a:rPr>
                <a:solidFill>
                  <a:srgbClr val="666666"/>
                </a:solidFill>
                <a:latin typeface="Courier"/>
              </a:rPr>
              <a:t>=</a:t>
            </a:r>
            <a:r>
              <a:rPr>
                <a:solidFill>
                  <a:srgbClr val="40A070"/>
                </a:solidFill>
                <a:latin typeface="Courier"/>
              </a:rPr>
              <a:t>60</a:t>
            </a:r>
            <a:r>
              <a:rPr>
                <a:latin typeface="Courier"/>
              </a:rPr>
              <a:t>).json()</a:t>
            </a:r>
            <a:br/>
            <a:r>
              <a:rPr>
                <a:solidFill>
                  <a:srgbClr val="008000"/>
                </a:solidFill>
                <a:latin typeface="Courier"/>
              </a:rPr>
              <a:t>print</a:t>
            </a:r>
            <a:r>
              <a:rPr>
                <a:latin typeface="Courier"/>
              </a:rPr>
              <a:t>(info.get(</a:t>
            </a:r>
            <a:r>
              <a:rPr>
                <a:solidFill>
                  <a:srgbClr val="4070A0"/>
                </a:solidFill>
                <a:latin typeface="Courier"/>
              </a:rPr>
              <a:t>"lastAnalyticsTableSuccess"</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 — In R</a:t>
            </a:r>
          </a:p>
        </p:txBody>
      </p:sp>
      <p:sp>
        <p:nvSpPr>
          <p:cNvPr id="3" name="Content Placeholder 2"/>
          <p:cNvSpPr>
            <a:spLocks noGrp="1"/>
          </p:cNvSpPr>
          <p:nvPr>
            <p:ph idx="1"/>
          </p:nvPr>
        </p:nvSpPr>
        <p:spPr/>
        <p:txBody>
          <a:bodyPr/>
          <a:lstStyle/>
          <a:p>
            <a:pPr lvl="0" indent="0">
              <a:buNone/>
            </a:pPr>
            <a:r>
              <a:rPr>
                <a:latin typeface="Courier"/>
              </a:rPr>
              <a:t>resp </a:t>
            </a:r>
            <a:r>
              <a:rPr>
                <a:solidFill>
                  <a:srgbClr val="007020"/>
                </a:solidFill>
                <a:latin typeface="Courier"/>
              </a:rPr>
              <a:t>&lt;-</a:t>
            </a:r>
            <a:r>
              <a:rPr>
                <a:latin typeface="Courier"/>
              </a:rPr>
              <a:t> </a:t>
            </a:r>
            <a:r>
              <a:rPr>
                <a:solidFill>
                  <a:srgbClr val="06287E"/>
                </a:solidFill>
                <a:latin typeface="Courier"/>
              </a:rPr>
              <a:t>request</a:t>
            </a:r>
            <a:r>
              <a:rPr>
                <a:latin typeface="Courier"/>
              </a:rPr>
              <a:t>(</a:t>
            </a:r>
            <a:r>
              <a:rPr>
                <a:solidFill>
                  <a:srgbClr val="06287E"/>
                </a:solidFill>
                <a:latin typeface="Courier"/>
              </a:rPr>
              <a:t>paste0</a:t>
            </a:r>
            <a:r>
              <a:rPr>
                <a:latin typeface="Courier"/>
              </a:rPr>
              <a:t>(base, </a:t>
            </a:r>
            <a:r>
              <a:rPr>
                <a:solidFill>
                  <a:srgbClr val="4070A0"/>
                </a:solidFill>
                <a:latin typeface="Courier"/>
              </a:rPr>
              <a:t>"/system/info"</a:t>
            </a:r>
            <a:r>
              <a:rPr>
                <a:latin typeface="Courier"/>
              </a:rPr>
              <a:t>)) </a:t>
            </a:r>
            <a:r>
              <a:rPr>
                <a:solidFill>
                  <a:srgbClr val="4070A0"/>
                </a:solidFill>
                <a:latin typeface="Courier"/>
              </a:rPr>
              <a:t>|&gt;</a:t>
            </a:r>
            <a:r>
              <a:rPr>
                <a:latin typeface="Courier"/>
              </a:rPr>
              <a:t> </a:t>
            </a:r>
            <a:r>
              <a:rPr>
                <a:solidFill>
                  <a:srgbClr val="06287E"/>
                </a:solidFill>
                <a:latin typeface="Courier"/>
              </a:rPr>
              <a:t>req_perform</a:t>
            </a:r>
            <a:r>
              <a:rPr>
                <a:latin typeface="Courier"/>
              </a:rPr>
              <a:t>() </a:t>
            </a:r>
            <a:r>
              <a:rPr>
                <a:solidFill>
                  <a:srgbClr val="4070A0"/>
                </a:solidFill>
                <a:latin typeface="Courier"/>
              </a:rPr>
              <a:t>|&gt;</a:t>
            </a:r>
            <a:r>
              <a:rPr>
                <a:latin typeface="Courier"/>
              </a:rPr>
              <a:t> </a:t>
            </a:r>
            <a:r>
              <a:rPr>
                <a:solidFill>
                  <a:srgbClr val="06287E"/>
                </a:solidFill>
                <a:latin typeface="Courier"/>
              </a:rPr>
              <a:t>resp_body_json</a:t>
            </a:r>
            <a:r>
              <a:rPr>
                <a:latin typeface="Courier"/>
              </a:rPr>
              <a:t>()</a:t>
            </a:r>
            <a:br/>
            <a:r>
              <a:rPr>
                <a:latin typeface="Courier"/>
              </a:rPr>
              <a:t>resp</a:t>
            </a:r>
            <a:r>
              <a:rPr>
                <a:solidFill>
                  <a:srgbClr val="4070A0"/>
                </a:solidFill>
                <a:latin typeface="Courier"/>
              </a:rPr>
              <a:t>$</a:t>
            </a:r>
            <a:r>
              <a:rPr>
                <a:latin typeface="Courier"/>
              </a:rPr>
              <a:t>lastAnalyticsTableSuccess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to get right first</a:t>
            </a:r>
          </a:p>
        </p:txBody>
      </p:sp>
      <p:sp>
        <p:nvSpPr>
          <p:cNvPr id="3" name="Content Placeholder 2"/>
          <p:cNvSpPr>
            <a:spLocks noGrp="1"/>
          </p:cNvSpPr>
          <p:nvPr>
            <p:ph idx="1"/>
          </p:nvPr>
        </p:nvSpPr>
        <p:spPr/>
        <p:txBody>
          <a:bodyPr/>
          <a:lstStyle/>
          <a:p>
            <a:pPr lvl="0"/>
            <a:r>
              <a:rPr/>
              <a:t>Record that timestamp with every extract — It is the difference between “the numbers changed” and “the numbers changed…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Pull the metadata too — Example</a:t>
            </a:r>
          </a:p>
        </p:txBody>
      </p:sp>
      <p:sp>
        <p:nvSpPr>
          <p:cNvPr id="3" name="Content Placeholder 2"/>
          <p:cNvSpPr>
            <a:spLocks noGrp="1"/>
          </p:cNvSpPr>
          <p:nvPr>
            <p:ph idx="1"/>
          </p:nvPr>
        </p:nvSpPr>
        <p:spPr/>
        <p:txBody>
          <a:bodyPr/>
          <a:lstStyle/>
          <a:p>
            <a:pPr lvl="0" indent="0">
              <a:buNone/>
            </a:pPr>
            <a:r>
              <a:rPr>
                <a:latin typeface="Courier"/>
              </a:rPr>
              <a:t>/api/dataElements.json?fields=id,name,aggregationType,categoryCombo[id,name]
/api/organisationUnits.json?fields=id,name,level,parent[id]&amp;paging=false
/api/dataSets.json?fields=id,name,periodType,organisationUnits~size
/api/indicators.json?fields=id,name,numerator,denominator,indicatorType[name]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 ask the system a question.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https://data-analysis.cassion.dev/courses/routine-data-and-dhis2/dhis2-05-the-web-api</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Asking the system instead of exporting by hand</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Two endpoints that answer different questions, the dimension syntax that addresses a cube, and the four things to get right before any of it — authentication, paging, rate limits and the fact that analytics tables are stale until someone runs them.</vt:lpwstr>
  </property>
</Properties>
</file>