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points d’accès qui répondent à des questions différentes, la syntaxe de dimensions qui adresse un cube, et les quatre choses à régler avant tout — authentification, pagination, limites de débit, et le fait que les tables analytiques sont périmées tant que personne ne les reconstruit.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ouvre l’interface, choisit les unités d’organisation, les périodes, les éléments de données, clique sur exporter, et envoie un tableur par courriel. Le mois suivant, quelqu’un recommence, légèrement différemment, et personne ne sait dire comment. C’est ce processus que cette leçon remplace. Non parce que l’interface est mauvaise — c’est ainsi que la plupart des gens devraient employer DHIS2 — mais parce qu’une analyse qui commence par un fichier bâti à la main n’est pas reproductible, et la reproduire était tout l’objet du module 2.</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chose la plus utile à savoir sur l’API est qu’il existe deux façons de sortir des données et qu’elles répondent à des questions différentes.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différence compte plus qu’il n’y paraît. </a:t>
            </a:r>
            <a:r>
              <a:rPr>
                <a:latin typeface="Courier"/>
              </a:rPr>
              <a:t>dataValueSets</a:t>
            </a:r>
            <a:r>
              <a:rPr/>
              <a:t> donne la vérité telle que stockée — une ligne par élément de données, unité d’organisation, période et combinaison d’options de catégories. Aucune agrégation, aucune arithmétique d’indicateur, aucun remplissage. C’est ce qu’il vous faut quand l’analyse doit être défendable jusqu’à la saisie. </a:t>
            </a:r>
            <a:r>
              <a:rPr>
                <a:latin typeface="Courier"/>
              </a:rPr>
              <a:t>analytics</a:t>
            </a:r>
            <a:r>
              <a:rPr/>
              <a:t> donne la réponse que le système afficherait sur un tableau de bord — agrégée dans la hiérarchie, indicateurs évalués, opérateurs d’agrégation appliqués. C’est ce qu’il vous faut quand il vous faut le même chiffre que celui que regarde le ministère. Tirez les deux quand ils sont censés concorder. Là où ils divergent, l’écart est une règle d’agrégation dont vous n’avez pas tenu compte, et la trouver vaut une après-midi.</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requêtes </a:t>
            </a:r>
            <a:r>
              <a:rPr>
                <a:latin typeface="Courier"/>
              </a:rPr>
              <a:t>analytics</a:t>
            </a:r>
            <a:r>
              <a:rPr/>
              <a:t> sont dimensionnelles. Vous demandez une tranche de cube, et chaque dimension porte un nom.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Préférez les périodes explicites aux relatives dans un script. </a:t>
            </a:r>
            <a:r>
              <a:rPr>
                <a:latin typeface="Courier"/>
              </a:rPr>
              <a:t>LAST_12_MONTHS</a:t>
            </a:r>
            <a:r>
              <a:rPr/>
              <a:t> renvoie une fenêtre différente chaque mois, ce qui est commode pour un tableau de bord et fatal pour la reproductibilité. Calculez la fenêtre dans votre code, puis demandez-la nommément, pour que la requête elle-même consigne ce qui a été demandé.</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skipMeta=false</a:t>
            </a:r>
            <a:r>
              <a:rPr/>
              <a:t> est délibéré. Le bloc de métadonnées porte les noms derrière chaque UID de la réponse, et sans lui vous avez un tableau d’identifiants que personne ne peut lire.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analytics</a:t>
            </a:r>
            <a:r>
              <a:rPr/>
              <a:t> renvoie un bloc d’en-têtes, un tableau de lignes et un dictionnaire de métadonnées. Transformez-le en tableau immédiatement et joignez les noms.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Conservez les UID en plus des noms. Les noms changent ; les UID non. Un script qui joint sur un nom casse à la première correction orthographique, et il casse en silence, en renvoyant moins de lignes.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L’authentification. Employez un jeton d’accès personnel là où l’instance le permet, l’authentification de base sinon, et ne mettez jamais l’un ni l’autre dans le script. Une variable d’environnement ou un fichier d’identifiants hors du dépôt, toujours.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dépôt d’analyse contenant un identifiant valide pour un système d’information sanitaire national est un incident grave, et cela s’est produit assez souvent pour que ce soit la première chose qu’un relecteur doive chercher. La pagination. Les points d’accès de métadonnées paginent par défaut à 50. Les points d’accès de données renverront volontiers des millions de lignes et expireront avant.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débit et la taille. Demandez un district et une année à la fois, non le pays et cinq années. Une requête qui répond en huit secondes vaut mieux qu’une qui expire à quatre-vingt-dix, et la boucle fait trois lignes. Soyez un bon citoyen d’un serveur où travaillent aussi des agents de saisie. Les tables analytiques sont périmées. C’est celle qui surprend. </a:t>
            </a:r>
            <a:r>
              <a:rPr>
                <a:latin typeface="Courier"/>
              </a:rPr>
              <a:t>analytics</a:t>
            </a:r>
            <a:r>
              <a:rPr/>
              <a:t> lit des tables pré-agrégées reconstruites selon un calendrier, en général nocturne. Une donnée saisie aujourd’hui n’est pas dans </a:t>
            </a:r>
            <a:r>
              <a:rPr>
                <a:latin typeface="Courier"/>
              </a:rPr>
              <a:t>analytics</a:t>
            </a:r>
            <a:r>
              <a:rPr/>
              <a:t> tant que les tables n’ont pas tourné. </a:t>
            </a:r>
            <a:r>
              <a:rPr>
                <a:latin typeface="Courier"/>
              </a:rPr>
              <a:t>dataValueSets</a:t>
            </a:r>
            <a:r>
              <a:rPr/>
              <a:t> la voit immédiatement. Les deux points d’accès peuvent donc légitimement diverger, et la bonne réaction n’est pas d’ouvrir un ticket. Vérifiez la dernière exécution.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Consignez cet horodatage avec chaque extraction. C’est la différence entre « les chiffres ont changé » et « les chiffres ont changé parce que les tables analytiques n’avaient pas tourné quand j’ai tiré ».</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que la leçon 1 réclamait est un point d’accès. Quatre requêtes. Elles vous donnent l’opérateur d’agrégation, la hiérarchie figée, le dénominateur des rapports attendus et les définitions d’indicateurs — soit toutes les questions que les leçons précédentes disaient qu’il faudrait poser à un collègue. Enregistrez-les à côté des données, et la leçon suivante rend cela automatique.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poser une question au système. La leçon suivante rend cette interrogation reproductible — un script, une fenêtre énoncée, les métadonnées tirées en même temps, et un manifeste qui consigne exactement ce qui a été demandé et quand.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5-the-web-api"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Interroger le système au lieu d’exporter à la main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Deux points d’accès qui répondent à des questions différentes, la syntaxe de dimensions qui adresse un cube, et les quatre choses à régler avant tout — authentification, pagination, limites de débit, et le fait que les tables analytiques sont périmées tant que personne ne les reconstruit.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L’export mensuel est le problème</a:t>
            </a:r>
          </a:p>
          <a:p>
            <a:pPr lvl="0"/>
            <a:r>
              <a:rPr/>
              <a:t>Deux points d’accès, deux questions</a:t>
            </a:r>
          </a:p>
          <a:p>
            <a:pPr lvl="0"/>
            <a:r>
              <a:rPr/>
              <a:t>Adresser le cube</a:t>
            </a:r>
          </a:p>
          <a:p>
            <a:pPr lvl="0"/>
            <a:r>
              <a:rPr/>
              <a:t>La forme de la réponse</a:t>
            </a:r>
          </a:p>
          <a:p>
            <a:pPr lvl="0"/>
            <a:r>
              <a:rPr/>
              <a:t>Les quatre choses à régler d’abord</a:t>
            </a:r>
          </a:p>
          <a:p>
            <a:pPr lvl="0"/>
            <a:r>
              <a:rPr/>
              <a:t>Tirez aussi les métadonnées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L’export mensuel est le problème</a:t>
            </a:r>
          </a:p>
        </p:txBody>
      </p:sp>
      <p:sp>
        <p:nvSpPr>
          <p:cNvPr id="3" name="Content Placeholder 2"/>
          <p:cNvSpPr>
            <a:spLocks noGrp="1"/>
          </p:cNvSpPr>
          <p:nvPr>
            <p:ph idx="1"/>
          </p:nvPr>
        </p:nvSpPr>
        <p:spPr/>
        <p:txBody>
          <a:bodyPr/>
          <a:lstStyle/>
          <a:p>
            <a:pPr lvl="0"/>
            <a:r>
              <a:rPr/>
              <a:t>Quelqu’un ouvre l’interface, choisit les unités d’organisation, les périodes, les éléments de données, clique sur exporter, et envoie un tableur par courriel.</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points d’accès, deux questions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Point d’accès</a:t>
                      </a:r>
                    </a:p>
                  </a:txBody>
                  <a:tcPr/>
                </a:tc>
                <a:tc>
                  <a:txBody>
                    <a:bodyPr/>
                    <a:lstStyle/>
                    <a:p>
                      <a:pPr lvl="0" indent="0" marL="0">
                        <a:buNone/>
                      </a:pPr>
                      <a:r>
                        <a:rPr/>
                        <a:t>Renvoie</a:t>
                      </a:r>
                    </a:p>
                  </a:txBody>
                  <a:tcPr/>
                </a:tc>
                <a:tc>
                  <a:txBody>
                    <a:bodyPr/>
                    <a:lstStyle/>
                    <a:p>
                      <a:pPr lvl="0" indent="0" marL="0">
                        <a:buNone/>
                      </a:pPr>
                      <a:r>
                        <a:rPr/>
                        <a:t>À employer pour</a:t>
                      </a:r>
                    </a:p>
                  </a:txBody>
                  <a:tcPr/>
                </a:tc>
              </a:tr>
              <a:tr h="0">
                <a:tc>
                  <a:txBody>
                    <a:bodyPr/>
                    <a:lstStyle/>
                    <a:p>
                      <a:pPr lvl="0" indent="0" marL="0">
                        <a:buNone/>
                      </a:pPr>
                      <a:r>
                        <a:rPr>
                          <a:latin typeface="Courier"/>
                        </a:rPr>
                        <a:t>/api/dataValueSets</a:t>
                      </a:r>
                    </a:p>
                  </a:txBody>
                </a:tc>
                <a:tc>
                  <a:txBody>
                    <a:bodyPr/>
                    <a:lstStyle/>
                    <a:p>
                      <a:pPr lvl="0" indent="0" marL="0">
                        <a:buNone/>
                      </a:pPr>
                      <a:r>
                        <a:rPr/>
                        <a:t>Les valeurs brutes stockées, telles que saisies</a:t>
                      </a:r>
                    </a:p>
                  </a:txBody>
                </a:tc>
                <a:tc>
                  <a:txBody>
                    <a:bodyPr/>
                    <a:lstStyle/>
                    <a:p>
                      <a:pPr lvl="0" indent="0" marL="0">
                        <a:buNone/>
                      </a:pPr>
                      <a:r>
                        <a:rPr/>
                        <a:t>Reproduire le registre ; tout ce qui exige de voir ce qui a été tapé</a:t>
                      </a:r>
                    </a:p>
                  </a:txBody>
                </a:tc>
              </a:tr>
              <a:tr h="0">
                <a:tc>
                  <a:txBody>
                    <a:bodyPr/>
                    <a:lstStyle/>
                    <a:p>
                      <a:pPr lvl="0" indent="0" marL="0">
                        <a:buNone/>
                      </a:pPr>
                      <a:r>
                        <a:rPr>
                          <a:latin typeface="Courier"/>
                        </a:rPr>
                        <a:t>/api/analytics</a:t>
                      </a:r>
                    </a:p>
                  </a:txBody>
                </a:tc>
                <a:tc>
                  <a:txBody>
                    <a:bodyPr/>
                    <a:lstStyle/>
                    <a:p>
                      <a:pPr lvl="0" indent="0" marL="0">
                        <a:buNone/>
                      </a:pPr>
                      <a:r>
                        <a:rPr/>
                        <a:t>Des valeurs agrégées et calculées</a:t>
                      </a:r>
                    </a:p>
                  </a:txBody>
                </a:tc>
                <a:tc>
                  <a:txBody>
                    <a:bodyPr/>
                    <a:lstStyle/>
                    <a:p>
                      <a:pPr lvl="0" indent="0" marL="0">
                        <a:buNone/>
                      </a:pPr>
                      <a:r>
                        <a:rPr/>
                        <a:t>Indicateurs, totaux remontés dans la hiérarchie, tout ce que le système calcule</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points d’accès, deux questions</a:t>
            </a:r>
          </a:p>
        </p:txBody>
      </p:sp>
      <p:sp>
        <p:nvSpPr>
          <p:cNvPr id="3" name="Content Placeholder 2"/>
          <p:cNvSpPr>
            <a:spLocks noGrp="1"/>
          </p:cNvSpPr>
          <p:nvPr>
            <p:ph idx="1"/>
          </p:nvPr>
        </p:nvSpPr>
        <p:spPr/>
        <p:txBody>
          <a:bodyPr/>
          <a:lstStyle/>
          <a:p>
            <a:pPr lvl="0"/>
            <a:r>
              <a:rPr>
                <a:latin typeface="Courier"/>
              </a:rPr>
              <a:t>dataValueSets</a:t>
            </a:r>
            <a:r>
              <a:rPr/>
              <a:t> donne la vérité telle que stockée — une ligne par élément de données, unité d’organisation, période et…</a:t>
            </a:r>
          </a:p>
          <a:p>
            <a:pPr lvl="0"/>
            <a:r>
              <a:rPr>
                <a:latin typeface="Courier"/>
              </a:rPr>
              <a:t>analytics</a:t>
            </a:r>
            <a:r>
              <a:rPr/>
              <a:t> donne la réponse que le système afficherait sur un tableau de bord — agrégée dans la hiérarchie,…</a:t>
            </a:r>
          </a:p>
          <a:p>
            <a:pPr lvl="0"/>
            <a:r>
              <a:rPr/>
              <a:t>Tirez les deux quand ils sont censés concorder — Là où ils divergent, l’écart est une règle d’agrégation dont vous…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Adresser le cube — Exemple</a:t>
            </a:r>
          </a:p>
        </p:txBody>
      </p:sp>
      <p:sp>
        <p:nvSpPr>
          <p:cNvPr id="3" name="Content Placeholder 2"/>
          <p:cNvSpPr>
            <a:spLocks noGrp="1"/>
          </p:cNvSpPr>
          <p:nvPr>
            <p:ph idx="1"/>
          </p:nvPr>
        </p:nvSpPr>
        <p:spPr/>
        <p:txBody>
          <a:bodyPr/>
          <a:lstStyle/>
          <a:p>
            <a:pPr lvl="0" indent="0">
              <a:buNone/>
            </a:pPr>
            <a:r>
              <a:rPr>
                <a:latin typeface="Courier"/>
              </a:rPr>
              <a:t>GET /api/analytics.json
  ?dimension=dx:PENTA3_UID;BCG_UID
  &amp;dimension=ou:LEVEL-4;DISTRICT_UID
  &amp;dimension=pe:202401;202402;202403
  &amp;displayProperty=NAME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Adresser le cube</a:t>
            </a:r>
          </a:p>
        </p:txBody>
      </p:sp>
      <p:sp>
        <p:nvSpPr>
          <p:cNvPr id="3" name="Content Placeholder 2"/>
          <p:cNvSpPr>
            <a:spLocks noGrp="1"/>
          </p:cNvSpPr>
          <p:nvPr>
            <p:ph idx="1"/>
          </p:nvPr>
        </p:nvSpPr>
        <p:spPr/>
        <p:txBody>
          <a:bodyPr/>
          <a:lstStyle/>
          <a:p>
            <a:pPr lvl="0"/>
            <a:r>
              <a:rPr b="1">
                <a:latin typeface="Courier"/>
              </a:rPr>
              <a:t>dx</a:t>
            </a:r>
            <a:r>
              <a:rPr/>
              <a:t> — dimension de données : éléments de données, indicateurs, opérandes.</a:t>
            </a:r>
          </a:p>
          <a:p>
            <a:pPr lvl="0"/>
            <a:r>
              <a:rPr b="1">
                <a:latin typeface="Courier"/>
              </a:rPr>
              <a:t>ou</a:t>
            </a:r>
            <a:r>
              <a:rPr/>
              <a:t> — unités d’organisation. </a:t>
            </a:r>
            <a:r>
              <a:rPr>
                <a:latin typeface="Courier"/>
              </a:rPr>
              <a:t>LEVEL-4</a:t>
            </a:r>
            <a:r>
              <a:rPr/>
              <a:t> désigne toutes les unités du niveau 4 ; y adjoindre l’UID d’un district…</a:t>
            </a:r>
          </a:p>
          <a:p>
            <a:pPr lvl="0"/>
            <a:r>
              <a:rPr b="1">
                <a:latin typeface="Courier"/>
              </a:rPr>
              <a:t>pe</a:t>
            </a:r>
            <a:r>
              <a:rPr/>
              <a:t> — périodes, explicites (</a:t>
            </a:r>
            <a:r>
              <a:rPr>
                <a:latin typeface="Courier"/>
              </a:rPr>
              <a:t>202401</a:t>
            </a:r>
            <a:r>
              <a:rPr/>
              <a:t>) ou relatives (</a:t>
            </a:r>
            <a:r>
              <a:rPr>
                <a:latin typeface="Courier"/>
              </a:rPr>
              <a:t>LAST_12_MONTHS</a:t>
            </a:r>
            <a:r>
              <a:rPr/>
              <a:t>).</a:t>
            </a:r>
          </a:p>
          <a:p>
            <a:pPr lvl="0"/>
            <a:r>
              <a:rPr/>
              <a:t>Préférez les périodes explicites aux relatives dans un script — </a:t>
            </a:r>
            <a:r>
              <a:rPr>
                <a:latin typeface="Courier"/>
              </a:rPr>
              <a:t>LAST_12_MONTHS</a:t>
            </a:r>
            <a:r>
              <a:rPr/>
              <a:t> renvoie une fenêtre différente chaque…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Adresser le cube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requests</a:t>
            </a:r>
            <a:br/>
            <a:br/>
            <a:r>
              <a:rPr>
                <a:latin typeface="Courier"/>
              </a:rPr>
              <a:t>BASE </a:t>
            </a:r>
            <a:r>
              <a:rPr>
                <a:solidFill>
                  <a:srgbClr val="666666"/>
                </a:solidFill>
                <a:latin typeface="Courier"/>
              </a:rPr>
              <a:t>=</a:t>
            </a:r>
            <a:r>
              <a:rPr>
                <a:latin typeface="Courier"/>
              </a:rPr>
              <a:t> </a:t>
            </a:r>
            <a:r>
              <a:rPr>
                <a:solidFill>
                  <a:srgbClr val="4070A0"/>
                </a:solidFill>
                <a:latin typeface="Courier"/>
              </a:rPr>
              <a:t>"https://play.dhis2.org/40/api"</a:t>
            </a:r>
            <a:br/>
            <a:br/>
            <a:r>
              <a:rPr b="1">
                <a:solidFill>
                  <a:srgbClr val="007020"/>
                </a:solidFill>
                <a:latin typeface="Courier"/>
              </a:rPr>
              <a:t>def</a:t>
            </a:r>
            <a:r>
              <a:rPr>
                <a:latin typeface="Courier"/>
              </a:rPr>
              <a:t> analytics(dx, ou, pe, session):</a:t>
            </a:r>
            <a:br/>
            <a:r>
              <a:rPr>
                <a:latin typeface="Courier"/>
              </a:rPr>
              <a:t>    response </a:t>
            </a:r>
            <a:r>
              <a:rPr>
                <a:solidFill>
                  <a:srgbClr val="666666"/>
                </a:solidFill>
                <a:latin typeface="Courier"/>
              </a:rPr>
              <a:t>=</a:t>
            </a:r>
            <a:r>
              <a:rPr>
                <a:latin typeface="Courier"/>
              </a:rPr>
              <a:t> session.get(</a:t>
            </a:r>
            <a:br/>
            <a:r>
              <a:rPr>
                <a:latin typeface="Courier"/>
              </a:rPr>
              <a:t>        </a:t>
            </a:r>
            <a:r>
              <a:rPr>
                <a:solidFill>
                  <a:srgbClr val="BB6688"/>
                </a:solidFill>
                <a:latin typeface="Courier"/>
              </a:rPr>
              <a:t>f"</a:t>
            </a:r>
            <a:r>
              <a:rPr>
                <a:solidFill>
                  <a:srgbClr val="4070A0"/>
                </a:solidFill>
                <a:latin typeface="Courier"/>
              </a:rPr>
              <a:t>{</a:t>
            </a:r>
            <a:r>
              <a:rPr>
                <a:latin typeface="Courier"/>
              </a:rPr>
              <a:t>BASE</a:t>
            </a:r>
            <a:r>
              <a:rPr>
                <a:solidFill>
                  <a:srgbClr val="4070A0"/>
                </a:solidFill>
                <a:latin typeface="Courier"/>
              </a:rPr>
              <a:t>}</a:t>
            </a:r>
            <a:r>
              <a:rPr>
                <a:solidFill>
                  <a:srgbClr val="BB6688"/>
                </a:solidFill>
                <a:latin typeface="Courier"/>
              </a:rPr>
              <a:t>/analytics.json"</a:t>
            </a:r>
            <a:r>
              <a:rPr>
                <a:latin typeface="Courier"/>
              </a:rPr>
              <a:t>,</a:t>
            </a:r>
            <a:br/>
            <a:r>
              <a:rPr>
                <a:latin typeface="Courier"/>
              </a:rPr>
              <a:t>        params</a:t>
            </a:r>
            <a:r>
              <a:rPr>
                <a:solidFill>
                  <a:srgbClr val="666666"/>
                </a:solidFill>
                <a:latin typeface="Courier"/>
              </a:rPr>
              <a:t>=</a:t>
            </a:r>
            <a:r>
              <a:rPr>
                <a:latin typeface="Courier"/>
              </a:rPr>
              <a:t>{</a:t>
            </a:r>
            <a:br/>
            <a:r>
              <a:rPr>
                <a:latin typeface="Courier"/>
              </a:rPr>
              <a:t>            </a:t>
            </a:r>
            <a:r>
              <a:rPr>
                <a:solidFill>
                  <a:srgbClr val="4070A0"/>
                </a:solidFill>
                <a:latin typeface="Courier"/>
              </a:rPr>
              <a:t>"dimension"</a:t>
            </a:r>
            <a:r>
              <a:rPr>
                <a:latin typeface="Courier"/>
              </a:rPr>
              <a:t>: [</a:t>
            </a:r>
            <a:r>
              <a:rPr>
                <a:solidFill>
                  <a:srgbClr val="BB6688"/>
                </a:solidFill>
                <a:latin typeface="Courier"/>
              </a:rPr>
              <a:t>f"dx:</a:t>
            </a:r>
            <a:r>
              <a:rPr>
                <a:solidFill>
                  <a:srgbClr val="4070A0"/>
                </a:solidFill>
                <a:latin typeface="Courier"/>
              </a:rPr>
              <a:t>{';'.</a:t>
            </a:r>
            <a:r>
              <a:rPr>
                <a:latin typeface="Courier"/>
              </a:rPr>
              <a:t>join(dx)</a:t>
            </a:r>
            <a:r>
              <a:rPr>
                <a:solidFill>
                  <a:srgbClr val="4070A0"/>
                </a:solidFill>
                <a:latin typeface="Courier"/>
              </a:rPr>
              <a:t>}</a:t>
            </a:r>
            <a:r>
              <a:rPr>
                <a:solidFill>
                  <a:srgbClr val="BB6688"/>
                </a:solidFill>
                <a:latin typeface="Courier"/>
              </a:rPr>
              <a:t>"</a:t>
            </a:r>
            <a:r>
              <a:rPr>
                <a:latin typeface="Courier"/>
              </a:rPr>
              <a:t>, </a:t>
            </a:r>
            <a:r>
              <a:rPr>
                <a:solidFill>
                  <a:srgbClr val="BB6688"/>
                </a:solidFill>
                <a:latin typeface="Courier"/>
              </a:rPr>
              <a:t>f"ou:</a:t>
            </a:r>
            <a:r>
              <a:rPr>
                <a:solidFill>
                  <a:srgbClr val="4070A0"/>
                </a:solidFill>
                <a:latin typeface="Courier"/>
              </a:rPr>
              <a:t>{</a:t>
            </a:r>
            <a:r>
              <a:rPr>
                <a:latin typeface="Courier"/>
              </a:rPr>
              <a:t>ou</a:t>
            </a:r>
            <a:r>
              <a:rPr>
                <a:solidFill>
                  <a:srgbClr val="4070A0"/>
                </a:solidFill>
                <a:latin typeface="Courier"/>
              </a:rPr>
              <a:t>}</a:t>
            </a:r>
            <a:r>
              <a:rPr>
                <a:solidFill>
                  <a:srgbClr val="BB6688"/>
                </a:solidFill>
                <a:latin typeface="Courier"/>
              </a:rPr>
              <a:t>"</a:t>
            </a:r>
            <a:r>
              <a:rPr>
                <a:latin typeface="Courier"/>
              </a:rPr>
              <a:t>, </a:t>
            </a:r>
            <a:r>
              <a:rPr>
                <a:solidFill>
                  <a:srgbClr val="BB6688"/>
                </a:solidFill>
                <a:latin typeface="Courier"/>
              </a:rPr>
              <a:t>f"pe:</a:t>
            </a:r>
            <a:r>
              <a:rPr>
                <a:solidFill>
                  <a:srgbClr val="4070A0"/>
                </a:solidFill>
                <a:latin typeface="Courier"/>
              </a:rPr>
              <a:t>{';'.</a:t>
            </a:r>
            <a:r>
              <a:rPr>
                <a:latin typeface="Courier"/>
              </a:rPr>
              <a:t>join(pe)</a:t>
            </a:r>
            <a:r>
              <a:rPr>
                <a:solidFill>
                  <a:srgbClr val="4070A0"/>
                </a:solidFill>
                <a:latin typeface="Courier"/>
              </a:rPr>
              <a:t>}</a:t>
            </a:r>
            <a:r>
              <a:rPr>
                <a:solidFill>
                  <a:srgbClr val="BB6688"/>
                </a:solidFill>
                <a:latin typeface="Courier"/>
              </a:rPr>
              <a:t>"</a:t>
            </a:r>
            <a:r>
              <a:rPr>
                <a:latin typeface="Courier"/>
              </a:rPr>
              <a:t>],</a:t>
            </a:r>
            <a:br/>
            <a:r>
              <a:rPr>
                <a:latin typeface="Courier"/>
              </a:rPr>
              <a:t>            </a:t>
            </a:r>
            <a:r>
              <a:rPr>
                <a:solidFill>
                  <a:srgbClr val="4070A0"/>
                </a:solidFill>
                <a:latin typeface="Courier"/>
              </a:rPr>
              <a:t>"displayProperty"</a:t>
            </a:r>
            <a:r>
              <a:rPr>
                <a:latin typeface="Courier"/>
              </a:rPr>
              <a:t>: </a:t>
            </a:r>
            <a:r>
              <a:rPr>
                <a:solidFill>
                  <a:srgbClr val="4070A0"/>
                </a:solidFill>
                <a:latin typeface="Courier"/>
              </a:rPr>
              <a:t>"NAME"</a:t>
            </a:r>
            <a:r>
              <a:rPr>
                <a:latin typeface="Courier"/>
              </a:rPr>
              <a:t>,</a:t>
            </a:r>
            <a:br/>
            <a:r>
              <a:rPr>
                <a:latin typeface="Courier"/>
              </a:rPr>
              <a:t>            </a:t>
            </a:r>
            <a:r>
              <a:rPr>
                <a:solidFill>
                  <a:srgbClr val="4070A0"/>
                </a:solidFill>
                <a:latin typeface="Courier"/>
              </a:rPr>
              <a:t>"skipMeta"</a:t>
            </a:r>
            <a:r>
              <a:rPr>
                <a:latin typeface="Courier"/>
              </a:rPr>
              <a:t>: </a:t>
            </a:r>
            <a:r>
              <a:rPr>
                <a:solidFill>
                  <a:srgbClr val="4070A0"/>
                </a:solidFill>
                <a:latin typeface="Courier"/>
              </a:rPr>
              <a:t>"false"</a:t>
            </a:r>
            <a:r>
              <a:rPr>
                <a:latin typeface="Courier"/>
              </a:rPr>
              <a:t>,</a:t>
            </a:r>
            <a:br/>
            <a:r>
              <a:rPr>
                <a:latin typeface="Courier"/>
              </a:rPr>
              <a:t>        },</a:t>
            </a:r>
            <a:br/>
            <a:r>
              <a:rPr>
                <a:latin typeface="Courier"/>
              </a:rPr>
              <a:t>        timeout</a:t>
            </a:r>
            <a:r>
              <a:rPr>
                <a:solidFill>
                  <a:srgbClr val="666666"/>
                </a:solidFill>
                <a:latin typeface="Courier"/>
              </a:rPr>
              <a:t>=</a:t>
            </a:r>
            <a:r>
              <a:rPr>
                <a:solidFill>
                  <a:srgbClr val="40A070"/>
                </a:solidFill>
                <a:latin typeface="Courier"/>
              </a:rPr>
              <a:t>120</a:t>
            </a:r>
            <a:r>
              <a:rPr>
                <a:latin typeface="Courier"/>
              </a:rPr>
              <a:t>,</a:t>
            </a:r>
            <a:br/>
            <a:r>
              <a:rPr>
                <a:latin typeface="Courier"/>
              </a:rPr>
              <a:t>    )</a:t>
            </a:r>
            <a:br/>
            <a:r>
              <a:rPr>
                <a:latin typeface="Courier"/>
              </a:rPr>
              <a:t>    response.raise_for_status()</a:t>
            </a:r>
            <a:br/>
            <a:r>
              <a:rPr>
                <a:latin typeface="Courier"/>
              </a:rPr>
              <a:t>    </a:t>
            </a:r>
            <a:r>
              <a:rPr b="1">
                <a:solidFill>
                  <a:srgbClr val="007020"/>
                </a:solidFill>
                <a:latin typeface="Courier"/>
              </a:rPr>
              <a:t>return</a:t>
            </a:r>
            <a:r>
              <a:rPr>
                <a:latin typeface="Courier"/>
              </a:rPr>
              <a:t> response.json()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Adresser le cube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(httr2)</a:t>
            </a:r>
            <a:br/>
            <a:br/>
            <a:r>
              <a:rPr>
                <a:latin typeface="Courier"/>
              </a:rPr>
              <a:t>analytics </a:t>
            </a:r>
            <a:r>
              <a:rPr>
                <a:solidFill>
                  <a:srgbClr val="007020"/>
                </a:solidFill>
                <a:latin typeface="Courier"/>
              </a:rPr>
              <a:t>&lt;-</a:t>
            </a:r>
            <a:r>
              <a:rPr>
                <a:latin typeface="Courier"/>
              </a:rPr>
              <a:t> </a:t>
            </a:r>
            <a:r>
              <a:rPr b="1">
                <a:solidFill>
                  <a:srgbClr val="007020"/>
                </a:solidFill>
                <a:latin typeface="Courier"/>
              </a:rPr>
              <a:t>function</a:t>
            </a:r>
            <a:r>
              <a:rPr>
                <a:latin typeface="Courier"/>
              </a:rPr>
              <a:t>(dx, ou, pe) {</a:t>
            </a:r>
            <a:br/>
            <a:r>
              <a:rPr>
                <a:latin typeface="Courier"/>
              </a:rPr>
              <a:t>  </a:t>
            </a:r>
            <a:r>
              <a:rPr>
                <a:solidFill>
                  <a:srgbClr val="06287E"/>
                </a:solidFill>
                <a:latin typeface="Courier"/>
              </a:rPr>
              <a:t>request</a:t>
            </a:r>
            <a:r>
              <a:rPr>
                <a:latin typeface="Courier"/>
              </a:rPr>
              <a:t>(</a:t>
            </a:r>
            <a:r>
              <a:rPr>
                <a:solidFill>
                  <a:srgbClr val="4070A0"/>
                </a:solidFill>
                <a:latin typeface="Courier"/>
              </a:rPr>
              <a:t>"https://play.dhis2.org/40/api/analytics.json"</a:t>
            </a:r>
            <a:r>
              <a:rPr>
                <a:latin typeface="Courier"/>
              </a:rPr>
              <a:t>) </a:t>
            </a:r>
            <a:r>
              <a:rPr>
                <a:solidFill>
                  <a:srgbClr val="4070A0"/>
                </a:solidFill>
                <a:latin typeface="Courier"/>
              </a:rPr>
              <a:t>|&gt;</a:t>
            </a:r>
            <a:br/>
            <a:r>
              <a:rPr>
                <a:latin typeface="Courier"/>
              </a:rPr>
              <a:t>    </a:t>
            </a:r>
            <a:r>
              <a:rPr>
                <a:solidFill>
                  <a:srgbClr val="06287E"/>
                </a:solidFill>
                <a:latin typeface="Courier"/>
              </a:rPr>
              <a:t>req_url_query</a:t>
            </a:r>
            <a:r>
              <a:rPr>
                <a:latin typeface="Courier"/>
              </a:rPr>
              <a:t>(</a:t>
            </a:r>
            <a:br/>
            <a:r>
              <a:rPr>
                <a:latin typeface="Courier"/>
              </a:rPr>
              <a:t>      </a:t>
            </a:r>
            <a:r>
              <a:rPr>
                <a:solidFill>
                  <a:srgbClr val="7D9029"/>
                </a:solidFill>
                <a:latin typeface="Courier"/>
              </a:rPr>
              <a:t>dimension =</a:t>
            </a:r>
            <a:r>
              <a:rPr>
                <a:latin typeface="Courier"/>
              </a:rPr>
              <a:t> </a:t>
            </a:r>
            <a:r>
              <a:rPr>
                <a:solidFill>
                  <a:srgbClr val="06287E"/>
                </a:solidFill>
                <a:latin typeface="Courier"/>
              </a:rPr>
              <a:t>paste0</a:t>
            </a:r>
            <a:r>
              <a:rPr>
                <a:latin typeface="Courier"/>
              </a:rPr>
              <a:t>(</a:t>
            </a:r>
            <a:r>
              <a:rPr>
                <a:solidFill>
                  <a:srgbClr val="4070A0"/>
                </a:solidFill>
                <a:latin typeface="Courier"/>
              </a:rPr>
              <a:t>"dx:"</a:t>
            </a:r>
            <a:r>
              <a:rPr>
                <a:latin typeface="Courier"/>
              </a:rPr>
              <a:t>, </a:t>
            </a:r>
            <a:r>
              <a:rPr>
                <a:solidFill>
                  <a:srgbClr val="06287E"/>
                </a:solidFill>
                <a:latin typeface="Courier"/>
              </a:rPr>
              <a:t>paste</a:t>
            </a:r>
            <a:r>
              <a:rPr>
                <a:latin typeface="Courier"/>
              </a:rPr>
              <a:t>(dx, </a:t>
            </a:r>
            <a:r>
              <a:rPr>
                <a:solidFill>
                  <a:srgbClr val="7D9029"/>
                </a:solidFill>
                <a:latin typeface="Courier"/>
              </a:rPr>
              <a:t>collapse =</a:t>
            </a:r>
            <a:r>
              <a:rPr>
                <a:latin typeface="Courier"/>
              </a:rPr>
              <a:t> </a:t>
            </a:r>
            <a:r>
              <a:rPr>
                <a:solidFill>
                  <a:srgbClr val="4070A0"/>
                </a:solidFill>
                <a:latin typeface="Courier"/>
              </a:rPr>
              <a:t>";"</a:t>
            </a:r>
            <a:r>
              <a:rPr>
                <a:latin typeface="Courier"/>
              </a:rPr>
              <a:t>)),</a:t>
            </a:r>
            <a:br/>
            <a:r>
              <a:rPr>
                <a:latin typeface="Courier"/>
              </a:rPr>
              <a:t>      </a:t>
            </a:r>
            <a:r>
              <a:rPr>
                <a:solidFill>
                  <a:srgbClr val="7D9029"/>
                </a:solidFill>
                <a:latin typeface="Courier"/>
              </a:rPr>
              <a:t>dimension =</a:t>
            </a:r>
            <a:r>
              <a:rPr>
                <a:latin typeface="Courier"/>
              </a:rPr>
              <a:t> </a:t>
            </a:r>
            <a:r>
              <a:rPr>
                <a:solidFill>
                  <a:srgbClr val="06287E"/>
                </a:solidFill>
                <a:latin typeface="Courier"/>
              </a:rPr>
              <a:t>paste0</a:t>
            </a:r>
            <a:r>
              <a:rPr>
                <a:latin typeface="Courier"/>
              </a:rPr>
              <a:t>(</a:t>
            </a:r>
            <a:r>
              <a:rPr>
                <a:solidFill>
                  <a:srgbClr val="4070A0"/>
                </a:solidFill>
                <a:latin typeface="Courier"/>
              </a:rPr>
              <a:t>"ou:"</a:t>
            </a:r>
            <a:r>
              <a:rPr>
                <a:latin typeface="Courier"/>
              </a:rPr>
              <a:t>, ou),</a:t>
            </a:r>
            <a:br/>
            <a:r>
              <a:rPr>
                <a:latin typeface="Courier"/>
              </a:rPr>
              <a:t>      </a:t>
            </a:r>
            <a:r>
              <a:rPr>
                <a:solidFill>
                  <a:srgbClr val="7D9029"/>
                </a:solidFill>
                <a:latin typeface="Courier"/>
              </a:rPr>
              <a:t>dimension =</a:t>
            </a:r>
            <a:r>
              <a:rPr>
                <a:latin typeface="Courier"/>
              </a:rPr>
              <a:t> </a:t>
            </a:r>
            <a:r>
              <a:rPr>
                <a:solidFill>
                  <a:srgbClr val="06287E"/>
                </a:solidFill>
                <a:latin typeface="Courier"/>
              </a:rPr>
              <a:t>paste0</a:t>
            </a:r>
            <a:r>
              <a:rPr>
                <a:latin typeface="Courier"/>
              </a:rPr>
              <a:t>(</a:t>
            </a:r>
            <a:r>
              <a:rPr>
                <a:solidFill>
                  <a:srgbClr val="4070A0"/>
                </a:solidFill>
                <a:latin typeface="Courier"/>
              </a:rPr>
              <a:t>"pe:"</a:t>
            </a:r>
            <a:r>
              <a:rPr>
                <a:latin typeface="Courier"/>
              </a:rPr>
              <a:t>, </a:t>
            </a:r>
            <a:r>
              <a:rPr>
                <a:solidFill>
                  <a:srgbClr val="06287E"/>
                </a:solidFill>
                <a:latin typeface="Courier"/>
              </a:rPr>
              <a:t>paste</a:t>
            </a:r>
            <a:r>
              <a:rPr>
                <a:latin typeface="Courier"/>
              </a:rPr>
              <a:t>(pe, </a:t>
            </a:r>
            <a:r>
              <a:rPr>
                <a:solidFill>
                  <a:srgbClr val="7D9029"/>
                </a:solidFill>
                <a:latin typeface="Courier"/>
              </a:rPr>
              <a:t>collapse =</a:t>
            </a:r>
            <a:r>
              <a:rPr>
                <a:latin typeface="Courier"/>
              </a:rPr>
              <a:t> </a:t>
            </a:r>
            <a:r>
              <a:rPr>
                <a:solidFill>
                  <a:srgbClr val="4070A0"/>
                </a:solidFill>
                <a:latin typeface="Courier"/>
              </a:rPr>
              <a:t>";"</a:t>
            </a:r>
            <a:r>
              <a:rPr>
                <a:latin typeface="Courier"/>
              </a:rPr>
              <a:t>)),</a:t>
            </a:r>
            <a:br/>
            <a:r>
              <a:rPr>
                <a:latin typeface="Courier"/>
              </a:rPr>
              <a:t>      </a:t>
            </a:r>
            <a:r>
              <a:rPr>
                <a:solidFill>
                  <a:srgbClr val="7D9029"/>
                </a:solidFill>
                <a:latin typeface="Courier"/>
              </a:rPr>
              <a:t>displayProperty =</a:t>
            </a:r>
            <a:r>
              <a:rPr>
                <a:latin typeface="Courier"/>
              </a:rPr>
              <a:t> </a:t>
            </a:r>
            <a:r>
              <a:rPr>
                <a:solidFill>
                  <a:srgbClr val="4070A0"/>
                </a:solidFill>
                <a:latin typeface="Courier"/>
              </a:rPr>
              <a:t>"NAME"</a:t>
            </a:r>
            <a:r>
              <a:rPr>
                <a:latin typeface="Courier"/>
              </a:rPr>
              <a:t>,</a:t>
            </a:r>
            <a:br/>
            <a:r>
              <a:rPr>
                <a:latin typeface="Courier"/>
              </a:rPr>
              <a:t>      </a:t>
            </a:r>
            <a:r>
              <a:rPr>
                <a:solidFill>
                  <a:srgbClr val="7D9029"/>
                </a:solidFill>
                <a:latin typeface="Courier"/>
              </a:rPr>
              <a:t>.multi =</a:t>
            </a:r>
            <a:r>
              <a:rPr>
                <a:latin typeface="Courier"/>
              </a:rPr>
              <a:t> </a:t>
            </a:r>
            <a:r>
              <a:rPr>
                <a:solidFill>
                  <a:srgbClr val="4070A0"/>
                </a:solidFill>
                <a:latin typeface="Courier"/>
              </a:rPr>
              <a:t>"explode"</a:t>
            </a:r>
            <a:br/>
            <a:r>
              <a:rPr>
                <a:latin typeface="Courier"/>
              </a:rPr>
              <a:t>    ) </a:t>
            </a:r>
            <a:r>
              <a:rPr>
                <a:solidFill>
                  <a:srgbClr val="4070A0"/>
                </a:solidFill>
                <a:latin typeface="Courier"/>
              </a:rPr>
              <a:t>|&gt;</a:t>
            </a:r>
            <a:br/>
            <a:r>
              <a:rPr>
                <a:latin typeface="Courier"/>
              </a:rPr>
              <a:t>    </a:t>
            </a:r>
            <a:r>
              <a:rPr>
                <a:solidFill>
                  <a:srgbClr val="06287E"/>
                </a:solidFill>
                <a:latin typeface="Courier"/>
              </a:rPr>
              <a:t>req_perform</a:t>
            </a:r>
            <a:r>
              <a:rPr>
                <a:latin typeface="Courier"/>
              </a:rPr>
              <a:t>() </a:t>
            </a:r>
            <a:r>
              <a:rPr>
                <a:solidFill>
                  <a:srgbClr val="4070A0"/>
                </a:solidFill>
                <a:latin typeface="Courier"/>
              </a:rPr>
              <a:t>|&gt;</a:t>
            </a:r>
            <a:br/>
            <a:r>
              <a:rPr>
                <a:latin typeface="Courier"/>
              </a:rPr>
              <a:t>    </a:t>
            </a:r>
            <a:r>
              <a:rPr>
                <a:solidFill>
                  <a:srgbClr val="06287E"/>
                </a:solidFill>
                <a:latin typeface="Courier"/>
              </a:rPr>
              <a:t>resp_body_json</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de la réponse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to_frame(payload):</a:t>
            </a:r>
            <a:br/>
            <a:r>
              <a:rPr>
                <a:latin typeface="Courier"/>
              </a:rPr>
              <a:t>    </a:t>
            </a: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    columns </a:t>
            </a:r>
            <a:r>
              <a:rPr>
                <a:solidFill>
                  <a:srgbClr val="666666"/>
                </a:solidFill>
                <a:latin typeface="Courier"/>
              </a:rPr>
              <a:t>=</a:t>
            </a:r>
            <a:r>
              <a:rPr>
                <a:latin typeface="Courier"/>
              </a:rPr>
              <a:t> [h[</a:t>
            </a:r>
            <a:r>
              <a:rPr>
                <a:solidFill>
                  <a:srgbClr val="4070A0"/>
                </a:solidFill>
                <a:latin typeface="Courier"/>
              </a:rPr>
              <a:t>"name"</a:t>
            </a:r>
            <a:r>
              <a:rPr>
                <a:latin typeface="Courier"/>
              </a:rPr>
              <a:t>] </a:t>
            </a:r>
            <a:r>
              <a:rPr b="1">
                <a:solidFill>
                  <a:srgbClr val="007020"/>
                </a:solidFill>
                <a:latin typeface="Courier"/>
              </a:rPr>
              <a:t>for</a:t>
            </a:r>
            <a:r>
              <a:rPr>
                <a:latin typeface="Courier"/>
              </a:rPr>
              <a:t> h </a:t>
            </a:r>
            <a:r>
              <a:rPr b="1">
                <a:solidFill>
                  <a:srgbClr val="007020"/>
                </a:solidFill>
                <a:latin typeface="Courier"/>
              </a:rPr>
              <a:t>in</a:t>
            </a:r>
            <a:r>
              <a:rPr>
                <a:latin typeface="Courier"/>
              </a:rPr>
              <a:t> payload[</a:t>
            </a:r>
            <a:r>
              <a:rPr>
                <a:solidFill>
                  <a:srgbClr val="4070A0"/>
                </a:solidFill>
                <a:latin typeface="Courier"/>
              </a:rPr>
              <a:t>"headers"</a:t>
            </a:r>
            <a:r>
              <a:rPr>
                <a:latin typeface="Courier"/>
              </a:rPr>
              <a:t>]]</a:t>
            </a:r>
            <a:br/>
            <a:r>
              <a:rPr>
                <a:latin typeface="Courier"/>
              </a:rPr>
              <a:t>    frame </a:t>
            </a:r>
            <a:r>
              <a:rPr>
                <a:solidFill>
                  <a:srgbClr val="666666"/>
                </a:solidFill>
                <a:latin typeface="Courier"/>
              </a:rPr>
              <a:t>=</a:t>
            </a:r>
            <a:r>
              <a:rPr>
                <a:latin typeface="Courier"/>
              </a:rPr>
              <a:t> pd.DataFrame(payload[</a:t>
            </a:r>
            <a:r>
              <a:rPr>
                <a:solidFill>
                  <a:srgbClr val="4070A0"/>
                </a:solidFill>
                <a:latin typeface="Courier"/>
              </a:rPr>
              <a:t>"rows"</a:t>
            </a:r>
            <a:r>
              <a:rPr>
                <a:latin typeface="Courier"/>
              </a:rPr>
              <a:t>], columns</a:t>
            </a:r>
            <a:r>
              <a:rPr>
                <a:solidFill>
                  <a:srgbClr val="666666"/>
                </a:solidFill>
                <a:latin typeface="Courier"/>
              </a:rPr>
              <a:t>=</a:t>
            </a:r>
            <a:r>
              <a:rPr>
                <a:latin typeface="Courier"/>
              </a:rPr>
              <a:t>columns)</a:t>
            </a:r>
            <a:br/>
            <a:br/>
            <a:r>
              <a:rPr>
                <a:latin typeface="Courier"/>
              </a:rPr>
              <a:t>    names </a:t>
            </a:r>
            <a:r>
              <a:rPr>
                <a:solidFill>
                  <a:srgbClr val="666666"/>
                </a:solidFill>
                <a:latin typeface="Courier"/>
              </a:rPr>
              <a:t>=</a:t>
            </a:r>
            <a:r>
              <a:rPr>
                <a:latin typeface="Courier"/>
              </a:rPr>
              <a:t> {uid: item[</a:t>
            </a:r>
            <a:r>
              <a:rPr>
                <a:solidFill>
                  <a:srgbClr val="4070A0"/>
                </a:solidFill>
                <a:latin typeface="Courier"/>
              </a:rPr>
              <a:t>"name"</a:t>
            </a:r>
            <a:r>
              <a:rPr>
                <a:latin typeface="Courier"/>
              </a:rPr>
              <a:t>]</a:t>
            </a:r>
            <a:br/>
            <a:r>
              <a:rPr>
                <a:latin typeface="Courier"/>
              </a:rPr>
              <a:t>             </a:t>
            </a:r>
            <a:r>
              <a:rPr b="1">
                <a:solidFill>
                  <a:srgbClr val="007020"/>
                </a:solidFill>
                <a:latin typeface="Courier"/>
              </a:rPr>
              <a:t>for</a:t>
            </a:r>
            <a:r>
              <a:rPr>
                <a:latin typeface="Courier"/>
              </a:rPr>
              <a:t> uid, item </a:t>
            </a:r>
            <a:r>
              <a:rPr b="1">
                <a:solidFill>
                  <a:srgbClr val="007020"/>
                </a:solidFill>
                <a:latin typeface="Courier"/>
              </a:rPr>
              <a:t>in</a:t>
            </a:r>
            <a:r>
              <a:rPr>
                <a:latin typeface="Courier"/>
              </a:rPr>
              <a:t> payload[</a:t>
            </a:r>
            <a:r>
              <a:rPr>
                <a:solidFill>
                  <a:srgbClr val="4070A0"/>
                </a:solidFill>
                <a:latin typeface="Courier"/>
              </a:rPr>
              <a:t>"metaData"</a:t>
            </a:r>
            <a:r>
              <a:rPr>
                <a:latin typeface="Courier"/>
              </a:rPr>
              <a:t>][</a:t>
            </a:r>
            <a:r>
              <a:rPr>
                <a:solidFill>
                  <a:srgbClr val="4070A0"/>
                </a:solidFill>
                <a:latin typeface="Courier"/>
              </a:rPr>
              <a:t>"items"</a:t>
            </a:r>
            <a:r>
              <a:rPr>
                <a:latin typeface="Courier"/>
              </a:rPr>
              <a:t>].items()}</a:t>
            </a:r>
            <a:br/>
            <a:r>
              <a:rPr>
                <a:latin typeface="Courier"/>
              </a:rPr>
              <a:t>    </a:t>
            </a: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"dx"</a:t>
            </a:r>
            <a:r>
              <a:rPr>
                <a:latin typeface="Courier"/>
              </a:rPr>
              <a:t>, </a:t>
            </a:r>
            <a:r>
              <a:rPr>
                <a:solidFill>
                  <a:srgbClr val="4070A0"/>
                </a:solidFill>
                <a:latin typeface="Courier"/>
              </a:rPr>
              <a:t>"ou"</a:t>
            </a:r>
            <a:r>
              <a:rPr>
                <a:latin typeface="Courier"/>
              </a:rPr>
              <a:t>, </a:t>
            </a:r>
            <a:r>
              <a:rPr>
                <a:solidFill>
                  <a:srgbClr val="4070A0"/>
                </a:solidFill>
                <a:latin typeface="Courier"/>
              </a:rPr>
              <a:t>"pe"</a:t>
            </a:r>
            <a:r>
              <a:rPr>
                <a:latin typeface="Courier"/>
              </a:rPr>
              <a:t>):</a:t>
            </a:r>
            <a:br/>
            <a:r>
              <a:rPr>
                <a:latin typeface="Courier"/>
              </a:rPr>
              <a:t>        </a:t>
            </a:r>
            <a:r>
              <a:rPr b="1">
                <a:solidFill>
                  <a:srgbClr val="007020"/>
                </a:solidFill>
                <a:latin typeface="Courier"/>
              </a:rPr>
              <a:t>if</a:t>
            </a:r>
            <a:r>
              <a:rPr>
                <a:latin typeface="Courier"/>
              </a:rPr>
              <a:t> column </a:t>
            </a:r>
            <a:r>
              <a:rPr b="1">
                <a:solidFill>
                  <a:srgbClr val="007020"/>
                </a:solidFill>
                <a:latin typeface="Courier"/>
              </a:rPr>
              <a:t>in</a:t>
            </a:r>
            <a:r>
              <a:rPr>
                <a:latin typeface="Courier"/>
              </a:rPr>
              <a:t> frame:</a:t>
            </a:r>
            <a:br/>
            <a:r>
              <a:rPr>
                <a:latin typeface="Courier"/>
              </a:rPr>
              <a:t>            frame[</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_name"</a:t>
            </a:r>
            <a:r>
              <a:rPr>
                <a:latin typeface="Courier"/>
              </a:rPr>
              <a:t>] </a:t>
            </a:r>
            <a:r>
              <a:rPr>
                <a:solidFill>
                  <a:srgbClr val="666666"/>
                </a:solidFill>
                <a:latin typeface="Courier"/>
              </a:rPr>
              <a:t>=</a:t>
            </a:r>
            <a:r>
              <a:rPr>
                <a:latin typeface="Courier"/>
              </a:rPr>
              <a:t> frame[column].</a:t>
            </a:r>
            <a:r>
              <a:rPr>
                <a:solidFill>
                  <a:srgbClr val="008000"/>
                </a:solidFill>
                <a:latin typeface="Courier"/>
              </a:rPr>
              <a:t>map</a:t>
            </a:r>
            <a:r>
              <a:rPr>
                <a:latin typeface="Courier"/>
              </a:rPr>
              <a:t>(names)</a:t>
            </a:r>
            <a:br/>
            <a:r>
              <a:rPr>
                <a:latin typeface="Courier"/>
              </a:rPr>
              <a:t>    </a:t>
            </a:r>
            <a:r>
              <a:rPr b="1">
                <a:solidFill>
                  <a:srgbClr val="007020"/>
                </a:solidFill>
                <a:latin typeface="Courier"/>
              </a:rPr>
              <a:t>return</a:t>
            </a:r>
            <a:r>
              <a:rPr>
                <a:latin typeface="Courier"/>
              </a:rPr>
              <a:t> frame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de la réponse — En R</a:t>
            </a:r>
          </a:p>
        </p:txBody>
      </p:sp>
      <p:sp>
        <p:nvSpPr>
          <p:cNvPr id="3" name="Content Placeholder 2"/>
          <p:cNvSpPr>
            <a:spLocks noGrp="1"/>
          </p:cNvSpPr>
          <p:nvPr>
            <p:ph idx="1"/>
          </p:nvPr>
        </p:nvSpPr>
        <p:spPr/>
        <p:txBody>
          <a:bodyPr/>
          <a:lstStyle/>
          <a:p>
            <a:pPr lvl="0" indent="0">
              <a:buNone/>
            </a:pPr>
            <a:r>
              <a:rPr>
                <a:latin typeface="Courier"/>
              </a:rPr>
              <a:t>to_frame </a:t>
            </a:r>
            <a:r>
              <a:rPr>
                <a:solidFill>
                  <a:srgbClr val="007020"/>
                </a:solidFill>
                <a:latin typeface="Courier"/>
              </a:rPr>
              <a:t>&lt;-</a:t>
            </a:r>
            <a:r>
              <a:rPr>
                <a:latin typeface="Courier"/>
              </a:rPr>
              <a:t> </a:t>
            </a:r>
            <a:r>
              <a:rPr b="1">
                <a:solidFill>
                  <a:srgbClr val="007020"/>
                </a:solidFill>
                <a:latin typeface="Courier"/>
              </a:rPr>
              <a:t>function</a:t>
            </a:r>
            <a:r>
              <a:rPr>
                <a:latin typeface="Courier"/>
              </a:rPr>
              <a:t>(payload) {</a:t>
            </a:r>
            <a:br/>
            <a:r>
              <a:rPr>
                <a:latin typeface="Courier"/>
              </a:rPr>
              <a:t>  cols </a:t>
            </a:r>
            <a:r>
              <a:rPr>
                <a:solidFill>
                  <a:srgbClr val="007020"/>
                </a:solidFill>
                <a:latin typeface="Courier"/>
              </a:rPr>
              <a:t>&lt;-</a:t>
            </a:r>
            <a:r>
              <a:rPr>
                <a:latin typeface="Courier"/>
              </a:rPr>
              <a:t> </a:t>
            </a:r>
            <a:r>
              <a:rPr>
                <a:solidFill>
                  <a:srgbClr val="06287E"/>
                </a:solidFill>
                <a:latin typeface="Courier"/>
              </a:rPr>
              <a:t>vapply</a:t>
            </a:r>
            <a:r>
              <a:rPr>
                <a:latin typeface="Courier"/>
              </a:rPr>
              <a:t>(payload</a:t>
            </a:r>
            <a:r>
              <a:rPr>
                <a:solidFill>
                  <a:srgbClr val="4070A0"/>
                </a:solidFill>
                <a:latin typeface="Courier"/>
              </a:rPr>
              <a:t>$</a:t>
            </a:r>
            <a:r>
              <a:rPr>
                <a:latin typeface="Courier"/>
              </a:rPr>
              <a:t>headers, \(h) h</a:t>
            </a:r>
            <a:r>
              <a:rPr>
                <a:solidFill>
                  <a:srgbClr val="4070A0"/>
                </a:solidFill>
                <a:latin typeface="Courier"/>
              </a:rPr>
              <a:t>$</a:t>
            </a:r>
            <a:r>
              <a:rPr>
                <a:latin typeface="Courier"/>
              </a:rPr>
              <a:t>name, </a:t>
            </a:r>
            <a:r>
              <a:rPr>
                <a:solidFill>
                  <a:srgbClr val="06287E"/>
                </a:solidFill>
                <a:latin typeface="Courier"/>
              </a:rPr>
              <a:t>character</a:t>
            </a:r>
            <a:r>
              <a:rPr>
                <a:latin typeface="Courier"/>
              </a:rPr>
              <a:t>(</a:t>
            </a:r>
            <a:r>
              <a:rPr>
                <a:solidFill>
                  <a:srgbClr val="40A070"/>
                </a:solidFill>
                <a:latin typeface="Courier"/>
              </a:rPr>
              <a:t>1</a:t>
            </a:r>
            <a:r>
              <a:rPr>
                <a:latin typeface="Courier"/>
              </a:rPr>
              <a:t>))</a:t>
            </a:r>
            <a:br/>
            <a:r>
              <a:rPr>
                <a:latin typeface="Courier"/>
              </a:rPr>
              <a:t>  rows </a:t>
            </a:r>
            <a:r>
              <a:rPr>
                <a:solidFill>
                  <a:srgbClr val="007020"/>
                </a:solidFill>
                <a:latin typeface="Courier"/>
              </a:rPr>
              <a:t>&lt;-</a:t>
            </a:r>
            <a:r>
              <a:rPr>
                <a:latin typeface="Courier"/>
              </a:rPr>
              <a:t> </a:t>
            </a:r>
            <a:r>
              <a:rPr>
                <a:solidFill>
                  <a:srgbClr val="06287E"/>
                </a:solidFill>
                <a:latin typeface="Courier"/>
              </a:rPr>
              <a:t>do.call</a:t>
            </a:r>
            <a:r>
              <a:rPr>
                <a:latin typeface="Courier"/>
              </a:rPr>
              <a:t>(rbind, </a:t>
            </a:r>
            <a:r>
              <a:rPr>
                <a:solidFill>
                  <a:srgbClr val="06287E"/>
                </a:solidFill>
                <a:latin typeface="Courier"/>
              </a:rPr>
              <a:t>lapply</a:t>
            </a:r>
            <a:r>
              <a:rPr>
                <a:latin typeface="Courier"/>
              </a:rPr>
              <a:t>(payload</a:t>
            </a:r>
            <a:r>
              <a:rPr>
                <a:solidFill>
                  <a:srgbClr val="4070A0"/>
                </a:solidFill>
                <a:latin typeface="Courier"/>
              </a:rPr>
              <a:t>$</a:t>
            </a:r>
            <a:r>
              <a:rPr>
                <a:latin typeface="Courier"/>
              </a:rPr>
              <a:t>rows, \(r) </a:t>
            </a:r>
            <a:r>
              <a:rPr>
                <a:solidFill>
                  <a:srgbClr val="06287E"/>
                </a:solidFill>
                <a:latin typeface="Courier"/>
              </a:rPr>
              <a:t>unlist</a:t>
            </a:r>
            <a:r>
              <a:rPr>
                <a:latin typeface="Courier"/>
              </a:rPr>
              <a:t>(r)))</a:t>
            </a:r>
            <a:br/>
            <a:r>
              <a:rPr>
                <a:latin typeface="Courier"/>
              </a:rPr>
              <a:t>  </a:t>
            </a:r>
            <a:r>
              <a:rPr>
                <a:solidFill>
                  <a:srgbClr val="06287E"/>
                </a:solidFill>
                <a:latin typeface="Courier"/>
              </a:rPr>
              <a:t>as.data.frame</a:t>
            </a:r>
            <a:r>
              <a:rPr>
                <a:latin typeface="Courier"/>
              </a:rPr>
              <a:t>(rows, </a:t>
            </a:r>
            <a:r>
              <a:rPr>
                <a:solidFill>
                  <a:srgbClr val="7D9029"/>
                </a:solidFill>
                <a:latin typeface="Courier"/>
              </a:rPr>
              <a:t>stringsAsFactors =</a:t>
            </a:r>
            <a:r>
              <a:rPr>
                <a:latin typeface="Courier"/>
              </a:rPr>
              <a:t> </a:t>
            </a:r>
            <a:r>
              <a:rPr>
                <a:solidFill>
                  <a:srgbClr val="880000"/>
                </a:solidFill>
                <a:latin typeface="Courier"/>
              </a:rPr>
              <a:t>FALSE</a:t>
            </a:r>
            <a:r>
              <a:rPr>
                <a:latin typeface="Courier"/>
              </a:rPr>
              <a:t>) </a:t>
            </a:r>
            <a:r>
              <a:rPr>
                <a:solidFill>
                  <a:srgbClr val="4070A0"/>
                </a:solidFill>
                <a:latin typeface="Courier"/>
              </a:rPr>
              <a:t>|&gt;</a:t>
            </a:r>
            <a:r>
              <a:rPr>
                <a:latin typeface="Courier"/>
              </a:rPr>
              <a:t> </a:t>
            </a:r>
            <a:r>
              <a:rPr>
                <a:solidFill>
                  <a:srgbClr val="06287E"/>
                </a:solidFill>
                <a:latin typeface="Courier"/>
              </a:rPr>
              <a:t>setNames</a:t>
            </a:r>
            <a:r>
              <a:rPr>
                <a:latin typeface="Courier"/>
              </a:rPr>
              <a:t>(cols)</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de la réponse</a:t>
            </a:r>
          </a:p>
        </p:txBody>
      </p:sp>
      <p:sp>
        <p:nvSpPr>
          <p:cNvPr id="3" name="Content Placeholder 2"/>
          <p:cNvSpPr>
            <a:spLocks noGrp="1"/>
          </p:cNvSpPr>
          <p:nvPr>
            <p:ph idx="1"/>
          </p:nvPr>
        </p:nvSpPr>
        <p:spPr/>
        <p:txBody>
          <a:bodyPr/>
          <a:lstStyle/>
          <a:p>
            <a:pPr lvl="0"/>
            <a:r>
              <a:rPr/>
              <a:t>Conservez les UID en plus des noms — Les noms changent ; les UID non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a:t>
            </a:r>
          </a:p>
        </p:txBody>
      </p:sp>
      <p:sp>
        <p:nvSpPr>
          <p:cNvPr id="3" name="Content Placeholder 2"/>
          <p:cNvSpPr>
            <a:spLocks noGrp="1"/>
          </p:cNvSpPr>
          <p:nvPr>
            <p:ph idx="1"/>
          </p:nvPr>
        </p:nvSpPr>
        <p:spPr/>
        <p:txBody>
          <a:bodyPr/>
          <a:lstStyle/>
          <a:p>
            <a:pPr lvl="0"/>
            <a:r>
              <a:rPr/>
              <a:t>L’authentification — Employez un jeton d’accès personnel là où l’instance le permet, l’authentification de base sinon,…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os</a:t>
            </a:r>
            <a:br/>
            <a:br/>
            <a:r>
              <a:rPr>
                <a:latin typeface="Courier"/>
              </a:rPr>
              <a:t>session </a:t>
            </a:r>
            <a:r>
              <a:rPr>
                <a:solidFill>
                  <a:srgbClr val="666666"/>
                </a:solidFill>
                <a:latin typeface="Courier"/>
              </a:rPr>
              <a:t>=</a:t>
            </a:r>
            <a:r>
              <a:rPr>
                <a:latin typeface="Courier"/>
              </a:rPr>
              <a:t> requests.Session()</a:t>
            </a:r>
            <a:br/>
            <a:r>
              <a:rPr>
                <a:latin typeface="Courier"/>
              </a:rPr>
              <a:t>session.headers[</a:t>
            </a:r>
            <a:r>
              <a:rPr>
                <a:solidFill>
                  <a:srgbClr val="4070A0"/>
                </a:solidFill>
                <a:latin typeface="Courier"/>
              </a:rPr>
              <a:t>"Authorization"</a:t>
            </a:r>
            <a:r>
              <a:rPr>
                <a:latin typeface="Courier"/>
              </a:rPr>
              <a:t>] </a:t>
            </a:r>
            <a:r>
              <a:rPr>
                <a:solidFill>
                  <a:srgbClr val="666666"/>
                </a:solidFill>
                <a:latin typeface="Courier"/>
              </a:rPr>
              <a:t>=</a:t>
            </a:r>
            <a:r>
              <a:rPr>
                <a:latin typeface="Courier"/>
              </a:rPr>
              <a:t> </a:t>
            </a:r>
            <a:r>
              <a:rPr>
                <a:solidFill>
                  <a:srgbClr val="BB6688"/>
                </a:solidFill>
                <a:latin typeface="Courier"/>
              </a:rPr>
              <a:t>f"ApiToken </a:t>
            </a:r>
            <a:r>
              <a:rPr>
                <a:solidFill>
                  <a:srgbClr val="4070A0"/>
                </a:solidFill>
                <a:latin typeface="Courier"/>
              </a:rPr>
              <a:t>{</a:t>
            </a:r>
            <a:r>
              <a:rPr>
                <a:latin typeface="Courier"/>
              </a:rPr>
              <a:t>os</a:t>
            </a:r>
            <a:r>
              <a:rPr>
                <a:solidFill>
                  <a:srgbClr val="4070A0"/>
                </a:solidFill>
                <a:latin typeface="Courier"/>
              </a:rPr>
              <a:t>.</a:t>
            </a:r>
            <a:r>
              <a:rPr>
                <a:latin typeface="Courier"/>
              </a:rPr>
              <a:t>environ[</a:t>
            </a:r>
            <a:r>
              <a:rPr>
                <a:solidFill>
                  <a:srgbClr val="4070A0"/>
                </a:solidFill>
                <a:latin typeface="Courier"/>
              </a:rPr>
              <a:t>'DHIS2_TOKEN'</a:t>
            </a:r>
            <a:r>
              <a:rPr>
                <a:latin typeface="Courier"/>
              </a:rPr>
              <a:t>]</a:t>
            </a:r>
            <a:r>
              <a:rPr>
                <a:solidFill>
                  <a:srgbClr val="4070A0"/>
                </a:solidFill>
                <a:latin typeface="Courier"/>
              </a:rPr>
              <a:t>}</a:t>
            </a:r>
            <a:r>
              <a:rPr>
                <a:solidFill>
                  <a:srgbClr val="BB6688"/>
                </a:solidFill>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req_headers</a:t>
            </a:r>
            <a:r>
              <a:rPr>
                <a:latin typeface="Courier"/>
              </a:rPr>
              <a:t>(</a:t>
            </a:r>
            <a:r>
              <a:rPr>
                <a:solidFill>
                  <a:srgbClr val="06287E"/>
                </a:solidFill>
                <a:latin typeface="Courier"/>
              </a:rPr>
              <a:t>request</a:t>
            </a:r>
            <a:r>
              <a:rPr>
                <a:latin typeface="Courier"/>
              </a:rPr>
              <a:t>(url), </a:t>
            </a:r>
            <a:r>
              <a:rPr>
                <a:solidFill>
                  <a:srgbClr val="7D9029"/>
                </a:solidFill>
                <a:latin typeface="Courier"/>
              </a:rPr>
              <a:t>Authorization =</a:t>
            </a:r>
            <a:r>
              <a:rPr>
                <a:latin typeface="Courier"/>
              </a:rPr>
              <a:t> </a:t>
            </a:r>
            <a:r>
              <a:rPr>
                <a:solidFill>
                  <a:srgbClr val="06287E"/>
                </a:solidFill>
                <a:latin typeface="Courier"/>
              </a:rPr>
              <a:t>paste</a:t>
            </a:r>
            <a:r>
              <a:rPr>
                <a:latin typeface="Courier"/>
              </a:rPr>
              <a:t>(</a:t>
            </a:r>
            <a:r>
              <a:rPr>
                <a:solidFill>
                  <a:srgbClr val="4070A0"/>
                </a:solidFill>
                <a:latin typeface="Courier"/>
              </a:rPr>
              <a:t>"ApiToken"</a:t>
            </a:r>
            <a:r>
              <a:rPr>
                <a:latin typeface="Courier"/>
              </a:rPr>
              <a:t>, </a:t>
            </a:r>
            <a:r>
              <a:rPr>
                <a:solidFill>
                  <a:srgbClr val="06287E"/>
                </a:solidFill>
                <a:latin typeface="Courier"/>
              </a:rPr>
              <a:t>Sys.getenv</a:t>
            </a:r>
            <a:r>
              <a:rPr>
                <a:latin typeface="Courier"/>
              </a:rPr>
              <a:t>(</a:t>
            </a:r>
            <a:r>
              <a:rPr>
                <a:solidFill>
                  <a:srgbClr val="4070A0"/>
                </a:solidFill>
                <a:latin typeface="Courier"/>
              </a:rPr>
              <a:t>"DHIS2_TOKEN"</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a:t>
            </a:r>
          </a:p>
        </p:txBody>
      </p:sp>
      <p:sp>
        <p:nvSpPr>
          <p:cNvPr id="3" name="Content Placeholder 2"/>
          <p:cNvSpPr>
            <a:spLocks noGrp="1"/>
          </p:cNvSpPr>
          <p:nvPr>
            <p:ph idx="1"/>
          </p:nvPr>
        </p:nvSpPr>
        <p:spPr/>
        <p:txBody>
          <a:bodyPr/>
          <a:lstStyle/>
          <a:p>
            <a:pPr lvl="0"/>
            <a:r>
              <a:rPr/>
              <a:t>La pagination — Les points d’accès de métadonnées paginent par défaut à 50</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paged(url, session, page_size</a:t>
            </a:r>
            <a:r>
              <a:rPr>
                <a:solidFill>
                  <a:srgbClr val="666666"/>
                </a:solidFill>
                <a:latin typeface="Courier"/>
              </a:rPr>
              <a:t>=</a:t>
            </a:r>
            <a:r>
              <a:rPr>
                <a:solidFill>
                  <a:srgbClr val="40A070"/>
                </a:solidFill>
                <a:latin typeface="Courier"/>
              </a:rPr>
              <a:t>1000</a:t>
            </a:r>
            <a:r>
              <a:rPr>
                <a:latin typeface="Courier"/>
              </a:rPr>
              <a:t>):</a:t>
            </a:r>
            <a:br/>
            <a:r>
              <a:rPr>
                <a:latin typeface="Courier"/>
              </a:rPr>
              <a:t>    page </a:t>
            </a:r>
            <a:r>
              <a:rPr>
                <a:solidFill>
                  <a:srgbClr val="666666"/>
                </a:solidFill>
                <a:latin typeface="Courier"/>
              </a:rPr>
              <a:t>=</a:t>
            </a:r>
            <a:r>
              <a:rPr>
                <a:latin typeface="Courier"/>
              </a:rPr>
              <a:t> </a:t>
            </a:r>
            <a:r>
              <a:rPr>
                <a:solidFill>
                  <a:srgbClr val="40A070"/>
                </a:solidFill>
                <a:latin typeface="Courier"/>
              </a:rPr>
              <a:t>1</a:t>
            </a:r>
            <a:br/>
            <a:r>
              <a:rPr>
                <a:latin typeface="Courier"/>
              </a:rPr>
              <a:t>    </a:t>
            </a:r>
            <a:r>
              <a:rPr b="1">
                <a:solidFill>
                  <a:srgbClr val="007020"/>
                </a:solidFill>
                <a:latin typeface="Courier"/>
              </a:rPr>
              <a:t>while</a:t>
            </a:r>
            <a:r>
              <a:rPr>
                <a:latin typeface="Courier"/>
              </a:rPr>
              <a:t> </a:t>
            </a:r>
            <a:r>
              <a:rPr>
                <a:solidFill>
                  <a:srgbClr val="19177C"/>
                </a:solidFill>
                <a:latin typeface="Courier"/>
              </a:rPr>
              <a:t>True</a:t>
            </a:r>
            <a:r>
              <a:rPr>
                <a:latin typeface="Courier"/>
              </a:rPr>
              <a:t>:</a:t>
            </a:r>
            <a:br/>
            <a:r>
              <a:rPr>
                <a:latin typeface="Courier"/>
              </a:rPr>
              <a:t>        payload </a:t>
            </a:r>
            <a:r>
              <a:rPr>
                <a:solidFill>
                  <a:srgbClr val="666666"/>
                </a:solidFill>
                <a:latin typeface="Courier"/>
              </a:rPr>
              <a:t>=</a:t>
            </a:r>
            <a:r>
              <a:rPr>
                <a:latin typeface="Courier"/>
              </a:rPr>
              <a:t> session.get(url, params</a:t>
            </a:r>
            <a:r>
              <a:rPr>
                <a:solidFill>
                  <a:srgbClr val="666666"/>
                </a:solidFill>
                <a:latin typeface="Courier"/>
              </a:rPr>
              <a:t>=</a:t>
            </a:r>
            <a:r>
              <a:rPr>
                <a:latin typeface="Courier"/>
              </a:rPr>
              <a:t>{</a:t>
            </a:r>
            <a:r>
              <a:rPr>
                <a:solidFill>
                  <a:srgbClr val="4070A0"/>
                </a:solidFill>
                <a:latin typeface="Courier"/>
              </a:rPr>
              <a:t>"page"</a:t>
            </a:r>
            <a:r>
              <a:rPr>
                <a:latin typeface="Courier"/>
              </a:rPr>
              <a:t>: page, </a:t>
            </a:r>
            <a:r>
              <a:rPr>
                <a:solidFill>
                  <a:srgbClr val="4070A0"/>
                </a:solidFill>
                <a:latin typeface="Courier"/>
              </a:rPr>
              <a:t>"pageSize"</a:t>
            </a:r>
            <a:r>
              <a:rPr>
                <a:latin typeface="Courier"/>
              </a:rPr>
              <a:t>: page_size},</a:t>
            </a:r>
            <a:br/>
            <a:r>
              <a:rPr>
                <a:latin typeface="Courier"/>
              </a:rPr>
              <a:t>                              timeout</a:t>
            </a:r>
            <a:r>
              <a:rPr>
                <a:solidFill>
                  <a:srgbClr val="666666"/>
                </a:solidFill>
                <a:latin typeface="Courier"/>
              </a:rPr>
              <a:t>=</a:t>
            </a:r>
            <a:r>
              <a:rPr>
                <a:solidFill>
                  <a:srgbClr val="40A070"/>
                </a:solidFill>
                <a:latin typeface="Courier"/>
              </a:rPr>
              <a:t>120</a:t>
            </a:r>
            <a:r>
              <a:rPr>
                <a:latin typeface="Courier"/>
              </a:rPr>
              <a:t>).json()</a:t>
            </a:r>
            <a:br/>
            <a:r>
              <a:rPr>
                <a:latin typeface="Courier"/>
              </a:rPr>
              <a:t>        </a:t>
            </a:r>
            <a:r>
              <a:rPr b="1">
                <a:solidFill>
                  <a:srgbClr val="007020"/>
                </a:solidFill>
                <a:latin typeface="Courier"/>
              </a:rPr>
              <a:t>yield</a:t>
            </a:r>
            <a:r>
              <a:rPr>
                <a:latin typeface="Courier"/>
              </a:rPr>
              <a:t> payload</a:t>
            </a:r>
            <a:br/>
            <a:r>
              <a:rPr>
                <a:latin typeface="Courier"/>
              </a:rPr>
              <a:t>        pager </a:t>
            </a:r>
            <a:r>
              <a:rPr>
                <a:solidFill>
                  <a:srgbClr val="666666"/>
                </a:solidFill>
                <a:latin typeface="Courier"/>
              </a:rPr>
              <a:t>=</a:t>
            </a:r>
            <a:r>
              <a:rPr>
                <a:latin typeface="Courier"/>
              </a:rPr>
              <a:t> payload.get(</a:t>
            </a:r>
            <a:r>
              <a:rPr>
                <a:solidFill>
                  <a:srgbClr val="4070A0"/>
                </a:solidFill>
                <a:latin typeface="Courier"/>
              </a:rPr>
              <a:t>"pager"</a:t>
            </a:r>
            <a:r>
              <a:rPr>
                <a:latin typeface="Courier"/>
              </a:rPr>
              <a:t>, {})</a:t>
            </a:r>
            <a:br/>
            <a:r>
              <a:rPr>
                <a:latin typeface="Courier"/>
              </a:rPr>
              <a:t>        </a:t>
            </a:r>
            <a:r>
              <a:rPr b="1">
                <a:solidFill>
                  <a:srgbClr val="007020"/>
                </a:solidFill>
                <a:latin typeface="Courier"/>
              </a:rPr>
              <a:t>if</a:t>
            </a:r>
            <a:r>
              <a:rPr>
                <a:latin typeface="Courier"/>
              </a:rPr>
              <a:t> page </a:t>
            </a:r>
            <a:r>
              <a:rPr>
                <a:solidFill>
                  <a:srgbClr val="666666"/>
                </a:solidFill>
                <a:latin typeface="Courier"/>
              </a:rPr>
              <a:t>&gt;=</a:t>
            </a:r>
            <a:r>
              <a:rPr>
                <a:latin typeface="Courier"/>
              </a:rPr>
              <a:t> pager.get(</a:t>
            </a:r>
            <a:r>
              <a:rPr>
                <a:solidFill>
                  <a:srgbClr val="4070A0"/>
                </a:solidFill>
                <a:latin typeface="Courier"/>
              </a:rPr>
              <a:t>"pageCount"</a:t>
            </a: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return</a:t>
            </a:r>
            <a:br/>
            <a:r>
              <a:rPr>
                <a:latin typeface="Courier"/>
              </a:rPr>
              <a:t>        page </a:t>
            </a:r>
            <a:r>
              <a:rPr>
                <a:solidFill>
                  <a:srgbClr val="666666"/>
                </a:solidFill>
                <a:latin typeface="Courier"/>
              </a:rPr>
              <a:t>+=</a:t>
            </a:r>
            <a:r>
              <a:rPr>
                <a:latin typeface="Courier"/>
              </a:rPr>
              <a:t> </a:t>
            </a:r>
            <a:r>
              <a:rPr>
                <a:solidFill>
                  <a:srgbClr val="40A070"/>
                </a:solidFill>
                <a:latin typeface="Courier"/>
              </a:rPr>
              <a:t>1</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idea: loop until page == pageCount, and never assume one request is all of 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a:t>
            </a:r>
          </a:p>
        </p:txBody>
      </p:sp>
      <p:sp>
        <p:nvSpPr>
          <p:cNvPr id="3" name="Content Placeholder 2"/>
          <p:cNvSpPr>
            <a:spLocks noGrp="1"/>
          </p:cNvSpPr>
          <p:nvPr>
            <p:ph idx="1"/>
          </p:nvPr>
        </p:nvSpPr>
        <p:spPr/>
        <p:txBody>
          <a:bodyPr/>
          <a:lstStyle/>
          <a:p>
            <a:pPr lvl="0"/>
            <a:r>
              <a:rPr/>
              <a:t>Le débit et la taille — Demandez un district et une année à la fois, non le pays et cinq années</a:t>
            </a:r>
          </a:p>
          <a:p>
            <a:pPr lvl="0"/>
            <a:r>
              <a:rPr/>
              <a:t>Les tables analytiques sont périmées — C’est celle qui surprend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 — En Python</a:t>
            </a:r>
          </a:p>
        </p:txBody>
      </p:sp>
      <p:sp>
        <p:nvSpPr>
          <p:cNvPr id="3" name="Content Placeholder 2"/>
          <p:cNvSpPr>
            <a:spLocks noGrp="1"/>
          </p:cNvSpPr>
          <p:nvPr>
            <p:ph idx="1"/>
          </p:nvPr>
        </p:nvSpPr>
        <p:spPr/>
        <p:txBody>
          <a:bodyPr/>
          <a:lstStyle/>
          <a:p>
            <a:pPr lvl="0" indent="0">
              <a:buNone/>
            </a:pPr>
            <a:r>
              <a:rPr>
                <a:latin typeface="Courier"/>
              </a:rPr>
              <a:t>info </a:t>
            </a:r>
            <a:r>
              <a:rPr>
                <a:solidFill>
                  <a:srgbClr val="666666"/>
                </a:solidFill>
                <a:latin typeface="Courier"/>
              </a:rPr>
              <a:t>=</a:t>
            </a:r>
            <a:r>
              <a:rPr>
                <a:latin typeface="Courier"/>
              </a:rPr>
              <a:t> session.get(</a:t>
            </a:r>
            <a:r>
              <a:rPr>
                <a:solidFill>
                  <a:srgbClr val="BB6688"/>
                </a:solidFill>
                <a:latin typeface="Courier"/>
              </a:rPr>
              <a:t>f"</a:t>
            </a:r>
            <a:r>
              <a:rPr>
                <a:solidFill>
                  <a:srgbClr val="4070A0"/>
                </a:solidFill>
                <a:latin typeface="Courier"/>
              </a:rPr>
              <a:t>{</a:t>
            </a:r>
            <a:r>
              <a:rPr>
                <a:latin typeface="Courier"/>
              </a:rPr>
              <a:t>BASE</a:t>
            </a:r>
            <a:r>
              <a:rPr>
                <a:solidFill>
                  <a:srgbClr val="4070A0"/>
                </a:solidFill>
                <a:latin typeface="Courier"/>
              </a:rPr>
              <a:t>}</a:t>
            </a:r>
            <a:r>
              <a:rPr>
                <a:solidFill>
                  <a:srgbClr val="BB6688"/>
                </a:solidFill>
                <a:latin typeface="Courier"/>
              </a:rPr>
              <a:t>/system/info"</a:t>
            </a:r>
            <a:r>
              <a:rPr>
                <a:latin typeface="Courier"/>
              </a:rPr>
              <a:t>, timeout</a:t>
            </a:r>
            <a:r>
              <a:rPr>
                <a:solidFill>
                  <a:srgbClr val="666666"/>
                </a:solidFill>
                <a:latin typeface="Courier"/>
              </a:rPr>
              <a:t>=</a:t>
            </a:r>
            <a:r>
              <a:rPr>
                <a:solidFill>
                  <a:srgbClr val="40A070"/>
                </a:solidFill>
                <a:latin typeface="Courier"/>
              </a:rPr>
              <a:t>60</a:t>
            </a:r>
            <a:r>
              <a:rPr>
                <a:latin typeface="Courier"/>
              </a:rPr>
              <a:t>).json()</a:t>
            </a:r>
            <a:br/>
            <a:r>
              <a:rPr>
                <a:solidFill>
                  <a:srgbClr val="008000"/>
                </a:solidFill>
                <a:latin typeface="Courier"/>
              </a:rPr>
              <a:t>print</a:t>
            </a:r>
            <a:r>
              <a:rPr>
                <a:latin typeface="Courier"/>
              </a:rPr>
              <a:t>(info.get(</a:t>
            </a:r>
            <a:r>
              <a:rPr>
                <a:solidFill>
                  <a:srgbClr val="4070A0"/>
                </a:solidFill>
                <a:latin typeface="Courier"/>
              </a:rPr>
              <a:t>"lastAnalyticsTableSuccess"</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 — En R</a:t>
            </a:r>
          </a:p>
        </p:txBody>
      </p:sp>
      <p:sp>
        <p:nvSpPr>
          <p:cNvPr id="3" name="Content Placeholder 2"/>
          <p:cNvSpPr>
            <a:spLocks noGrp="1"/>
          </p:cNvSpPr>
          <p:nvPr>
            <p:ph idx="1"/>
          </p:nvPr>
        </p:nvSpPr>
        <p:spPr/>
        <p:txBody>
          <a:bodyPr/>
          <a:lstStyle/>
          <a:p>
            <a:pPr lvl="0" indent="0">
              <a:buNone/>
            </a:pPr>
            <a:r>
              <a:rPr>
                <a:latin typeface="Courier"/>
              </a:rPr>
              <a:t>resp </a:t>
            </a:r>
            <a:r>
              <a:rPr>
                <a:solidFill>
                  <a:srgbClr val="007020"/>
                </a:solidFill>
                <a:latin typeface="Courier"/>
              </a:rPr>
              <a:t>&lt;-</a:t>
            </a:r>
            <a:r>
              <a:rPr>
                <a:latin typeface="Courier"/>
              </a:rPr>
              <a:t> </a:t>
            </a:r>
            <a:r>
              <a:rPr>
                <a:solidFill>
                  <a:srgbClr val="06287E"/>
                </a:solidFill>
                <a:latin typeface="Courier"/>
              </a:rPr>
              <a:t>request</a:t>
            </a:r>
            <a:r>
              <a:rPr>
                <a:latin typeface="Courier"/>
              </a:rPr>
              <a:t>(</a:t>
            </a:r>
            <a:r>
              <a:rPr>
                <a:solidFill>
                  <a:srgbClr val="06287E"/>
                </a:solidFill>
                <a:latin typeface="Courier"/>
              </a:rPr>
              <a:t>paste0</a:t>
            </a:r>
            <a:r>
              <a:rPr>
                <a:latin typeface="Courier"/>
              </a:rPr>
              <a:t>(base, </a:t>
            </a:r>
            <a:r>
              <a:rPr>
                <a:solidFill>
                  <a:srgbClr val="4070A0"/>
                </a:solidFill>
                <a:latin typeface="Courier"/>
              </a:rPr>
              <a:t>"/system/info"</a:t>
            </a:r>
            <a:r>
              <a:rPr>
                <a:latin typeface="Courier"/>
              </a:rPr>
              <a:t>)) </a:t>
            </a:r>
            <a:r>
              <a:rPr>
                <a:solidFill>
                  <a:srgbClr val="4070A0"/>
                </a:solidFill>
                <a:latin typeface="Courier"/>
              </a:rPr>
              <a:t>|&gt;</a:t>
            </a:r>
            <a:r>
              <a:rPr>
                <a:latin typeface="Courier"/>
              </a:rPr>
              <a:t> </a:t>
            </a:r>
            <a:r>
              <a:rPr>
                <a:solidFill>
                  <a:srgbClr val="06287E"/>
                </a:solidFill>
                <a:latin typeface="Courier"/>
              </a:rPr>
              <a:t>req_perform</a:t>
            </a:r>
            <a:r>
              <a:rPr>
                <a:latin typeface="Courier"/>
              </a:rPr>
              <a:t>() </a:t>
            </a:r>
            <a:r>
              <a:rPr>
                <a:solidFill>
                  <a:srgbClr val="4070A0"/>
                </a:solidFill>
                <a:latin typeface="Courier"/>
              </a:rPr>
              <a:t>|&gt;</a:t>
            </a:r>
            <a:r>
              <a:rPr>
                <a:latin typeface="Courier"/>
              </a:rPr>
              <a:t> </a:t>
            </a:r>
            <a:r>
              <a:rPr>
                <a:solidFill>
                  <a:srgbClr val="06287E"/>
                </a:solidFill>
                <a:latin typeface="Courier"/>
              </a:rPr>
              <a:t>resp_body_json</a:t>
            </a:r>
            <a:r>
              <a:rPr>
                <a:latin typeface="Courier"/>
              </a:rPr>
              <a:t>()</a:t>
            </a:r>
            <a:br/>
            <a:r>
              <a:rPr>
                <a:latin typeface="Courier"/>
              </a:rPr>
              <a:t>resp</a:t>
            </a:r>
            <a:r>
              <a:rPr>
                <a:solidFill>
                  <a:srgbClr val="4070A0"/>
                </a:solidFill>
                <a:latin typeface="Courier"/>
              </a:rPr>
              <a:t>$</a:t>
            </a:r>
            <a:r>
              <a:rPr>
                <a:latin typeface="Courier"/>
              </a:rPr>
              <a:t>lastAnalyticsTableSuccess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choses à régler d’abord</a:t>
            </a:r>
          </a:p>
        </p:txBody>
      </p:sp>
      <p:sp>
        <p:nvSpPr>
          <p:cNvPr id="3" name="Content Placeholder 2"/>
          <p:cNvSpPr>
            <a:spLocks noGrp="1"/>
          </p:cNvSpPr>
          <p:nvPr>
            <p:ph idx="1"/>
          </p:nvPr>
        </p:nvSpPr>
        <p:spPr/>
        <p:txBody>
          <a:bodyPr/>
          <a:lstStyle/>
          <a:p>
            <a:pPr lvl="0"/>
            <a:r>
              <a:rPr/>
              <a:t>Consignez cet horodatage avec chaque extraction — C’est la différence entre « les chiffres ont changé » et « les…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Tirez aussi les métadonnées — Exemple</a:t>
            </a:r>
          </a:p>
        </p:txBody>
      </p:sp>
      <p:sp>
        <p:nvSpPr>
          <p:cNvPr id="3" name="Content Placeholder 2"/>
          <p:cNvSpPr>
            <a:spLocks noGrp="1"/>
          </p:cNvSpPr>
          <p:nvPr>
            <p:ph idx="1"/>
          </p:nvPr>
        </p:nvSpPr>
        <p:spPr/>
        <p:txBody>
          <a:bodyPr/>
          <a:lstStyle/>
          <a:p>
            <a:pPr lvl="0" indent="0">
              <a:buNone/>
            </a:pPr>
            <a:r>
              <a:rPr>
                <a:latin typeface="Courier"/>
              </a:rPr>
              <a:t>/api/dataElements.json?fields=id,name,aggregationType,categoryCombo[id,name]
/api/organisationUnits.json?fields=id,name,level,parent[id]&amp;paging=false
/api/dataSets.json?fields=id,name,periodType,organisationUnits~size
/api/indicators.json?fields=id,name,numerator,denominator,indicatorType[name]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poser une question au système.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https://data-analysis.cassion.dev/fr/cours/routine-data-and-dhis2/dhis2-05-the-web-api</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Interroger le système au lieu d’exporter à la main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Deux points d’accès qui répondent à des questions différentes, la syntaxe de dimensions qui adresse un cube, et les quatre choses à régler avant tout — authentification, pagination, limites de débit, et le fait que les tables analytiques sont périmées tant que personne ne les reconstruit.</vt:lpwstr>
  </property>
</Properties>
</file>