
<file path=[Content_Types].xml><?xml version="1.0" encoding="utf-8"?>
<Types xmlns="http://schemas.openxmlformats.org/package/2006/content-types">
  <Default Extension="xml" ContentType="application/xml"/>
  <Default Extension="rels" ContentType="application/vnd.openxmlformats-package.relationships+xml"/>
  <Override PartName="/docProps/app.xml" ContentType="application/vnd.openxmlformats-officedocument.extended-propertie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theme/theme1.xml" ContentType="application/vnd.openxmlformats-officedocument.theme+xml"/>
  <Override PartName="/ppt/theme/theme2.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notesMasters/notesMaster1.xml" ContentType="application/vnd.openxmlformats-officedocument.presentationml.notesMaster+xml"/>
  <Override PartName="/docProps/core.xml" ContentType="application/vnd.openxmlformats-package.core-properties+xml"/>
  <Override PartName="/docProps/custom.xml" ContentType="application/vnd.openxmlformats-officedocument.custom-properties+xml"/>
  <Override PartName="/ppt/presentation.xml" ContentType="application/vnd.openxmlformats-officedocument.presentationml.presentation.main+xml"/>
  <Override PartName="/ppt/viewProps.xml" ContentType="application/vnd.openxmlformats-officedocument.presentationml.viewProps+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Types>
</file>

<file path=_rels/.rels><?xml version="1.0" encoding="UTF-8"?><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package/2006/relationships/metadata/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p="http://schemas.openxmlformats.org/presentationml/2006/main" xmlns:r="http://schemas.openxmlformats.org/officeDocument/2006/relationships" autoCompressPictures="0" saveSubsetFonts="1">
  <p:sldMasterIdLst>
    <p:sldMasterId id="2147483648" r:id="rId1"/>
  </p:sldMasterIdLst>
  <p:notesMasterIdLst>
    <p:notesMasterId r:id="rId23"/>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Lst>
  <p:sldSz cx="9144000" cy="5143500" type="screen16x9"/>
  <p:notesSz cx="6858000" cy="9144000"/>
  <p:defaultTextStyle>
    <a:defPPr>
      <a:defRPr lang="en-US"/>
    </a:defPPr>
    <a:lvl1pPr algn="l" defTabSz="457200" eaLnBrk="1" hangingPunct="1" latinLnBrk="0" marL="0" rtl="0">
      <a:defRPr kern="1200" sz="1800">
        <a:solidFill>
          <a:schemeClr val="tx1"/>
        </a:solidFill>
        <a:latin typeface="+mn-lt"/>
        <a:ea typeface="+mn-ea"/>
        <a:cs typeface="+mn-cs"/>
      </a:defRPr>
    </a:lvl1pPr>
    <a:lvl2pPr algn="l" defTabSz="457200" eaLnBrk="1" hangingPunct="1" latinLnBrk="0" marL="457200" rtl="0">
      <a:defRPr kern="1200" sz="1800">
        <a:solidFill>
          <a:schemeClr val="tx1"/>
        </a:solidFill>
        <a:latin typeface="+mn-lt"/>
        <a:ea typeface="+mn-ea"/>
        <a:cs typeface="+mn-cs"/>
      </a:defRPr>
    </a:lvl2pPr>
    <a:lvl3pPr algn="l" defTabSz="457200" eaLnBrk="1" hangingPunct="1" latinLnBrk="0" marL="914400" rtl="0">
      <a:defRPr kern="1200" sz="1800">
        <a:solidFill>
          <a:schemeClr val="tx1"/>
        </a:solidFill>
        <a:latin typeface="+mn-lt"/>
        <a:ea typeface="+mn-ea"/>
        <a:cs typeface="+mn-cs"/>
      </a:defRPr>
    </a:lvl3pPr>
    <a:lvl4pPr algn="l" defTabSz="457200" eaLnBrk="1" hangingPunct="1" latinLnBrk="0" marL="1371600" rtl="0">
      <a:defRPr kern="1200" sz="1800">
        <a:solidFill>
          <a:schemeClr val="tx1"/>
        </a:solidFill>
        <a:latin typeface="+mn-lt"/>
        <a:ea typeface="+mn-ea"/>
        <a:cs typeface="+mn-cs"/>
      </a:defRPr>
    </a:lvl4pPr>
    <a:lvl5pPr algn="l" defTabSz="457200" eaLnBrk="1" hangingPunct="1" latinLnBrk="0" marL="1828800" rtl="0">
      <a:defRPr kern="1200" sz="1800">
        <a:solidFill>
          <a:schemeClr val="tx1"/>
        </a:solidFill>
        <a:latin typeface="+mn-lt"/>
        <a:ea typeface="+mn-ea"/>
        <a:cs typeface="+mn-cs"/>
      </a:defRPr>
    </a:lvl5pPr>
    <a:lvl6pPr algn="l" defTabSz="457200" eaLnBrk="1" hangingPunct="1" latinLnBrk="0" marL="2286000" rtl="0">
      <a:defRPr kern="1200" sz="1800">
        <a:solidFill>
          <a:schemeClr val="tx1"/>
        </a:solidFill>
        <a:latin typeface="+mn-lt"/>
        <a:ea typeface="+mn-ea"/>
        <a:cs typeface="+mn-cs"/>
      </a:defRPr>
    </a:lvl6pPr>
    <a:lvl7pPr algn="l" defTabSz="457200" eaLnBrk="1" hangingPunct="1" latinLnBrk="0" marL="2743200" rtl="0">
      <a:defRPr kern="1200" sz="1800">
        <a:solidFill>
          <a:schemeClr val="tx1"/>
        </a:solidFill>
        <a:latin typeface="+mn-lt"/>
        <a:ea typeface="+mn-ea"/>
        <a:cs typeface="+mn-cs"/>
      </a:defRPr>
    </a:lvl7pPr>
    <a:lvl8pPr algn="l" defTabSz="457200" eaLnBrk="1" hangingPunct="1" latinLnBrk="0" marL="3200400" rtl="0">
      <a:defRPr kern="1200" sz="1800">
        <a:solidFill>
          <a:schemeClr val="tx1"/>
        </a:solidFill>
        <a:latin typeface="+mn-lt"/>
        <a:ea typeface="+mn-ea"/>
        <a:cs typeface="+mn-cs"/>
      </a:defRPr>
    </a:lvl8pPr>
    <a:lvl9pPr algn="l" defTabSz="457200" eaLnBrk="1" hangingPunct="1" latinLnBrk="0" marL="3657600" rtl="0">
      <a:defRPr kern="1200" sz="18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p="http://schemas.openxmlformats.org/presentationml/2006/main" xmlns:r="http://schemas.openxmlformats.org/officeDocument/2006/relationships">
  <p:normalViewPr>
    <p:restoredLeft autoAdjust="0" sz="15643"/>
    <p:restoredTop autoAdjust="0" sz="94694"/>
  </p:normalViewPr>
  <p:slideViewPr>
    <p:cSldViewPr snapToGrid="0" snapToObjects="1">
      <p:cViewPr varScale="1">
        <p:scale>
          <a:sx d="100" n="161"/>
          <a:sy d="100" n="161"/>
        </p:scale>
        <p:origin x="560" y="200"/>
      </p:cViewPr>
      <p:guideLst>
        <p:guide orient="horz" pos="1620"/>
        <p:guide pos="2880"/>
      </p:guideLst>
    </p:cSldViewPr>
  </p:slideViewPr>
  <p:outlineViewPr>
    <p:cViewPr>
      <p:scale>
        <a:sx d="100" n="33"/>
        <a:sy d="100" n="33"/>
      </p:scale>
      <p:origin x="0" y="0"/>
    </p:cViewPr>
  </p:outlineViewPr>
  <p:notesTextViewPr>
    <p:cViewPr>
      <p:scale>
        <a:sx d="100" n="100"/>
        <a:sy d="100" n="100"/>
      </p:scale>
      <p:origin x="0" y="0"/>
    </p:cViewPr>
  </p:notesTextViewPr>
  <p:gridSpacing cx="76200" cy="76200"/>
</p:viewPr>
</file>

<file path=ppt/_rels/presentation.xml.rels><?xml version="1.0" encoding="UTF-8"?><Relationships xmlns="http://schemas.openxmlformats.org/package/2006/relationships"><Relationship Id="rId2" Type="http://schemas.openxmlformats.org/officeDocument/2006/relationships/slide" Target="slides/slide1.xml" /><Relationship Id="rId3" Type="http://schemas.openxmlformats.org/officeDocument/2006/relationships/slide" Target="slides/slide2.xml" /><Relationship Id="rId4" Type="http://schemas.openxmlformats.org/officeDocument/2006/relationships/slide" Target="slides/slide3.xml" /><Relationship Id="rId5" Type="http://schemas.openxmlformats.org/officeDocument/2006/relationships/slide" Target="slides/slide4.xml" /><Relationship Id="rId6" Type="http://schemas.openxmlformats.org/officeDocument/2006/relationships/slide" Target="slides/slide5.xml" /><Relationship Id="rId7" Type="http://schemas.openxmlformats.org/officeDocument/2006/relationships/slide" Target="slides/slide6.xml" /><Relationship Id="rId8" Type="http://schemas.openxmlformats.org/officeDocument/2006/relationships/slide" Target="slides/slide7.xml" /><Relationship Id="rId9" Type="http://schemas.openxmlformats.org/officeDocument/2006/relationships/slide" Target="slides/slide8.xml" /><Relationship Id="rId10" Type="http://schemas.openxmlformats.org/officeDocument/2006/relationships/slide" Target="slides/slide9.xml" /><Relationship Id="rId11" Type="http://schemas.openxmlformats.org/officeDocument/2006/relationships/slide" Target="slides/slide10.xml" /><Relationship Id="rId12" Type="http://schemas.openxmlformats.org/officeDocument/2006/relationships/slide" Target="slides/slide11.xml" /><Relationship Id="rId13" Type="http://schemas.openxmlformats.org/officeDocument/2006/relationships/slide" Target="slides/slide12.xml" /><Relationship Id="rId14" Type="http://schemas.openxmlformats.org/officeDocument/2006/relationships/slide" Target="slides/slide13.xml" /><Relationship Id="rId15" Type="http://schemas.openxmlformats.org/officeDocument/2006/relationships/slide" Target="slides/slide14.xml" /><Relationship Id="rId16" Type="http://schemas.openxmlformats.org/officeDocument/2006/relationships/slide" Target="slides/slide15.xml" /><Relationship Id="rId17" Type="http://schemas.openxmlformats.org/officeDocument/2006/relationships/slide" Target="slides/slide16.xml" /><Relationship Id="rId18" Type="http://schemas.openxmlformats.org/officeDocument/2006/relationships/slide" Target="slides/slide17.xml" /><Relationship Id="rId19" Type="http://schemas.openxmlformats.org/officeDocument/2006/relationships/slide" Target="slides/slide18.xml" /><Relationship Id="rId20" Type="http://schemas.openxmlformats.org/officeDocument/2006/relationships/slide" Target="slides/slide19.xml" /><Relationship Id="rId21" Type="http://schemas.openxmlformats.org/officeDocument/2006/relationships/slide" Target="slides/slide20.xml" /><Relationship Id="rId22" Type="http://schemas.openxmlformats.org/officeDocument/2006/relationships/slide" Target="slides/slide21.xml" /><Relationship Id="rId23" Type="http://schemas.openxmlformats.org/officeDocument/2006/relationships/notesMaster" Target="notesMasters/notesMaster1.xml" /><Relationship Id="rId25" Type="http://schemas.openxmlformats.org/officeDocument/2006/relationships/viewProps" Target="viewProps.xml" /><Relationship Id="rId24" Type="http://schemas.openxmlformats.org/officeDocument/2006/relationships/presProps" Target="presProps.xml" /><Relationship Id="rId1" Type="http://schemas.openxmlformats.org/officeDocument/2006/relationships/slideMaster" Target="slideMasters/slideMaster1.xml" /><Relationship Id="rId27" Type="http://schemas.openxmlformats.org/officeDocument/2006/relationships/tableStyles" Target="tableStyles.xml" /><Relationship Id="rId26" Type="http://schemas.openxmlformats.org/officeDocument/2006/relationships/theme" Target="theme/theme1.xml" /></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F9C1CCF-B725-44A7-AA57-5E433BD85C9F}" type="datetimeFigureOut">
              <a:rPr lang="en-US" smtClean="0"/>
              <a:t>1/2/22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8BDFEC3-8487-43E8-A154-7C12CBC1FFF2}" type="slidenum">
              <a:rPr lang="en-US" smtClean="0"/>
              <a:t>‹#›</a:t>
            </a:fld>
            <a:endParaRPr lang="en-US"/>
          </a:p>
        </p:txBody>
      </p:sp>
    </p:spTree>
    <p:extLst>
      <p:ext uri="{BB962C8B-B14F-4D97-AF65-F5344CB8AC3E}">
        <p14:creationId xmlns:p14="http://schemas.microsoft.com/office/powerpoint/2010/main" val="37827097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Relationships xmlns="http://schemas.openxmlformats.org/package/2006/relationships"><Relationship Id="rId2" Type="http://schemas.openxmlformats.org/officeDocument/2006/relationships/slide" Target="../slides/slide2.xml" /><Relationship Id="rId1" Type="http://schemas.openxmlformats.org/officeDocument/2006/relationships/notesMaster" Target="../notesMasters/notesMaster1.xml" /></Relationships>
</file>

<file path=ppt/notesSlides/_rels/notesSlide2.xml.rels><?xml version="1.0" encoding="UTF-8"?><Relationships xmlns="http://schemas.openxmlformats.org/package/2006/relationships"><Relationship Id="rId2" Type="http://schemas.openxmlformats.org/officeDocument/2006/relationships/slide" Target="../slides/slide3.xml" /><Relationship Id="rId1" Type="http://schemas.openxmlformats.org/officeDocument/2006/relationships/notesMaster" Target="../notesMasters/notesMaster1.xml" /></Relationships>
</file>

<file path=ppt/notesSlides/_rels/notesSlide3.xml.rels><?xml version="1.0" encoding="UTF-8"?><Relationships xmlns="http://schemas.openxmlformats.org/package/2006/relationships"><Relationship Id="rId2" Type="http://schemas.openxmlformats.org/officeDocument/2006/relationships/slide" Target="../slides/slide5.xml" /><Relationship Id="rId1" Type="http://schemas.openxmlformats.org/officeDocument/2006/relationships/notesMaster" Target="../notesMasters/notesMaster1.xml" /></Relationships>
</file>

<file path=ppt/notesSlides/_rels/notesSlide4.xml.rels><?xml version="1.0" encoding="UTF-8"?><Relationships xmlns="http://schemas.openxmlformats.org/package/2006/relationships"><Relationship Id="rId2" Type="http://schemas.openxmlformats.org/officeDocument/2006/relationships/slide" Target="../slides/slide8.xml" /><Relationship Id="rId1" Type="http://schemas.openxmlformats.org/officeDocument/2006/relationships/notesMaster" Target="../notesMasters/notesMaster1.xml" /></Relationships>
</file>

<file path=ppt/notesSlides/_rels/notesSlide5.xml.rels><?xml version="1.0" encoding="UTF-8"?><Relationships xmlns="http://schemas.openxmlformats.org/package/2006/relationships"><Relationship Id="rId2" Type="http://schemas.openxmlformats.org/officeDocument/2006/relationships/slide" Target="../slides/slide12.xml" /><Relationship Id="rId1" Type="http://schemas.openxmlformats.org/officeDocument/2006/relationships/notesMaster" Target="../notesMasters/notesMaster1.xml" /></Relationships>
</file>

<file path=ppt/notesSlides/_rels/notesSlide6.xml.rels><?xml version="1.0" encoding="UTF-8"?><Relationships xmlns="http://schemas.openxmlformats.org/package/2006/relationships"><Relationship Id="rId2" Type="http://schemas.openxmlformats.org/officeDocument/2006/relationships/slide" Target="../slides/slide14.xml" /><Relationship Id="rId1" Type="http://schemas.openxmlformats.org/officeDocument/2006/relationships/notesMaster" Target="../notesMasters/notesMaster1.xml" /></Relationships>
</file>

<file path=ppt/notesSlides/_rels/notesSlide7.xml.rels><?xml version="1.0" encoding="UTF-8"?><Relationships xmlns="http://schemas.openxmlformats.org/package/2006/relationships"><Relationship Id="rId2" Type="http://schemas.openxmlformats.org/officeDocument/2006/relationships/slide" Target="../slides/slide15.xml" /><Relationship Id="rId1" Type="http://schemas.openxmlformats.org/officeDocument/2006/relationships/notesMaster" Target="../notesMasters/notesMaster1.xml" /></Relationships>
</file>

<file path=ppt/notesSlides/_rels/notesSlide8.xml.rels><?xml version="1.0" encoding="UTF-8"?><Relationships xmlns="http://schemas.openxmlformats.org/package/2006/relationships"><Relationship Id="rId2" Type="http://schemas.openxmlformats.org/officeDocument/2006/relationships/slide" Target="../slides/slide16.xml" /><Relationship Id="rId1" Type="http://schemas.openxmlformats.org/officeDocument/2006/relationships/notesMaster" Target="../notesMasters/notesMaster1.xml" /></Relationships>
</file>

<file path=ppt/notesSlides/_rels/notesSlide9.xml.rels><?xml version="1.0" encoding="UTF-8"?><Relationships xmlns="http://schemas.openxmlformats.org/package/2006/relationships"><Relationship Id="rId2" Type="http://schemas.openxmlformats.org/officeDocument/2006/relationships/slide" Target="../slides/slide17.xml" /><Relationship Id="rId1" Type="http://schemas.openxmlformats.org/officeDocument/2006/relationships/notesMaster" Target="../notesMasters/notesMaster1.xml" /></Relationships>
</file>

<file path=ppt/notesSlides/_rels/notesSlide10.xml.rels><?xml version="1.0" encoding="UTF-8"?><Relationships xmlns="http://schemas.openxmlformats.org/package/2006/relationships"><Relationship Id="rId2" Type="http://schemas.openxmlformats.org/officeDocument/2006/relationships/slide" Target="../slides/slide18.xml" /><Relationship Id="rId1" Type="http://schemas.openxmlformats.org/officeDocument/2006/relationships/notesMaster" Target="../notesMasters/notesMaster1.xml" /></Relationships>
</file>

<file path=ppt/notesSlides/_rels/notesSlide11.xml.rels><?xml version="1.0" encoding="UTF-8"?><Relationships xmlns="http://schemas.openxmlformats.org/package/2006/relationships"><Relationship Id="rId2" Type="http://schemas.openxmlformats.org/officeDocument/2006/relationships/slide" Target="../slides/slide19.xml" /><Relationship Id="rId1" Type="http://schemas.openxmlformats.org/officeDocument/2006/relationships/notesMaster" Target="../notesMasters/notesMaster1.xml" /></Relationships>
</file>

<file path=ppt/notesSlides/_rels/notesSlide12.xml.rels><?xml version="1.0" encoding="UTF-8"?><Relationships xmlns="http://schemas.openxmlformats.org/package/2006/relationships"><Relationship Id="rId2" Type="http://schemas.openxmlformats.org/officeDocument/2006/relationships/slide" Target="../slides/slide20.xml" /><Relationship Id="rId1"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One script, one dated folder, a manifest that records what was asked and when, and the raw response kept beside the tidy table — so a figure published in March can still be defended in September.</a:t>
            </a:r>
          </a:p>
        </p:txBody>
      </p:sp>
      <p:sp>
        <p:nvSpPr>
          <p:cNvPr id="4" name="Slide Number Placeholder 3"/>
          <p:cNvSpPr>
            <a:spLocks noGrp="1"/>
          </p:cNvSpPr>
          <p:nvPr>
            <p:ph type="sldNum" sz="quarter" idx="10"/>
          </p:nvPr>
        </p:nvSpPr>
        <p:spPr/>
        <p:txBody>
          <a:bodyPr/>
          <a:lstStyle/>
          <a:p>
            <a:fld id="{18BDFEC3-8487-43E8-A154-7C12CBC1FFF2}" type="slidenum">
              <a:rPr lang="en-US"/>
              <a:t>2</a:t>
            </a:fld>
            <a:endParaRPr lang="en-US"/>
          </a:p>
        </p:txBody>
      </p:sp>
    </p:spTree>
  </p:cSld>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Six months after you publish a district coverage figure, somebody reruns the query and gets something else. That will happen, and there are four legitimate reasons for it: late data entry, a revised denominator, a reassigned facility, and analytics tables that had not run. You cannot prevent any of them. You can make it possible to say which one it was, and that is entirely a matter of what you kept.</a:t>
            </a:r>
          </a:p>
        </p:txBody>
      </p:sp>
      <p:sp>
        <p:nvSpPr>
          <p:cNvPr id="4" name="Slide Number Placeholder 3"/>
          <p:cNvSpPr>
            <a:spLocks noGrp="1"/>
          </p:cNvSpPr>
          <p:nvPr>
            <p:ph type="sldNum" sz="quarter" idx="10"/>
          </p:nvPr>
        </p:nvSpPr>
        <p:spPr/>
        <p:txBody>
          <a:bodyPr/>
          <a:lstStyle/>
          <a:p>
            <a:fld id="{18BDFEC3-8487-43E8-A154-7C12CBC1FFF2}" type="slidenum">
              <a:rPr lang="en-US"/>
              <a:t>3</a:t>
            </a:fld>
            <a:endParaRPr lang="en-US"/>
          </a:p>
        </p:txBody>
      </p:sp>
    </p:spTree>
  </p:cSld>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Three rules give that folder its value. One dated folder per extraction, never overwritten. Disk is cheaper than the meeting. The raw response is kept untouched. If your parsing turns out to be wrong, the data is still there. A tidy CSV is a derived artefact and a derived artefact cannot be un-derived. The manifest is the point. Everything else is recoverable from it.</a:t>
            </a:r>
          </a:p>
        </p:txBody>
      </p:sp>
      <p:sp>
        <p:nvSpPr>
          <p:cNvPr id="4" name="Slide Number Placeholder 3"/>
          <p:cNvSpPr>
            <a:spLocks noGrp="1"/>
          </p:cNvSpPr>
          <p:nvPr>
            <p:ph type="sldNum" sz="quarter" idx="10"/>
          </p:nvPr>
        </p:nvSpPr>
        <p:spPr/>
        <p:txBody>
          <a:bodyPr/>
          <a:lstStyle/>
          <a:p>
            <a:fld id="{18BDFEC3-8487-43E8-A154-7C12CBC1FFF2}" type="slidenum">
              <a:rPr lang="en-US"/>
              <a:t>5</a:t>
            </a:fld>
            <a:endParaRPr lang="en-US"/>
          </a:p>
        </p:txBody>
      </p:sp>
    </p:spTree>
  </p:cSld>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Two fields are the ones that earn their place. </a:t>
            </a:r>
            <a:r>
              <a:rPr>
                <a:latin typeface="Courier"/>
              </a:rPr>
              <a:t>analytics_last_run</a:t>
            </a:r>
            <a:r>
              <a:rPr/>
              <a:t> tells you whether late entry could have been included. </a:t>
            </a:r>
            <a:r>
              <a:rPr>
                <a:latin typeface="Courier"/>
              </a:rPr>
              <a:t>pe</a:t>
            </a:r>
            <a:r>
              <a:rPr/>
              <a:t> records the exact periods requested, which is what makes a relative window like “last twelve months” reconstructible rather than a description of the day the script ran. The rest is provenance the </a:t>
            </a:r>
            <a:r>
              <a:rPr i="1"/>
              <a:t>Joining and Reshaping</a:t>
            </a:r>
            <a:r>
              <a:rPr/>
              <a:t> course already asked for, arriving here with a system to pull it from.</a:t>
            </a:r>
          </a:p>
        </p:txBody>
      </p:sp>
      <p:sp>
        <p:nvSpPr>
          <p:cNvPr id="4" name="Slide Number Placeholder 3"/>
          <p:cNvSpPr>
            <a:spLocks noGrp="1"/>
          </p:cNvSpPr>
          <p:nvPr>
            <p:ph type="sldNum" sz="quarter" idx="10"/>
          </p:nvPr>
        </p:nvSpPr>
        <p:spPr/>
        <p:txBody>
          <a:bodyPr/>
          <a:lstStyle/>
          <a:p>
            <a:fld id="{18BDFEC3-8487-43E8-A154-7C12CBC1FFF2}" type="slidenum">
              <a:rPr lang="en-US"/>
              <a:t>8</a:t>
            </a:fld>
            <a:endParaRPr lang="en-US"/>
          </a:p>
        </p:txBody>
      </p:sp>
    </p:spTree>
  </p:cSld>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The window is computed, then passed in. The caller decides which twelve months; the script records them. That one choice is what separates an extract you can point at from one you can only rerun.</a:t>
            </a:r>
          </a:p>
        </p:txBody>
      </p:sp>
      <p:sp>
        <p:nvSpPr>
          <p:cNvPr id="4" name="Slide Number Placeholder 3"/>
          <p:cNvSpPr>
            <a:spLocks noGrp="1"/>
          </p:cNvSpPr>
          <p:nvPr>
            <p:ph type="sldNum" sz="quarter" idx="10"/>
          </p:nvPr>
        </p:nvSpPr>
        <p:spPr/>
        <p:txBody>
          <a:bodyPr/>
          <a:lstStyle/>
          <a:p>
            <a:fld id="{18BDFEC3-8487-43E8-A154-7C12CBC1FFF2}" type="slidenum">
              <a:rPr lang="en-US"/>
              <a:t>12</a:t>
            </a:fld>
            <a:endParaRPr lang="en-US"/>
          </a:p>
        </p:txBody>
      </p:sp>
    </p:spTree>
  </p:cSld>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Note </a:t>
            </a:r>
            <a:r>
              <a:rPr>
                <a:latin typeface="Courier"/>
              </a:rPr>
              <a:t>last_full_months</a:t>
            </a:r>
            <a:r>
              <a:rPr/>
              <a:t>, not </a:t>
            </a:r>
            <a:r>
              <a:rPr>
                <a:latin typeface="Courier"/>
              </a:rPr>
              <a:t>last_months</a:t>
            </a:r>
            <a:r>
              <a:rPr/>
              <a:t>. The current month is always incomplete, and including it makes every trend appear to fall — the partial period trap from the joining course, arriving with a system that will happily serve it to you.</a:t>
            </a:r>
          </a:p>
        </p:txBody>
      </p:sp>
      <p:sp>
        <p:nvSpPr>
          <p:cNvPr id="4" name="Slide Number Placeholder 3"/>
          <p:cNvSpPr>
            <a:spLocks noGrp="1"/>
          </p:cNvSpPr>
          <p:nvPr>
            <p:ph type="sldNum" sz="quarter" idx="10"/>
          </p:nvPr>
        </p:nvSpPr>
        <p:spPr/>
        <p:txBody>
          <a:bodyPr/>
          <a:lstStyle/>
          <a:p>
            <a:fld id="{18BDFEC3-8487-43E8-A154-7C12CBC1FFF2}" type="slidenum">
              <a:rPr lang="en-US"/>
              <a:t>14</a:t>
            </a:fld>
            <a:endParaRPr lang="en-US"/>
          </a:p>
        </p:txBody>
      </p:sp>
    </p:spTree>
  </p:cSld>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The extract is a read from someone else’s system, which makes it exactly the seam the cleaning course put a contract on.</a:t>
            </a:r>
          </a:p>
        </p:txBody>
      </p:sp>
      <p:sp>
        <p:nvSpPr>
          <p:cNvPr id="4" name="Slide Number Placeholder 3"/>
          <p:cNvSpPr>
            <a:spLocks noGrp="1"/>
          </p:cNvSpPr>
          <p:nvPr>
            <p:ph type="sldNum" sz="quarter" idx="10"/>
          </p:nvPr>
        </p:nvSpPr>
        <p:spPr/>
        <p:txBody>
          <a:bodyPr/>
          <a:lstStyle/>
          <a:p>
            <a:fld id="{18BDFEC3-8487-43E8-A154-7C12CBC1FFF2}" type="slidenum">
              <a:rPr lang="en-US"/>
              <a:t>15</a:t>
            </a:fld>
            <a:endParaRPr lang="en-US"/>
          </a:p>
        </p:txBody>
      </p:sp>
    </p:spTree>
  </p:cSld>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The most valuable of those is the org unit count. A silently smaller extract is the commonest API failure in practice — a permissions change, a reorganisation, a unit closed — and it produces a district total that is quietly lower with nothing in the file to say why.</a:t>
            </a:r>
          </a:p>
        </p:txBody>
      </p:sp>
      <p:sp>
        <p:nvSpPr>
          <p:cNvPr id="4" name="Slide Number Placeholder 3"/>
          <p:cNvSpPr>
            <a:spLocks noGrp="1"/>
          </p:cNvSpPr>
          <p:nvPr>
            <p:ph type="sldNum" sz="quarter" idx="10"/>
          </p:nvPr>
        </p:nvSpPr>
        <p:spPr/>
        <p:txBody>
          <a:bodyPr/>
          <a:lstStyle/>
          <a:p>
            <a:fld id="{18BDFEC3-8487-43E8-A154-7C12CBC1FFF2}" type="slidenum">
              <a:rPr lang="en-US"/>
              <a:t>16</a:t>
            </a:fld>
            <a:endParaRPr lang="en-US"/>
          </a:p>
        </p:txBody>
      </p:sp>
    </p:spTree>
  </p:cSld>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Two dated folders make a comparison possible, and the comparison is where the four explanations get separated.</a:t>
            </a:r>
          </a:p>
        </p:txBody>
      </p:sp>
      <p:sp>
        <p:nvSpPr>
          <p:cNvPr id="4" name="Slide Number Placeholder 3"/>
          <p:cNvSpPr>
            <a:spLocks noGrp="1"/>
          </p:cNvSpPr>
          <p:nvPr>
            <p:ph type="sldNum" sz="quarter" idx="10"/>
          </p:nvPr>
        </p:nvSpPr>
        <p:spPr/>
        <p:txBody>
          <a:bodyPr/>
          <a:lstStyle/>
          <a:p>
            <a:fld id="{18BDFEC3-8487-43E8-A154-7C12CBC1FFF2}" type="slidenum">
              <a:rPr lang="en-US"/>
              <a:t>17</a:t>
            </a:fld>
            <a:endParaRPr lang="en-US"/>
          </a:p>
        </p:txBody>
      </p:sp>
    </p:spTree>
  </p:cSld>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Four numbers, and each points at a different cause. Values changed with the same keys is late entry or a revision. Rows gone is a reassignment or a permissions change. Rows added is late reporting arriving. And a large change with </a:t>
            </a:r>
            <a:r>
              <a:rPr>
                <a:latin typeface="Courier"/>
              </a:rPr>
              <a:t>analytics_last_run</a:t>
            </a:r>
            <a:r>
              <a:rPr/>
              <a:t> moving in between is the analytics tables, not the data. Run this every month and keep the output. It is the DQA course’s finding series, built from a source you now control.</a:t>
            </a:r>
          </a:p>
        </p:txBody>
      </p:sp>
      <p:sp>
        <p:nvSpPr>
          <p:cNvPr id="4" name="Slide Number Placeholder 3"/>
          <p:cNvSpPr>
            <a:spLocks noGrp="1"/>
          </p:cNvSpPr>
          <p:nvPr>
            <p:ph type="sldNum" sz="quarter" idx="10"/>
          </p:nvPr>
        </p:nvSpPr>
        <p:spPr/>
        <p:txBody>
          <a:bodyPr/>
          <a:lstStyle/>
          <a:p>
            <a:fld id="{18BDFEC3-8487-43E8-A154-7C12CBC1FFF2}" type="slidenum">
              <a:rPr lang="en-US"/>
              <a:t>18</a:t>
            </a:fld>
            <a:endParaRPr lang="en-US"/>
          </a:p>
        </p:txBody>
      </p:sp>
    </p:spTree>
  </p:cSld>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The script is about eighty lines. It is the single highest-return piece of code in this course, and it is the one most teams never write because the manual export works fine on the day.</a:t>
            </a:r>
          </a:p>
        </p:txBody>
      </p:sp>
      <p:sp>
        <p:nvSpPr>
          <p:cNvPr id="4" name="Slide Number Placeholder 3"/>
          <p:cNvSpPr>
            <a:spLocks noGrp="1"/>
          </p:cNvSpPr>
          <p:nvPr>
            <p:ph type="sldNum" sz="quarter" idx="10"/>
          </p:nvPr>
        </p:nvSpPr>
        <p:spPr/>
        <p:txBody>
          <a:bodyPr/>
          <a:lstStyle/>
          <a:p>
            <a:fld id="{18BDFEC3-8487-43E8-A154-7C12CBC1FFF2}" type="slidenum">
              <a:rPr lang="en-US"/>
              <a:t>19</a:t>
            </a:fld>
            <a:endParaRPr lang="en-US"/>
          </a:p>
        </p:txBody>
      </p:sp>
    </p:spTree>
  </p:cSld>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You have a routine figure you can point at. The last unit puts it beside a survey estimate of the same thing — three numbers for acute malnutrition, from 8.7% to 14.9% — and decomposes the gap into the two things that actually cause it.</a:t>
            </a:r>
          </a:p>
        </p:txBody>
      </p:sp>
      <p:sp>
        <p:nvSpPr>
          <p:cNvPr id="4" name="Slide Number Placeholder 3"/>
          <p:cNvSpPr>
            <a:spLocks noGrp="1"/>
          </p:cNvSpPr>
          <p:nvPr>
            <p:ph type="sldNum" sz="quarter" idx="10"/>
          </p:nvPr>
        </p:nvSpPr>
        <p:spPr/>
        <p:txBody>
          <a:bodyPr/>
          <a:lstStyle/>
          <a:p>
            <a:fld id="{18BDFEC3-8487-43E8-A154-7C12CBC1FFF2}" type="slidenum">
              <a:rPr lang="en-US"/>
              <a:t>20</a:t>
            </a:fld>
            <a:endParaRPr lang="en-US"/>
          </a:p>
        </p:txBody>
      </p:sp>
    </p:spTree>
  </p:cSld>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4443575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383460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3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0730690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6198862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41EB5C9-1307-BA42-ABA2-0BC069CD8E7F}" type="datetimeFigureOut">
              <a:rPr lang="en-US" smtClean="0"/>
              <a:t>1/2/22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357939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41EB5C9-1307-BA42-ABA2-0BC069CD8E7F}" type="datetimeFigureOut">
              <a:rPr lang="en-US" smtClean="0"/>
              <a:t>1/2/22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4727212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41EB5C9-1307-BA42-ABA2-0BC069CD8E7F}" type="datetimeFigureOut">
              <a:rPr lang="en-US" smtClean="0"/>
              <a:t>1/2/22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1309010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15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408956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15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668998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139147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81529045"/>
      </p:ext>
    </p:extLst>
  </p:cSld>
  <p:clrMapOvr>
    <a:masterClrMapping/>
  </p:clrMapOvr>
</p:sldLayout>
</file>

<file path=ppt/slideMasters/_rels/slideMaster1.xml.rels><?xml version="1.0" encoding="UTF-8"?><Relationships xmlns="http://schemas.openxmlformats.org/package/2006/relationships"><Relationship Id="rId8" Target="../slideLayouts/slideLayout8.xml" Type="http://schemas.openxmlformats.org/officeDocument/2006/relationships/slideLayout" /><Relationship Id="rId3" Target="../slideLayouts/slideLayout3.xml" Type="http://schemas.openxmlformats.org/officeDocument/2006/relationships/slideLayout" /><Relationship Id="rId7" Target="../slideLayouts/slideLayout7.xml" Type="http://schemas.openxmlformats.org/officeDocument/2006/relationships/slideLayout" /><Relationship Id="rId12" Target="../theme/theme1.xml" Type="http://schemas.openxmlformats.org/officeDocument/2006/relationships/theme" /><Relationship Id="rId2" Target="../slideLayouts/slideLayout2.xml" Type="http://schemas.openxmlformats.org/officeDocument/2006/relationships/slideLayout" /><Relationship Id="rId1" Target="../slideLayouts/slideLayout1.xml" Type="http://schemas.openxmlformats.org/officeDocument/2006/relationships/slideLayout" /><Relationship Id="rId6" Target="../slideLayouts/slideLayout6.xml" Type="http://schemas.openxmlformats.org/officeDocument/2006/relationships/slideLayout" /><Relationship Id="rId11" Target="../slideLayouts/slideLayout11.xml" Type="http://schemas.openxmlformats.org/officeDocument/2006/relationships/slideLayout" /><Relationship Id="rId5" Target="../slideLayouts/slideLayout5.xml" Type="http://schemas.openxmlformats.org/officeDocument/2006/relationships/slideLayout" /><Relationship Id="rId10" Target="../slideLayouts/slideLayout10.xml" Type="http://schemas.openxmlformats.org/officeDocument/2006/relationships/slideLayout" /><Relationship Id="rId4" Target="../slideLayouts/slideLayout4.xml" Type="http://schemas.openxmlformats.org/officeDocument/2006/relationships/slideLayout" /><Relationship Id="rId9" Target="../slideLayouts/slideLayout9.xml" Type="http://schemas.openxmlformats.org/officeDocument/2006/relationships/slideLayout" /></Relationships>
</file>

<file path=ppt/slideMasters/slideMaster1.xml><?xml version="1.0" encoding="utf-8"?>
<p:sld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anchor="ctr" bIns="45720" lIns="91440" rIns="91440" rtlCol="0" tIns="45720" vert="horz">
            <a:normAutofit/>
          </a:bodyPr>
          <a:lstStyle/>
          <a:p>
            <a:r>
              <a:rPr lang="en-US"/>
              <a:t>Click to edit Master title style</a:t>
            </a:r>
          </a:p>
        </p:txBody>
      </p:sp>
      <p:sp>
        <p:nvSpPr>
          <p:cNvPr id="3" name="Text Placeholder 2"/>
          <p:cNvSpPr>
            <a:spLocks noGrp="1"/>
          </p:cNvSpPr>
          <p:nvPr>
            <p:ph idx="1" type="body"/>
          </p:nvPr>
        </p:nvSpPr>
        <p:spPr>
          <a:xfrm>
            <a:off x="457200" y="1200151"/>
            <a:ext cx="8229600" cy="3394472"/>
          </a:xfrm>
          <a:prstGeom prst="rect">
            <a:avLst/>
          </a:prstGeom>
        </p:spPr>
        <p:txBody>
          <a:bodyPr bIns="45720" lIns="91440" rIns="91440" rtlCol="0" tIns="45720" vert="horz">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idx="2" sz="half" type="dt"/>
          </p:nvPr>
        </p:nvSpPr>
        <p:spPr>
          <a:xfrm>
            <a:off x="457200" y="4767263"/>
            <a:ext cx="2133600" cy="273844"/>
          </a:xfrm>
          <a:prstGeom prst="rect">
            <a:avLst/>
          </a:prstGeom>
        </p:spPr>
        <p:txBody>
          <a:bodyPr anchor="ctr" bIns="45720" lIns="91440" rIns="91440" rtlCol="0" tIns="45720" vert="horz"/>
          <a:lstStyle>
            <a:lvl1pPr algn="l">
              <a:defRPr sz="900">
                <a:solidFill>
                  <a:schemeClr val="tx1">
                    <a:tint val="75000"/>
                  </a:schemeClr>
                </a:solidFill>
              </a:defRPr>
            </a:lvl1pPr>
          </a:lstStyle>
          <a:p>
            <a:fld id="{241EB5C9-1307-BA42-ABA2-0BC069CD8E7F}" type="datetimeFigureOut">
              <a:rPr lang="en-US" smtClean="0"/>
              <a:t>1/2/22</a:t>
            </a:fld>
            <a:endParaRPr lang="en-US"/>
          </a:p>
        </p:txBody>
      </p:sp>
      <p:sp>
        <p:nvSpPr>
          <p:cNvPr id="5" name="Footer Placeholder 4"/>
          <p:cNvSpPr>
            <a:spLocks noGrp="1"/>
          </p:cNvSpPr>
          <p:nvPr>
            <p:ph idx="3" sz="quarter" type="ftr"/>
          </p:nvPr>
        </p:nvSpPr>
        <p:spPr>
          <a:xfrm>
            <a:off x="3124200" y="4767263"/>
            <a:ext cx="2895600" cy="273844"/>
          </a:xfrm>
          <a:prstGeom prst="rect">
            <a:avLst/>
          </a:prstGeom>
        </p:spPr>
        <p:txBody>
          <a:bodyPr anchor="ctr" bIns="45720" lIns="91440" rIns="91440" rtlCol="0" tIns="45720" vert="horz"/>
          <a:lstStyle>
            <a:lvl1pPr algn="ctr">
              <a:defRPr sz="900">
                <a:solidFill>
                  <a:schemeClr val="tx1">
                    <a:tint val="75000"/>
                  </a:schemeClr>
                </a:solidFill>
              </a:defRPr>
            </a:lvl1pPr>
          </a:lstStyle>
          <a:p>
            <a:endParaRPr lang="en-US"/>
          </a:p>
        </p:txBody>
      </p:sp>
      <p:sp>
        <p:nvSpPr>
          <p:cNvPr id="6" name="Slide Number Placeholder 5"/>
          <p:cNvSpPr>
            <a:spLocks noGrp="1"/>
          </p:cNvSpPr>
          <p:nvPr>
            <p:ph idx="4" sz="quarter" type="sldNum"/>
          </p:nvPr>
        </p:nvSpPr>
        <p:spPr>
          <a:xfrm>
            <a:off x="6553200" y="4767263"/>
            <a:ext cx="2133600" cy="273844"/>
          </a:xfrm>
          <a:prstGeom prst="rect">
            <a:avLst/>
          </a:prstGeom>
        </p:spPr>
        <p:txBody>
          <a:bodyPr anchor="ctr" bIns="45720" lIns="91440" rIns="91440" rtlCol="0" tIns="45720" vert="horz"/>
          <a:lstStyle>
            <a:lvl1pPr algn="r">
              <a:defRPr sz="900">
                <a:solidFill>
                  <a:schemeClr val="tx1">
                    <a:tint val="75000"/>
                  </a:schemeClr>
                </a:solidFill>
              </a:defRPr>
            </a:lvl1pPr>
          </a:lstStyle>
          <a:p>
            <a:fld id="{C5EF2332-01BF-834F-8236-50238282D533}" type="slidenum">
              <a:rPr lang="en-US" smtClean="0"/>
              <a:t>‹#›</a:t>
            </a:fld>
            <a:endParaRPr lang="en-US"/>
          </a:p>
        </p:txBody>
      </p:sp>
    </p:spTree>
    <p:extLst>
      <p:ext uri="{BB962C8B-B14F-4D97-AF65-F5344CB8AC3E}">
        <p14:creationId xmlns:p14="http://schemas.microsoft.com/office/powerpoint/2010/main" val="3676200875"/>
      </p:ext>
    </p:extLst>
  </p:cSld>
  <p:clrMap accent1="accent1" accent2="accent2" accent3="accent3" accent4="accent4" accent5="accent5" accent6="accent6" bg1="lt1" bg2="lt2" folHlink="folHlink" hlink="hlink" tx1="dk1" tx2="dk2"/>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342900" eaLnBrk="1" hangingPunct="1" latinLnBrk="0" rtl="0">
        <a:spcBef>
          <a:spcPct val="0"/>
        </a:spcBef>
        <a:buNone/>
        <a:defRPr kern="1200" sz="3300">
          <a:solidFill>
            <a:schemeClr val="tx1"/>
          </a:solidFill>
          <a:latin typeface="+mj-lt"/>
          <a:ea typeface="+mj-ea"/>
          <a:cs typeface="+mj-cs"/>
        </a:defRPr>
      </a:lvl1pPr>
    </p:titleStyle>
    <p:bodyStyle>
      <a:lvl1pPr algn="l" defTabSz="342900" eaLnBrk="1" hangingPunct="1" indent="-342900" latinLnBrk="0" marL="342900" rtl="0">
        <a:spcBef>
          <a:spcPct val="20000"/>
        </a:spcBef>
        <a:buFont typeface="Arial"/>
        <a:buChar char="•"/>
        <a:defRPr kern="1200" sz="2400">
          <a:solidFill>
            <a:schemeClr val="tx1"/>
          </a:solidFill>
          <a:latin typeface="+mn-lt"/>
          <a:ea typeface="+mn-ea"/>
          <a:cs typeface="+mn-cs"/>
        </a:defRPr>
      </a:lvl1pPr>
      <a:lvl2pPr algn="l" defTabSz="342900" eaLnBrk="1" hangingPunct="1" indent="-342900" latinLnBrk="0" marL="685800" rtl="0">
        <a:spcBef>
          <a:spcPct val="20000"/>
        </a:spcBef>
        <a:buFont typeface="Arial"/>
        <a:buChar char="–"/>
        <a:defRPr kern="1200" sz="2100">
          <a:solidFill>
            <a:schemeClr val="tx1"/>
          </a:solidFill>
          <a:latin typeface="+mn-lt"/>
          <a:ea typeface="+mn-ea"/>
          <a:cs typeface="+mn-cs"/>
        </a:defRPr>
      </a:lvl2pPr>
      <a:lvl3pPr algn="l" defTabSz="342900" eaLnBrk="1" hangingPunct="1" indent="-342900" latinLnBrk="0" marL="1028700" rtl="0">
        <a:spcBef>
          <a:spcPct val="20000"/>
        </a:spcBef>
        <a:buFont typeface="Arial"/>
        <a:buChar char="•"/>
        <a:defRPr kern="1200" sz="1800">
          <a:solidFill>
            <a:schemeClr val="tx1"/>
          </a:solidFill>
          <a:latin typeface="+mn-lt"/>
          <a:ea typeface="+mn-ea"/>
          <a:cs typeface="+mn-cs"/>
        </a:defRPr>
      </a:lvl3pPr>
      <a:lvl4pPr algn="l" defTabSz="342900" eaLnBrk="1" hangingPunct="1" indent="-342900" latinLnBrk="0" marL="1371600" rtl="0">
        <a:spcBef>
          <a:spcPct val="20000"/>
        </a:spcBef>
        <a:buFont typeface="Arial"/>
        <a:buChar char="–"/>
        <a:defRPr kern="1200" sz="1500">
          <a:solidFill>
            <a:schemeClr val="tx1"/>
          </a:solidFill>
          <a:latin typeface="+mn-lt"/>
          <a:ea typeface="+mn-ea"/>
          <a:cs typeface="+mn-cs"/>
        </a:defRPr>
      </a:lvl4pPr>
      <a:lvl5pPr algn="l" defTabSz="342900" eaLnBrk="1" hangingPunct="1" indent="-342900" latinLnBrk="0" marL="1714500" rtl="0">
        <a:spcBef>
          <a:spcPct val="20000"/>
        </a:spcBef>
        <a:buFont typeface="Arial"/>
        <a:buChar char="»"/>
        <a:defRPr kern="1200" sz="1500">
          <a:solidFill>
            <a:schemeClr val="tx1"/>
          </a:solidFill>
          <a:latin typeface="+mn-lt"/>
          <a:ea typeface="+mn-ea"/>
          <a:cs typeface="+mn-cs"/>
        </a:defRPr>
      </a:lvl5pPr>
      <a:lvl6pPr algn="l" defTabSz="342900" eaLnBrk="1" hangingPunct="1" indent="-342900" latinLnBrk="0" marL="2057400" rtl="0">
        <a:spcBef>
          <a:spcPct val="20000"/>
        </a:spcBef>
        <a:buFont typeface="Arial"/>
        <a:buChar char="•"/>
        <a:defRPr kern="1200" sz="1500">
          <a:solidFill>
            <a:schemeClr val="tx1"/>
          </a:solidFill>
          <a:latin typeface="+mn-lt"/>
          <a:ea typeface="+mn-ea"/>
          <a:cs typeface="+mn-cs"/>
        </a:defRPr>
      </a:lvl6pPr>
      <a:lvl7pPr algn="l" defTabSz="342900" eaLnBrk="1" hangingPunct="1" indent="-342900" latinLnBrk="0" marL="2400300" rtl="0">
        <a:spcBef>
          <a:spcPct val="20000"/>
        </a:spcBef>
        <a:buFont typeface="Arial"/>
        <a:buChar char="•"/>
        <a:defRPr kern="1200" sz="1500">
          <a:solidFill>
            <a:schemeClr val="tx1"/>
          </a:solidFill>
          <a:latin typeface="+mn-lt"/>
          <a:ea typeface="+mn-ea"/>
          <a:cs typeface="+mn-cs"/>
        </a:defRPr>
      </a:lvl7pPr>
      <a:lvl8pPr algn="l" defTabSz="342900" eaLnBrk="1" hangingPunct="1" indent="-342900" latinLnBrk="0" marL="2743200" rtl="0">
        <a:spcBef>
          <a:spcPct val="20000"/>
        </a:spcBef>
        <a:buFont typeface="Arial"/>
        <a:buChar char="•"/>
        <a:defRPr kern="1200" sz="1500">
          <a:solidFill>
            <a:schemeClr val="tx1"/>
          </a:solidFill>
          <a:latin typeface="+mn-lt"/>
          <a:ea typeface="+mn-ea"/>
          <a:cs typeface="+mn-cs"/>
        </a:defRPr>
      </a:lvl8pPr>
      <a:lvl9pPr algn="l" defTabSz="342900" eaLnBrk="1" hangingPunct="1" indent="-342900" latinLnBrk="0" marL="3086100" rtl="0">
        <a:spcBef>
          <a:spcPct val="20000"/>
        </a:spcBef>
        <a:buFont typeface="Arial"/>
        <a:buChar char="•"/>
        <a:defRPr kern="1200" sz="1500">
          <a:solidFill>
            <a:schemeClr val="tx1"/>
          </a:solidFill>
          <a:latin typeface="+mn-lt"/>
          <a:ea typeface="+mn-ea"/>
          <a:cs typeface="+mn-cs"/>
        </a:defRPr>
      </a:lvl9pPr>
    </p:bodyStyle>
    <p:otherStyle>
      <a:defPPr>
        <a:defRPr lang="en-US"/>
      </a:defPPr>
      <a:lvl1pPr algn="l" defTabSz="342900" eaLnBrk="1" hangingPunct="1" latinLnBrk="0" marL="0" rtl="0">
        <a:defRPr kern="1200" sz="1350">
          <a:solidFill>
            <a:schemeClr val="tx1"/>
          </a:solidFill>
          <a:latin typeface="+mn-lt"/>
          <a:ea typeface="+mn-ea"/>
          <a:cs typeface="+mn-cs"/>
        </a:defRPr>
      </a:lvl1pPr>
      <a:lvl2pPr algn="l" defTabSz="342900" eaLnBrk="1" hangingPunct="1" latinLnBrk="0" marL="342900" rtl="0">
        <a:defRPr kern="1200" sz="1350">
          <a:solidFill>
            <a:schemeClr val="tx1"/>
          </a:solidFill>
          <a:latin typeface="+mn-lt"/>
          <a:ea typeface="+mn-ea"/>
          <a:cs typeface="+mn-cs"/>
        </a:defRPr>
      </a:lvl2pPr>
      <a:lvl3pPr algn="l" defTabSz="342900" eaLnBrk="1" hangingPunct="1" latinLnBrk="0" marL="685800" rtl="0">
        <a:defRPr kern="1200" sz="1350">
          <a:solidFill>
            <a:schemeClr val="tx1"/>
          </a:solidFill>
          <a:latin typeface="+mn-lt"/>
          <a:ea typeface="+mn-ea"/>
          <a:cs typeface="+mn-cs"/>
        </a:defRPr>
      </a:lvl3pPr>
      <a:lvl4pPr algn="l" defTabSz="342900" eaLnBrk="1" hangingPunct="1" latinLnBrk="0" marL="1028700" rtl="0">
        <a:defRPr kern="1200" sz="1350">
          <a:solidFill>
            <a:schemeClr val="tx1"/>
          </a:solidFill>
          <a:latin typeface="+mn-lt"/>
          <a:ea typeface="+mn-ea"/>
          <a:cs typeface="+mn-cs"/>
        </a:defRPr>
      </a:lvl4pPr>
      <a:lvl5pPr algn="l" defTabSz="342900" eaLnBrk="1" hangingPunct="1" latinLnBrk="0" marL="1371600" rtl="0">
        <a:defRPr kern="1200" sz="1350">
          <a:solidFill>
            <a:schemeClr val="tx1"/>
          </a:solidFill>
          <a:latin typeface="+mn-lt"/>
          <a:ea typeface="+mn-ea"/>
          <a:cs typeface="+mn-cs"/>
        </a:defRPr>
      </a:lvl5pPr>
      <a:lvl6pPr algn="l" defTabSz="342900" eaLnBrk="1" hangingPunct="1" latinLnBrk="0" marL="1714500" rtl="0">
        <a:defRPr kern="1200" sz="1350">
          <a:solidFill>
            <a:schemeClr val="tx1"/>
          </a:solidFill>
          <a:latin typeface="+mn-lt"/>
          <a:ea typeface="+mn-ea"/>
          <a:cs typeface="+mn-cs"/>
        </a:defRPr>
      </a:lvl6pPr>
      <a:lvl7pPr algn="l" defTabSz="342900" eaLnBrk="1" hangingPunct="1" latinLnBrk="0" marL="2057400" rtl="0">
        <a:defRPr kern="1200" sz="1350">
          <a:solidFill>
            <a:schemeClr val="tx1"/>
          </a:solidFill>
          <a:latin typeface="+mn-lt"/>
          <a:ea typeface="+mn-ea"/>
          <a:cs typeface="+mn-cs"/>
        </a:defRPr>
      </a:lvl7pPr>
      <a:lvl8pPr algn="l" defTabSz="342900" eaLnBrk="1" hangingPunct="1" latinLnBrk="0" marL="2400300" rtl="0">
        <a:defRPr kern="1200" sz="1350">
          <a:solidFill>
            <a:schemeClr val="tx1"/>
          </a:solidFill>
          <a:latin typeface="+mn-lt"/>
          <a:ea typeface="+mn-ea"/>
          <a:cs typeface="+mn-cs"/>
        </a:defRPr>
      </a:lvl8pPr>
      <a:lvl9pPr algn="l" defTabSz="342900" eaLnBrk="1" hangingPunct="1" latinLnBrk="0" marL="2743200" rtl="0">
        <a:defRPr kern="1200" sz="1350">
          <a:solidFill>
            <a:schemeClr val="tx1"/>
          </a:solidFill>
          <a:latin typeface="+mn-lt"/>
          <a:ea typeface="+mn-ea"/>
          <a:cs typeface="+mn-cs"/>
        </a:defRPr>
      </a:lvl9pPr>
    </p:otherStyle>
  </p:txStyles>
</p:sldMaster>
</file>

<file path=ppt/slides/_rels/slide1.xml.rels><?xml version="1.0" encoding="UTF-8"?><Relationships xmlns="http://schemas.openxmlformats.org/package/2006/relationships"><Relationship Id="rId1" Type="http://schemas.openxmlformats.org/officeDocument/2006/relationships/slideLayout" Target="../slideLayouts/slideLayout1.xml" /></Relationships>
</file>

<file path=ppt/slides/_rels/slide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xml" /></Relationships>
</file>

<file path=ppt/slides/_rels/slide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xml" /></Relationships>
</file>

<file path=ppt/slides/_rels/slide4.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5.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3.xml" /></Relationships>
</file>

<file path=ppt/slides/_rels/slide6.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7.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8.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4.xml" /></Relationships>
</file>

<file path=ppt/slides/_rels/slide9.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0.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1.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5.xml" /></Relationships>
</file>

<file path=ppt/slides/_rels/slide13.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4.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6.xml" /></Relationships>
</file>

<file path=ppt/slides/_rels/slide15.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7.xml" /></Relationships>
</file>

<file path=ppt/slides/_rels/slide16.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8.xml" /></Relationships>
</file>

<file path=ppt/slides/_rels/slide17.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9.xml" /></Relationships>
</file>

<file path=ppt/slides/_rels/slide18.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0.xml" /></Relationships>
</file>

<file path=ppt/slides/_rels/slide19.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1.xml" /></Relationships>
</file>

<file path=ppt/slides/_rels/slide20.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2.xml" /></Relationships>
</file>

<file path=ppt/slides/_rels/slide21.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hyperlink" Target="https://data-analysis.cassion.dev/courses/routine-data-and-dhis2/dhis2-06-a-reproducible-extract"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pPr lvl="0" indent="0" marL="0">
              <a:buNone/>
            </a:pPr>
            <a:r>
              <a:rPr/>
              <a:t>An extract you can point at</a:t>
            </a:r>
          </a:p>
        </p:txBody>
      </p:sp>
      <p:sp>
        <p:nvSpPr>
          <p:cNvPr id="3" name="Subtitle 2"/>
          <p:cNvSpPr>
            <a:spLocks noGrp="1"/>
          </p:cNvSpPr>
          <p:nvPr>
            <p:ph idx="1" type="subTitle"/>
          </p:nvPr>
        </p:nvSpPr>
        <p:spPr>
          <a:xfrm>
            <a:off x="1371600" y="2914650"/>
            <a:ext cx="6400800" cy="1314450"/>
          </a:xfrm>
        </p:spPr>
        <p:txBody>
          <a:bodyPr/>
          <a:lstStyle/>
          <a:p>
            <a:pPr lvl="0" indent="0" marL="0">
              <a:buNone/>
            </a:pPr>
            <a:r>
              <a:rPr/>
              <a:t>One script, one dated folder, a manifest that records what was asked and when, and the raw response kept beside the tidy table — so a figure published in March can still be defended in September.</a:t>
            </a:r>
            <a:br/>
            <a:br/>
            <a:r>
              <a:rPr/>
              <a:t>Pierre Robentz Cassion</a:t>
            </a:r>
          </a:p>
        </p:txBody>
      </p:sp>
      <p:sp>
        <p:nvSpPr>
          <p:cNvPr id="4" name="Date Placeholder 3"/>
          <p:cNvSpPr>
            <a:spLocks noGrp="1"/>
          </p:cNvSpPr>
          <p:nvPr>
            <p:ph idx="10" sz="half" type="dt"/>
          </p:nvPr>
        </p:nvSpPr>
        <p:spPr/>
        <p:txBody>
          <a:bodyPr/>
          <a:lstStyle/>
          <a:p>
            <a:pPr lvl="0" indent="0" marL="0">
              <a:buNone/>
            </a:pPr>
            <a:r>
              <a:rPr/>
              <a:t>Lesson 6 of 8</a:t>
            </a:r>
          </a:p>
        </p:txBody>
      </p:sp>
    </p:spTree>
  </p:cSl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What this lesson covers</a:t>
            </a:r>
          </a:p>
        </p:txBody>
      </p:sp>
      <p:sp>
        <p:nvSpPr>
          <p:cNvPr id="3" name="Content Placeholder 2"/>
          <p:cNvSpPr>
            <a:spLocks noGrp="1"/>
          </p:cNvSpPr>
          <p:nvPr>
            <p:ph idx="1"/>
          </p:nvPr>
        </p:nvSpPr>
        <p:spPr/>
        <p:txBody>
          <a:bodyPr/>
          <a:lstStyle/>
          <a:p>
            <a:pPr lvl="0"/>
            <a:r>
              <a:rPr/>
              <a:t>The question this lesson answers</a:t>
            </a:r>
          </a:p>
          <a:p>
            <a:pPr lvl="0"/>
            <a:r>
              <a:rPr/>
              <a:t>The shape</a:t>
            </a:r>
          </a:p>
          <a:p>
            <a:pPr lvl="0"/>
            <a:r>
              <a:rPr/>
              <a:t>The manifest</a:t>
            </a:r>
          </a:p>
          <a:p>
            <a:pPr lvl="0"/>
            <a:r>
              <a:rPr/>
              <a:t>The script</a:t>
            </a:r>
          </a:p>
          <a:p>
            <a:pPr lvl="0"/>
            <a:r>
              <a:rPr/>
              <a:t>Validate at the boundary</a:t>
            </a:r>
          </a:p>
          <a:p>
            <a:pPr lvl="0"/>
            <a:r>
              <a:rPr/>
              <a:t>Diff against the last extract</a:t>
            </a:r>
          </a:p>
          <a:p>
            <a:pPr lvl="0"/>
            <a:r>
              <a:rPr/>
              <a:t>What this replaces</a:t>
            </a:r>
          </a:p>
          <a:p>
            <a:pPr lvl="0"/>
            <a:r>
              <a:rPr/>
              <a:t>What comes next</a:t>
            </a:r>
          </a:p>
        </p:txBody>
      </p:sp>
    </p:spTree>
  </p:cSl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question this lesson answers</a:t>
            </a:r>
          </a:p>
        </p:txBody>
      </p:sp>
      <p:sp>
        <p:nvSpPr>
          <p:cNvPr id="3" name="Content Placeholder 2"/>
          <p:cNvSpPr>
            <a:spLocks noGrp="1"/>
          </p:cNvSpPr>
          <p:nvPr>
            <p:ph idx="1"/>
          </p:nvPr>
        </p:nvSpPr>
        <p:spPr/>
        <p:txBody>
          <a:bodyPr/>
          <a:lstStyle/>
          <a:p>
            <a:pPr lvl="0"/>
            <a:r>
              <a:rPr/>
              <a:t>Six months after you publish a district coverage figure, somebody reruns the query and gets something else.</a:t>
            </a:r>
          </a:p>
        </p:txBody>
      </p:sp>
    </p:spTree>
  </p:cSl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shape — Example</a:t>
            </a:r>
          </a:p>
        </p:txBody>
      </p:sp>
      <p:sp>
        <p:nvSpPr>
          <p:cNvPr id="3" name="Content Placeholder 2"/>
          <p:cNvSpPr>
            <a:spLocks noGrp="1"/>
          </p:cNvSpPr>
          <p:nvPr>
            <p:ph idx="1"/>
          </p:nvPr>
        </p:nvSpPr>
        <p:spPr/>
        <p:txBody>
          <a:bodyPr/>
          <a:lstStyle/>
          <a:p>
            <a:pPr lvl="0" indent="0">
              <a:buNone/>
            </a:pPr>
            <a:r>
              <a:rPr>
                <a:latin typeface="Courier"/>
              </a:rPr>
              <a:t>extracts/
  2026-07-28/
    manifest.json          what was requested, by whom, when
    raw/
      analytics.json       the response, untouched
      dataValueSets.json
      dataElements.json
      organisationUnits.json
      dataSets.json
      indicators.json
    tidy/
      coverage_by_facility_period.csv</a:t>
            </a:r>
          </a:p>
        </p:txBody>
      </p:sp>
    </p:spTree>
  </p:cSl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shape</a:t>
            </a:r>
          </a:p>
        </p:txBody>
      </p:sp>
      <p:sp>
        <p:nvSpPr>
          <p:cNvPr id="3" name="Content Placeholder 2"/>
          <p:cNvSpPr>
            <a:spLocks noGrp="1"/>
          </p:cNvSpPr>
          <p:nvPr>
            <p:ph idx="1"/>
          </p:nvPr>
        </p:nvSpPr>
        <p:spPr/>
        <p:txBody>
          <a:bodyPr/>
          <a:lstStyle/>
          <a:p>
            <a:pPr lvl="0"/>
            <a:r>
              <a:rPr/>
              <a:t>One dated folder per extraction — never overwritten</a:t>
            </a:r>
          </a:p>
          <a:p>
            <a:pPr lvl="0"/>
            <a:r>
              <a:rPr/>
              <a:t>The raw response is kept untouched — If your parsing turns out to be wrong, the data is still there</a:t>
            </a:r>
          </a:p>
          <a:p>
            <a:pPr lvl="0"/>
            <a:r>
              <a:rPr/>
              <a:t>The manifest is the point — Everything else is recoverable from it</a:t>
            </a:r>
          </a:p>
        </p:txBody>
      </p:sp>
    </p:spTree>
  </p:cSl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manifest — In Python (cont.)</a:t>
            </a:r>
          </a:p>
        </p:txBody>
      </p:sp>
      <p:sp>
        <p:nvSpPr>
          <p:cNvPr id="3" name="Content Placeholder 2"/>
          <p:cNvSpPr>
            <a:spLocks noGrp="1"/>
          </p:cNvSpPr>
          <p:nvPr>
            <p:ph idx="1"/>
          </p:nvPr>
        </p:nvSpPr>
        <p:spPr/>
        <p:txBody>
          <a:bodyPr/>
          <a:lstStyle/>
          <a:p>
            <a:pPr lvl="0" indent="0">
              <a:buNone/>
            </a:pPr>
            <a:r>
              <a:rPr b="1">
                <a:solidFill>
                  <a:srgbClr val="008000"/>
                </a:solidFill>
                <a:latin typeface="Courier"/>
              </a:rPr>
              <a:t>import</a:t>
            </a:r>
            <a:r>
              <a:rPr>
                <a:latin typeface="Courier"/>
              </a:rPr>
              <a:t> json</a:t>
            </a:r>
            <a:br/>
            <a:r>
              <a:rPr b="1">
                <a:solidFill>
                  <a:srgbClr val="008000"/>
                </a:solidFill>
                <a:latin typeface="Courier"/>
              </a:rPr>
              <a:t>import</a:t>
            </a:r>
            <a:r>
              <a:rPr>
                <a:latin typeface="Courier"/>
              </a:rPr>
              <a:t> datetime </a:t>
            </a:r>
            <a:r>
              <a:rPr b="1">
                <a:solidFill>
                  <a:srgbClr val="008000"/>
                </a:solidFill>
                <a:latin typeface="Courier"/>
              </a:rPr>
              <a:t>as</a:t>
            </a:r>
            <a:r>
              <a:rPr>
                <a:latin typeface="Courier"/>
              </a:rPr>
              <a:t> dt</a:t>
            </a:r>
            <a:br/>
            <a:r>
              <a:rPr b="1">
                <a:solidFill>
                  <a:srgbClr val="008000"/>
                </a:solidFill>
                <a:latin typeface="Courier"/>
              </a:rPr>
              <a:t>from</a:t>
            </a:r>
            <a:r>
              <a:rPr>
                <a:latin typeface="Courier"/>
              </a:rPr>
              <a:t> pathlib </a:t>
            </a:r>
            <a:r>
              <a:rPr b="1">
                <a:solidFill>
                  <a:srgbClr val="008000"/>
                </a:solidFill>
                <a:latin typeface="Courier"/>
              </a:rPr>
              <a:t>import</a:t>
            </a:r>
            <a:r>
              <a:rPr>
                <a:latin typeface="Courier"/>
              </a:rPr>
              <a:t> Path</a:t>
            </a:r>
            <a:br/>
            <a:br/>
            <a:r>
              <a:rPr b="1">
                <a:solidFill>
                  <a:srgbClr val="007020"/>
                </a:solidFill>
                <a:latin typeface="Courier"/>
              </a:rPr>
              <a:t>def</a:t>
            </a:r>
            <a:r>
              <a:rPr>
                <a:latin typeface="Courier"/>
              </a:rPr>
              <a:t> write_manifest(folder, request, system_info):</a:t>
            </a:r>
            <a:br/>
            <a:r>
              <a:rPr>
                <a:latin typeface="Courier"/>
              </a:rPr>
              <a:t>    manifest </a:t>
            </a:r>
            <a:r>
              <a:rPr>
                <a:solidFill>
                  <a:srgbClr val="666666"/>
                </a:solidFill>
                <a:latin typeface="Courier"/>
              </a:rPr>
              <a:t>=</a:t>
            </a:r>
            <a:r>
              <a:rPr>
                <a:latin typeface="Courier"/>
              </a:rPr>
              <a:t> {</a:t>
            </a:r>
            <a:br/>
            <a:r>
              <a:rPr>
                <a:latin typeface="Courier"/>
              </a:rPr>
              <a:t>        </a:t>
            </a:r>
            <a:r>
              <a:rPr>
                <a:solidFill>
                  <a:srgbClr val="4070A0"/>
                </a:solidFill>
                <a:latin typeface="Courier"/>
              </a:rPr>
              <a:t>"extracted_at"</a:t>
            </a:r>
            <a:r>
              <a:rPr>
                <a:latin typeface="Courier"/>
              </a:rPr>
              <a:t>: dt.datetime.now(dt.timezone.utc).isoformat(),</a:t>
            </a:r>
            <a:br/>
            <a:r>
              <a:rPr>
                <a:latin typeface="Courier"/>
              </a:rPr>
              <a:t>        </a:t>
            </a:r>
            <a:r>
              <a:rPr>
                <a:solidFill>
                  <a:srgbClr val="4070A0"/>
                </a:solidFill>
                <a:latin typeface="Courier"/>
              </a:rPr>
              <a:t>"extracted_by"</a:t>
            </a:r>
            <a:r>
              <a:rPr>
                <a:latin typeface="Courier"/>
              </a:rPr>
              <a:t>: </a:t>
            </a:r>
            <a:r>
              <a:rPr>
                <a:solidFill>
                  <a:srgbClr val="4070A0"/>
                </a:solidFill>
                <a:latin typeface="Courier"/>
              </a:rPr>
              <a:t>"me-officer@example.org"</a:t>
            </a:r>
            <a:r>
              <a:rPr>
                <a:latin typeface="Courier"/>
              </a:rPr>
              <a:t>,</a:t>
            </a:r>
            <a:br/>
            <a:r>
              <a:rPr>
                <a:latin typeface="Courier"/>
              </a:rPr>
              <a:t>        </a:t>
            </a:r>
            <a:r>
              <a:rPr>
                <a:solidFill>
                  <a:srgbClr val="4070A0"/>
                </a:solidFill>
                <a:latin typeface="Courier"/>
              </a:rPr>
              <a:t>"instance"</a:t>
            </a:r>
            <a:r>
              <a:rPr>
                <a:latin typeface="Courier"/>
              </a:rPr>
              <a:t>: request[</a:t>
            </a:r>
            <a:r>
              <a:rPr>
                <a:solidFill>
                  <a:srgbClr val="4070A0"/>
                </a:solidFill>
                <a:latin typeface="Courier"/>
              </a:rPr>
              <a:t>"base_url"</a:t>
            </a:r>
            <a:r>
              <a:rPr>
                <a:latin typeface="Courier"/>
              </a:rPr>
              <a:t>],</a:t>
            </a:r>
            <a:br/>
            <a:r>
              <a:rPr>
                <a:latin typeface="Courier"/>
              </a:rPr>
              <a:t>        </a:t>
            </a:r>
            <a:r>
              <a:rPr>
                <a:solidFill>
                  <a:srgbClr val="4070A0"/>
                </a:solidFill>
                <a:latin typeface="Courier"/>
              </a:rPr>
              <a:t>"dhis2_version"</a:t>
            </a:r>
            <a:r>
              <a:rPr>
                <a:latin typeface="Courier"/>
              </a:rPr>
              <a:t>: system_info.get(</a:t>
            </a:r>
            <a:r>
              <a:rPr>
                <a:solidFill>
                  <a:srgbClr val="4070A0"/>
                </a:solidFill>
                <a:latin typeface="Courier"/>
              </a:rPr>
              <a:t>"version"</a:t>
            </a:r>
            <a:r>
              <a:rPr>
                <a:latin typeface="Courier"/>
              </a:rPr>
              <a:t>),</a:t>
            </a:r>
            <a:br/>
            <a:r>
              <a:rPr>
                <a:latin typeface="Courier"/>
              </a:rPr>
              <a:t>        </a:t>
            </a:r>
            <a:r>
              <a:rPr>
                <a:solidFill>
                  <a:srgbClr val="4070A0"/>
                </a:solidFill>
                <a:latin typeface="Courier"/>
              </a:rPr>
              <a:t>"analytics_last_run"</a:t>
            </a:r>
            <a:r>
              <a:rPr>
                <a:latin typeface="Courier"/>
              </a:rPr>
              <a:t>: system_info.get(</a:t>
            </a:r>
            <a:r>
              <a:rPr>
                <a:solidFill>
                  <a:srgbClr val="4070A0"/>
                </a:solidFill>
                <a:latin typeface="Courier"/>
              </a:rPr>
              <a:t>"lastAnalyticsTableSuccess"</a:t>
            </a:r>
            <a:r>
              <a:rPr>
                <a:latin typeface="Courier"/>
              </a:rPr>
              <a:t>),</a:t>
            </a:r>
            <a:br/>
            <a:r>
              <a:rPr>
                <a:latin typeface="Courier"/>
              </a:rPr>
              <a:t>        </a:t>
            </a:r>
            <a:r>
              <a:rPr>
                <a:solidFill>
                  <a:srgbClr val="4070A0"/>
                </a:solidFill>
                <a:latin typeface="Courier"/>
              </a:rPr>
              <a:t>"request"</a:t>
            </a:r>
            <a:r>
              <a:rPr>
                <a:latin typeface="Courier"/>
              </a:rPr>
              <a:t>: {</a:t>
            </a:r>
            <a:br/>
            <a:r>
              <a:rPr>
                <a:latin typeface="Courier"/>
              </a:rPr>
              <a:t>            </a:t>
            </a:r>
            <a:r>
              <a:rPr>
                <a:solidFill>
                  <a:srgbClr val="4070A0"/>
                </a:solidFill>
                <a:latin typeface="Courier"/>
              </a:rPr>
              <a:t>"endpoint"</a:t>
            </a:r>
            <a:r>
              <a:rPr>
                <a:latin typeface="Courier"/>
              </a:rPr>
              <a:t>: request[</a:t>
            </a:r>
            <a:r>
              <a:rPr>
                <a:solidFill>
                  <a:srgbClr val="4070A0"/>
                </a:solidFill>
                <a:latin typeface="Courier"/>
              </a:rPr>
              <a:t>"endpoint"</a:t>
            </a:r>
            <a:r>
              <a:rPr>
                <a:latin typeface="Courier"/>
              </a:rPr>
              <a:t>],</a:t>
            </a:r>
            <a:br/>
            <a:r>
              <a:rPr>
                <a:latin typeface="Courier"/>
              </a:rPr>
              <a:t>            </a:t>
            </a:r>
            <a:r>
              <a:rPr>
                <a:solidFill>
                  <a:srgbClr val="4070A0"/>
                </a:solidFill>
                <a:latin typeface="Courier"/>
              </a:rPr>
              <a:t>"dx"</a:t>
            </a:r>
            <a:r>
              <a:rPr>
                <a:latin typeface="Courier"/>
              </a:rPr>
              <a:t>: request[</a:t>
            </a:r>
            <a:r>
              <a:rPr>
                <a:solidFill>
                  <a:srgbClr val="4070A0"/>
                </a:solidFill>
                <a:latin typeface="Courier"/>
              </a:rPr>
              <a:t>"dx"</a:t>
            </a:r>
            <a:r>
              <a:rPr>
                <a:latin typeface="Courier"/>
              </a:rPr>
              <a:t>],</a:t>
            </a:r>
            <a:br/>
            <a:r>
              <a:rPr>
                <a:latin typeface="Courier"/>
              </a:rPr>
              <a:t>            </a:t>
            </a:r>
            <a:r>
              <a:rPr>
                <a:solidFill>
                  <a:srgbClr val="4070A0"/>
                </a:solidFill>
                <a:latin typeface="Courier"/>
              </a:rPr>
              <a:t>"ou"</a:t>
            </a:r>
            <a:r>
              <a:rPr>
                <a:latin typeface="Courier"/>
              </a:rPr>
              <a:t>: request[</a:t>
            </a:r>
            <a:r>
              <a:rPr>
                <a:solidFill>
                  <a:srgbClr val="4070A0"/>
                </a:solidFill>
                <a:latin typeface="Courier"/>
              </a:rPr>
              <a:t>"ou"</a:t>
            </a:r>
            <a:r>
              <a:rPr>
                <a:latin typeface="Courier"/>
              </a:rPr>
              <a:t>],</a:t>
            </a:r>
            <a:br/>
            <a:r>
              <a:rPr>
                <a:latin typeface="Courier"/>
              </a:rPr>
              <a:t>            </a:t>
            </a:r>
            <a:r>
              <a:rPr>
                <a:solidFill>
                  <a:srgbClr val="4070A0"/>
                </a:solidFill>
                <a:latin typeface="Courier"/>
              </a:rPr>
              <a:t>"pe"</a:t>
            </a:r>
            <a:r>
              <a:rPr>
                <a:latin typeface="Courier"/>
              </a:rPr>
              <a:t>: request[</a:t>
            </a:r>
            <a:r>
              <a:rPr>
                <a:solidFill>
                  <a:srgbClr val="4070A0"/>
                </a:solidFill>
                <a:latin typeface="Courier"/>
              </a:rPr>
              <a:t>"pe"</a:t>
            </a:r>
            <a:r>
              <a:rPr>
                <a:latin typeface="Courier"/>
              </a:rPr>
              <a:t>],</a:t>
            </a:r>
          </a:p>
        </p:txBody>
      </p:sp>
    </p:spTree>
  </p:cSl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manifest — In Python (cont.)</a:t>
            </a:r>
          </a:p>
        </p:txBody>
      </p:sp>
      <p:sp>
        <p:nvSpPr>
          <p:cNvPr id="3" name="Content Placeholder 2"/>
          <p:cNvSpPr>
            <a:spLocks noGrp="1"/>
          </p:cNvSpPr>
          <p:nvPr>
            <p:ph idx="1"/>
          </p:nvPr>
        </p:nvSpPr>
        <p:spPr/>
        <p:txBody>
          <a:bodyPr/>
          <a:lstStyle/>
          <a:p>
            <a:pPr lvl="0" indent="0">
              <a:buNone/>
            </a:pPr>
            <a:r>
              <a:rPr>
                <a:latin typeface="Courier"/>
              </a:rPr>
              <a:t>        },</a:t>
            </a:r>
            <a:br/>
            <a:r>
              <a:rPr>
                <a:latin typeface="Courier"/>
              </a:rPr>
              <a:t>        </a:t>
            </a:r>
            <a:r>
              <a:rPr i="1">
                <a:solidFill>
                  <a:srgbClr val="60A0B0"/>
                </a:solidFill>
                <a:latin typeface="Courier"/>
              </a:rPr>
              <a:t>"rows_returned"</a:t>
            </a:r>
            <a:r>
              <a:rPr>
                <a:latin typeface="Courier"/>
              </a:rPr>
              <a:t>: request[</a:t>
            </a:r>
            <a:r>
              <a:rPr>
                <a:solidFill>
                  <a:srgbClr val="4070A0"/>
                </a:solidFill>
                <a:latin typeface="Courier"/>
              </a:rPr>
              <a:t>"rows"</a:t>
            </a:r>
            <a:r>
              <a:rPr>
                <a:latin typeface="Courier"/>
              </a:rPr>
              <a:t>],</a:t>
            </a:r>
            <a:br/>
            <a:r>
              <a:rPr>
                <a:latin typeface="Courier"/>
              </a:rPr>
              <a:t>        </a:t>
            </a:r>
            <a:r>
              <a:rPr i="1">
                <a:solidFill>
                  <a:srgbClr val="60A0B0"/>
                </a:solidFill>
                <a:latin typeface="Courier"/>
              </a:rPr>
              <a:t>"script_version"</a:t>
            </a:r>
            <a:r>
              <a:rPr>
                <a:latin typeface="Courier"/>
              </a:rPr>
              <a:t>: </a:t>
            </a:r>
            <a:r>
              <a:rPr>
                <a:solidFill>
                  <a:srgbClr val="4070A0"/>
                </a:solidFill>
                <a:latin typeface="Courier"/>
              </a:rPr>
              <a:t>"extract.py 1.3"</a:t>
            </a:r>
            <a:r>
              <a:rPr>
                <a:latin typeface="Courier"/>
              </a:rPr>
              <a:t>,</a:t>
            </a:r>
            <a:br/>
            <a:r>
              <a:rPr>
                <a:latin typeface="Courier"/>
              </a:rPr>
              <a:t>    }</a:t>
            </a:r>
            <a:br/>
            <a:r>
              <a:rPr>
                <a:latin typeface="Courier"/>
              </a:rPr>
              <a:t>    Path(folder, </a:t>
            </a:r>
            <a:r>
              <a:rPr>
                <a:solidFill>
                  <a:srgbClr val="4070A0"/>
                </a:solidFill>
                <a:latin typeface="Courier"/>
              </a:rPr>
              <a:t>"manifest.json"</a:t>
            </a:r>
            <a:r>
              <a:rPr>
                <a:latin typeface="Courier"/>
              </a:rPr>
              <a:t>).write_text(json.dumps(manifest, indent</a:t>
            </a:r>
            <a:r>
              <a:rPr>
                <a:solidFill>
                  <a:srgbClr val="666666"/>
                </a:solidFill>
                <a:latin typeface="Courier"/>
              </a:rPr>
              <a:t>=</a:t>
            </a:r>
            <a:r>
              <a:rPr>
                <a:solidFill>
                  <a:srgbClr val="40A070"/>
                </a:solidFill>
                <a:latin typeface="Courier"/>
              </a:rPr>
              <a:t>2</a:t>
            </a:r>
            <a:r>
              <a:rPr>
                <a:latin typeface="Courier"/>
              </a:rPr>
              <a:t>))</a:t>
            </a:r>
            <a:br/>
            <a:r>
              <a:rPr>
                <a:latin typeface="Courier"/>
              </a:rPr>
              <a:t>    </a:t>
            </a:r>
            <a:r>
              <a:rPr b="1">
                <a:solidFill>
                  <a:srgbClr val="007020"/>
                </a:solidFill>
                <a:latin typeface="Courier"/>
              </a:rPr>
              <a:t>return</a:t>
            </a:r>
            <a:r>
              <a:rPr>
                <a:latin typeface="Courier"/>
              </a:rPr>
              <a:t> manifest</a:t>
            </a:r>
          </a:p>
        </p:txBody>
      </p:sp>
    </p:spTree>
  </p:cSl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manifest — In R</a:t>
            </a:r>
          </a:p>
        </p:txBody>
      </p:sp>
      <p:sp>
        <p:nvSpPr>
          <p:cNvPr id="3" name="Content Placeholder 2"/>
          <p:cNvSpPr>
            <a:spLocks noGrp="1"/>
          </p:cNvSpPr>
          <p:nvPr>
            <p:ph idx="1"/>
          </p:nvPr>
        </p:nvSpPr>
        <p:spPr/>
        <p:txBody>
          <a:bodyPr/>
          <a:lstStyle/>
          <a:p>
            <a:pPr lvl="0" indent="0">
              <a:buNone/>
            </a:pPr>
            <a:r>
              <a:rPr>
                <a:latin typeface="Courier"/>
              </a:rPr>
              <a:t>manifest </a:t>
            </a:r>
            <a:r>
              <a:rPr>
                <a:solidFill>
                  <a:srgbClr val="007020"/>
                </a:solidFill>
                <a:latin typeface="Courier"/>
              </a:rPr>
              <a:t>&lt;-</a:t>
            </a:r>
            <a:r>
              <a:rPr>
                <a:latin typeface="Courier"/>
              </a:rPr>
              <a:t> </a:t>
            </a:r>
            <a:r>
              <a:rPr>
                <a:solidFill>
                  <a:srgbClr val="06287E"/>
                </a:solidFill>
                <a:latin typeface="Courier"/>
              </a:rPr>
              <a:t>list</a:t>
            </a:r>
            <a:r>
              <a:rPr>
                <a:latin typeface="Courier"/>
              </a:rPr>
              <a:t>(</a:t>
            </a:r>
            <a:br/>
            <a:r>
              <a:rPr>
                <a:latin typeface="Courier"/>
              </a:rPr>
              <a:t>  </a:t>
            </a:r>
            <a:r>
              <a:rPr>
                <a:solidFill>
                  <a:srgbClr val="7D9029"/>
                </a:solidFill>
                <a:latin typeface="Courier"/>
              </a:rPr>
              <a:t>extracted_at        =</a:t>
            </a:r>
            <a:r>
              <a:rPr>
                <a:latin typeface="Courier"/>
              </a:rPr>
              <a:t> </a:t>
            </a:r>
            <a:r>
              <a:rPr>
                <a:solidFill>
                  <a:srgbClr val="06287E"/>
                </a:solidFill>
                <a:latin typeface="Courier"/>
              </a:rPr>
              <a:t>format</a:t>
            </a:r>
            <a:r>
              <a:rPr>
                <a:latin typeface="Courier"/>
              </a:rPr>
              <a:t>(</a:t>
            </a:r>
            <a:r>
              <a:rPr>
                <a:solidFill>
                  <a:srgbClr val="06287E"/>
                </a:solidFill>
                <a:latin typeface="Courier"/>
              </a:rPr>
              <a:t>Sys.time</a:t>
            </a:r>
            <a:r>
              <a:rPr>
                <a:latin typeface="Courier"/>
              </a:rPr>
              <a:t>(), </a:t>
            </a:r>
            <a:r>
              <a:rPr>
                <a:solidFill>
                  <a:srgbClr val="4070A0"/>
                </a:solidFill>
                <a:latin typeface="Courier"/>
              </a:rPr>
              <a:t>"%Y-%m-%dT%H:%M:%SZ"</a:t>
            </a:r>
            <a:r>
              <a:rPr>
                <a:latin typeface="Courier"/>
              </a:rPr>
              <a:t>, </a:t>
            </a:r>
            <a:r>
              <a:rPr>
                <a:solidFill>
                  <a:srgbClr val="7D9029"/>
                </a:solidFill>
                <a:latin typeface="Courier"/>
              </a:rPr>
              <a:t>tz =</a:t>
            </a:r>
            <a:r>
              <a:rPr>
                <a:latin typeface="Courier"/>
              </a:rPr>
              <a:t> </a:t>
            </a:r>
            <a:r>
              <a:rPr>
                <a:solidFill>
                  <a:srgbClr val="4070A0"/>
                </a:solidFill>
                <a:latin typeface="Courier"/>
              </a:rPr>
              <a:t>"UTC"</a:t>
            </a:r>
            <a:r>
              <a:rPr>
                <a:latin typeface="Courier"/>
              </a:rPr>
              <a:t>),</a:t>
            </a:r>
            <a:br/>
            <a:r>
              <a:rPr>
                <a:latin typeface="Courier"/>
              </a:rPr>
              <a:t>  </a:t>
            </a:r>
            <a:r>
              <a:rPr>
                <a:solidFill>
                  <a:srgbClr val="7D9029"/>
                </a:solidFill>
                <a:latin typeface="Courier"/>
              </a:rPr>
              <a:t>instance            =</a:t>
            </a:r>
            <a:r>
              <a:rPr>
                <a:latin typeface="Courier"/>
              </a:rPr>
              <a:t> base_url,</a:t>
            </a:r>
            <a:br/>
            <a:r>
              <a:rPr>
                <a:latin typeface="Courier"/>
              </a:rPr>
              <a:t>  </a:t>
            </a:r>
            <a:r>
              <a:rPr>
                <a:solidFill>
                  <a:srgbClr val="7D9029"/>
                </a:solidFill>
                <a:latin typeface="Courier"/>
              </a:rPr>
              <a:t>analytics_last_run  =</a:t>
            </a:r>
            <a:r>
              <a:rPr>
                <a:latin typeface="Courier"/>
              </a:rPr>
              <a:t> system_info</a:t>
            </a:r>
            <a:r>
              <a:rPr>
                <a:solidFill>
                  <a:srgbClr val="4070A0"/>
                </a:solidFill>
                <a:latin typeface="Courier"/>
              </a:rPr>
              <a:t>$</a:t>
            </a:r>
            <a:r>
              <a:rPr>
                <a:latin typeface="Courier"/>
              </a:rPr>
              <a:t>lastAnalyticsTableSuccess,</a:t>
            </a:r>
            <a:br/>
            <a:r>
              <a:rPr>
                <a:latin typeface="Courier"/>
              </a:rPr>
              <a:t>  </a:t>
            </a:r>
            <a:r>
              <a:rPr>
                <a:solidFill>
                  <a:srgbClr val="7D9029"/>
                </a:solidFill>
                <a:latin typeface="Courier"/>
              </a:rPr>
              <a:t>request             =</a:t>
            </a:r>
            <a:r>
              <a:rPr>
                <a:latin typeface="Courier"/>
              </a:rPr>
              <a:t> </a:t>
            </a:r>
            <a:r>
              <a:rPr>
                <a:solidFill>
                  <a:srgbClr val="06287E"/>
                </a:solidFill>
                <a:latin typeface="Courier"/>
              </a:rPr>
              <a:t>list</a:t>
            </a:r>
            <a:r>
              <a:rPr>
                <a:latin typeface="Courier"/>
              </a:rPr>
              <a:t>(</a:t>
            </a:r>
            <a:r>
              <a:rPr>
                <a:solidFill>
                  <a:srgbClr val="7D9029"/>
                </a:solidFill>
                <a:latin typeface="Courier"/>
              </a:rPr>
              <a:t>endpoint =</a:t>
            </a:r>
            <a:r>
              <a:rPr>
                <a:latin typeface="Courier"/>
              </a:rPr>
              <a:t> </a:t>
            </a:r>
            <a:r>
              <a:rPr>
                <a:solidFill>
                  <a:srgbClr val="4070A0"/>
                </a:solidFill>
                <a:latin typeface="Courier"/>
              </a:rPr>
              <a:t>"analytics"</a:t>
            </a:r>
            <a:r>
              <a:rPr>
                <a:latin typeface="Courier"/>
              </a:rPr>
              <a:t>, </a:t>
            </a:r>
            <a:r>
              <a:rPr>
                <a:solidFill>
                  <a:srgbClr val="7D9029"/>
                </a:solidFill>
                <a:latin typeface="Courier"/>
              </a:rPr>
              <a:t>dx =</a:t>
            </a:r>
            <a:r>
              <a:rPr>
                <a:latin typeface="Courier"/>
              </a:rPr>
              <a:t> dx, </a:t>
            </a:r>
            <a:r>
              <a:rPr>
                <a:solidFill>
                  <a:srgbClr val="7D9029"/>
                </a:solidFill>
                <a:latin typeface="Courier"/>
              </a:rPr>
              <a:t>ou =</a:t>
            </a:r>
            <a:r>
              <a:rPr>
                <a:latin typeface="Courier"/>
              </a:rPr>
              <a:t> ou, </a:t>
            </a:r>
            <a:r>
              <a:rPr>
                <a:solidFill>
                  <a:srgbClr val="7D9029"/>
                </a:solidFill>
                <a:latin typeface="Courier"/>
              </a:rPr>
              <a:t>pe =</a:t>
            </a:r>
            <a:r>
              <a:rPr>
                <a:latin typeface="Courier"/>
              </a:rPr>
              <a:t> pe),</a:t>
            </a:r>
            <a:br/>
            <a:r>
              <a:rPr>
                <a:latin typeface="Courier"/>
              </a:rPr>
              <a:t>  </a:t>
            </a:r>
            <a:r>
              <a:rPr>
                <a:solidFill>
                  <a:srgbClr val="7D9029"/>
                </a:solidFill>
                <a:latin typeface="Courier"/>
              </a:rPr>
              <a:t>rows_returned       =</a:t>
            </a:r>
            <a:r>
              <a:rPr>
                <a:latin typeface="Courier"/>
              </a:rPr>
              <a:t> </a:t>
            </a:r>
            <a:r>
              <a:rPr>
                <a:solidFill>
                  <a:srgbClr val="06287E"/>
                </a:solidFill>
                <a:latin typeface="Courier"/>
              </a:rPr>
              <a:t>nrow</a:t>
            </a:r>
            <a:r>
              <a:rPr>
                <a:latin typeface="Courier"/>
              </a:rPr>
              <a:t>(tidy),</a:t>
            </a:r>
            <a:br/>
            <a:r>
              <a:rPr>
                <a:latin typeface="Courier"/>
              </a:rPr>
              <a:t>  </a:t>
            </a:r>
            <a:r>
              <a:rPr>
                <a:solidFill>
                  <a:srgbClr val="7D9029"/>
                </a:solidFill>
                <a:latin typeface="Courier"/>
              </a:rPr>
              <a:t>script_version      =</a:t>
            </a:r>
            <a:r>
              <a:rPr>
                <a:latin typeface="Courier"/>
              </a:rPr>
              <a:t> </a:t>
            </a:r>
            <a:r>
              <a:rPr>
                <a:solidFill>
                  <a:srgbClr val="4070A0"/>
                </a:solidFill>
                <a:latin typeface="Courier"/>
              </a:rPr>
              <a:t>"extract.R 1.3"</a:t>
            </a:r>
            <a:br/>
            <a:r>
              <a:rPr>
                <a:latin typeface="Courier"/>
              </a:rPr>
              <a:t>)</a:t>
            </a:r>
            <a:br/>
            <a:br/>
            <a:r>
              <a:rPr>
                <a:latin typeface="Courier"/>
              </a:rPr>
              <a:t>jsonlite</a:t>
            </a:r>
            <a:r>
              <a:rPr>
                <a:solidFill>
                  <a:srgbClr val="4070A0"/>
                </a:solidFill>
                <a:latin typeface="Courier"/>
              </a:rPr>
              <a:t>::</a:t>
            </a:r>
            <a:r>
              <a:rPr>
                <a:solidFill>
                  <a:srgbClr val="06287E"/>
                </a:solidFill>
                <a:latin typeface="Courier"/>
              </a:rPr>
              <a:t>write_json</a:t>
            </a:r>
            <a:r>
              <a:rPr>
                <a:latin typeface="Courier"/>
              </a:rPr>
              <a:t>(manifest, </a:t>
            </a:r>
            <a:r>
              <a:rPr>
                <a:solidFill>
                  <a:srgbClr val="06287E"/>
                </a:solidFill>
                <a:latin typeface="Courier"/>
              </a:rPr>
              <a:t>file.path</a:t>
            </a:r>
            <a:r>
              <a:rPr>
                <a:latin typeface="Courier"/>
              </a:rPr>
              <a:t>(folder, </a:t>
            </a:r>
            <a:r>
              <a:rPr>
                <a:solidFill>
                  <a:srgbClr val="4070A0"/>
                </a:solidFill>
                <a:latin typeface="Courier"/>
              </a:rPr>
              <a:t>"manifest.json"</a:t>
            </a:r>
            <a:r>
              <a:rPr>
                <a:latin typeface="Courier"/>
              </a:rPr>
              <a:t>), </a:t>
            </a:r>
            <a:r>
              <a:rPr>
                <a:solidFill>
                  <a:srgbClr val="7D9029"/>
                </a:solidFill>
                <a:latin typeface="Courier"/>
              </a:rPr>
              <a:t>auto_unbox =</a:t>
            </a:r>
            <a:r>
              <a:rPr>
                <a:latin typeface="Courier"/>
              </a:rPr>
              <a:t> </a:t>
            </a:r>
            <a:r>
              <a:rPr>
                <a:solidFill>
                  <a:srgbClr val="880000"/>
                </a:solidFill>
                <a:latin typeface="Courier"/>
              </a:rPr>
              <a:t>TRUE</a:t>
            </a:r>
            <a:r>
              <a:rPr>
                <a:latin typeface="Courier"/>
              </a:rPr>
              <a:t>)</a:t>
            </a:r>
          </a:p>
        </p:txBody>
      </p:sp>
    </p:spTree>
  </p:cSl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script — In Python (cont.)</a:t>
            </a:r>
          </a:p>
        </p:txBody>
      </p:sp>
      <p:sp>
        <p:nvSpPr>
          <p:cNvPr id="3" name="Content Placeholder 2"/>
          <p:cNvSpPr>
            <a:spLocks noGrp="1"/>
          </p:cNvSpPr>
          <p:nvPr>
            <p:ph idx="1"/>
          </p:nvPr>
        </p:nvSpPr>
        <p:spPr/>
        <p:txBody>
          <a:bodyPr/>
          <a:lstStyle/>
          <a:p>
            <a:pPr lvl="0" indent="0">
              <a:buNone/>
            </a:pPr>
            <a:r>
              <a:rPr b="1">
                <a:solidFill>
                  <a:srgbClr val="007020"/>
                </a:solidFill>
                <a:latin typeface="Courier"/>
              </a:rPr>
              <a:t>def</a:t>
            </a:r>
            <a:r>
              <a:rPr>
                <a:latin typeface="Courier"/>
              </a:rPr>
              <a:t> extract(base_url, dx, ou, pe, token, out_root</a:t>
            </a:r>
            <a:r>
              <a:rPr>
                <a:solidFill>
                  <a:srgbClr val="666666"/>
                </a:solidFill>
                <a:latin typeface="Courier"/>
              </a:rPr>
              <a:t>=</a:t>
            </a:r>
            <a:r>
              <a:rPr>
                <a:solidFill>
                  <a:srgbClr val="4070A0"/>
                </a:solidFill>
                <a:latin typeface="Courier"/>
              </a:rPr>
              <a:t>"extracts"</a:t>
            </a:r>
            <a:r>
              <a:rPr>
                <a:latin typeface="Courier"/>
              </a:rPr>
              <a:t>):</a:t>
            </a:r>
            <a:br/>
            <a:r>
              <a:rPr>
                <a:latin typeface="Courier"/>
              </a:rPr>
              <a:t>    session </a:t>
            </a:r>
            <a:r>
              <a:rPr>
                <a:solidFill>
                  <a:srgbClr val="666666"/>
                </a:solidFill>
                <a:latin typeface="Courier"/>
              </a:rPr>
              <a:t>=</a:t>
            </a:r>
            <a:r>
              <a:rPr>
                <a:latin typeface="Courier"/>
              </a:rPr>
              <a:t> requests.Session()</a:t>
            </a:r>
            <a:br/>
            <a:r>
              <a:rPr>
                <a:latin typeface="Courier"/>
              </a:rPr>
              <a:t>    session.headers[</a:t>
            </a:r>
            <a:r>
              <a:rPr>
                <a:solidFill>
                  <a:srgbClr val="4070A0"/>
                </a:solidFill>
                <a:latin typeface="Courier"/>
              </a:rPr>
              <a:t>"Authorization"</a:t>
            </a:r>
            <a:r>
              <a:rPr>
                <a:latin typeface="Courier"/>
              </a:rPr>
              <a:t>] </a:t>
            </a:r>
            <a:r>
              <a:rPr>
                <a:solidFill>
                  <a:srgbClr val="666666"/>
                </a:solidFill>
                <a:latin typeface="Courier"/>
              </a:rPr>
              <a:t>=</a:t>
            </a:r>
            <a:r>
              <a:rPr>
                <a:latin typeface="Courier"/>
              </a:rPr>
              <a:t> </a:t>
            </a:r>
            <a:r>
              <a:rPr>
                <a:solidFill>
                  <a:srgbClr val="BB6688"/>
                </a:solidFill>
                <a:latin typeface="Courier"/>
              </a:rPr>
              <a:t>f"ApiToken </a:t>
            </a:r>
            <a:r>
              <a:rPr>
                <a:solidFill>
                  <a:srgbClr val="4070A0"/>
                </a:solidFill>
                <a:latin typeface="Courier"/>
              </a:rPr>
              <a:t>{</a:t>
            </a:r>
            <a:r>
              <a:rPr>
                <a:latin typeface="Courier"/>
              </a:rPr>
              <a:t>token</a:t>
            </a:r>
            <a:r>
              <a:rPr>
                <a:solidFill>
                  <a:srgbClr val="4070A0"/>
                </a:solidFill>
                <a:latin typeface="Courier"/>
              </a:rPr>
              <a:t>}</a:t>
            </a:r>
            <a:r>
              <a:rPr>
                <a:solidFill>
                  <a:srgbClr val="BB6688"/>
                </a:solidFill>
                <a:latin typeface="Courier"/>
              </a:rPr>
              <a:t>"</a:t>
            </a:r>
            <a:br/>
            <a:br/>
            <a:r>
              <a:rPr>
                <a:latin typeface="Courier"/>
              </a:rPr>
              <a:t>    folder </a:t>
            </a:r>
            <a:r>
              <a:rPr>
                <a:solidFill>
                  <a:srgbClr val="666666"/>
                </a:solidFill>
                <a:latin typeface="Courier"/>
              </a:rPr>
              <a:t>=</a:t>
            </a:r>
            <a:r>
              <a:rPr>
                <a:latin typeface="Courier"/>
              </a:rPr>
              <a:t> Path(out_root, dt.date.today().isoformat())</a:t>
            </a:r>
            <a:br/>
            <a:r>
              <a:rPr>
                <a:latin typeface="Courier"/>
              </a:rPr>
              <a:t>    (folder </a:t>
            </a:r>
            <a:r>
              <a:rPr>
                <a:solidFill>
                  <a:srgbClr val="666666"/>
                </a:solidFill>
                <a:latin typeface="Courier"/>
              </a:rPr>
              <a:t>/</a:t>
            </a:r>
            <a:r>
              <a:rPr>
                <a:latin typeface="Courier"/>
              </a:rPr>
              <a:t> </a:t>
            </a:r>
            <a:r>
              <a:rPr>
                <a:solidFill>
                  <a:srgbClr val="4070A0"/>
                </a:solidFill>
                <a:latin typeface="Courier"/>
              </a:rPr>
              <a:t>"raw"</a:t>
            </a:r>
            <a:r>
              <a:rPr>
                <a:latin typeface="Courier"/>
              </a:rPr>
              <a:t>).mkdir(parents</a:t>
            </a:r>
            <a:r>
              <a:rPr>
                <a:solidFill>
                  <a:srgbClr val="666666"/>
                </a:solidFill>
                <a:latin typeface="Courier"/>
              </a:rPr>
              <a:t>=</a:t>
            </a:r>
            <a:r>
              <a:rPr>
                <a:solidFill>
                  <a:srgbClr val="19177C"/>
                </a:solidFill>
                <a:latin typeface="Courier"/>
              </a:rPr>
              <a:t>True</a:t>
            </a:r>
            <a:r>
              <a:rPr>
                <a:latin typeface="Courier"/>
              </a:rPr>
              <a:t>, exist_ok</a:t>
            </a:r>
            <a:r>
              <a:rPr>
                <a:solidFill>
                  <a:srgbClr val="666666"/>
                </a:solidFill>
                <a:latin typeface="Courier"/>
              </a:rPr>
              <a:t>=</a:t>
            </a:r>
            <a:r>
              <a:rPr>
                <a:solidFill>
                  <a:srgbClr val="19177C"/>
                </a:solidFill>
                <a:latin typeface="Courier"/>
              </a:rPr>
              <a:t>True</a:t>
            </a:r>
            <a:r>
              <a:rPr>
                <a:latin typeface="Courier"/>
              </a:rPr>
              <a:t>)</a:t>
            </a:r>
            <a:br/>
            <a:r>
              <a:rPr>
                <a:latin typeface="Courier"/>
              </a:rPr>
              <a:t>    (folder </a:t>
            </a:r>
            <a:r>
              <a:rPr>
                <a:solidFill>
                  <a:srgbClr val="666666"/>
                </a:solidFill>
                <a:latin typeface="Courier"/>
              </a:rPr>
              <a:t>/</a:t>
            </a:r>
            <a:r>
              <a:rPr>
                <a:latin typeface="Courier"/>
              </a:rPr>
              <a:t> </a:t>
            </a:r>
            <a:r>
              <a:rPr>
                <a:solidFill>
                  <a:srgbClr val="4070A0"/>
                </a:solidFill>
                <a:latin typeface="Courier"/>
              </a:rPr>
              <a:t>"tidy"</a:t>
            </a:r>
            <a:r>
              <a:rPr>
                <a:latin typeface="Courier"/>
              </a:rPr>
              <a:t>).mkdir(exist_ok</a:t>
            </a:r>
            <a:r>
              <a:rPr>
                <a:solidFill>
                  <a:srgbClr val="666666"/>
                </a:solidFill>
                <a:latin typeface="Courier"/>
              </a:rPr>
              <a:t>=</a:t>
            </a:r>
            <a:r>
              <a:rPr>
                <a:solidFill>
                  <a:srgbClr val="19177C"/>
                </a:solidFill>
                <a:latin typeface="Courier"/>
              </a:rPr>
              <a:t>True</a:t>
            </a:r>
            <a:r>
              <a:rPr>
                <a:latin typeface="Courier"/>
              </a:rPr>
              <a:t>)</a:t>
            </a:r>
            <a:br/>
            <a:br/>
            <a:r>
              <a:rPr>
                <a:latin typeface="Courier"/>
              </a:rPr>
              <a:t>    info </a:t>
            </a:r>
            <a:r>
              <a:rPr>
                <a:solidFill>
                  <a:srgbClr val="666666"/>
                </a:solidFill>
                <a:latin typeface="Courier"/>
              </a:rPr>
              <a:t>=</a:t>
            </a:r>
            <a:r>
              <a:rPr>
                <a:latin typeface="Courier"/>
              </a:rPr>
              <a:t> session.get(</a:t>
            </a:r>
            <a:r>
              <a:rPr>
                <a:solidFill>
                  <a:srgbClr val="BB6688"/>
                </a:solidFill>
                <a:latin typeface="Courier"/>
              </a:rPr>
              <a:t>f"</a:t>
            </a:r>
            <a:r>
              <a:rPr>
                <a:solidFill>
                  <a:srgbClr val="4070A0"/>
                </a:solidFill>
                <a:latin typeface="Courier"/>
              </a:rPr>
              <a:t>{</a:t>
            </a:r>
            <a:r>
              <a:rPr>
                <a:latin typeface="Courier"/>
              </a:rPr>
              <a:t>base_url</a:t>
            </a:r>
            <a:r>
              <a:rPr>
                <a:solidFill>
                  <a:srgbClr val="4070A0"/>
                </a:solidFill>
                <a:latin typeface="Courier"/>
              </a:rPr>
              <a:t>}</a:t>
            </a:r>
            <a:r>
              <a:rPr>
                <a:solidFill>
                  <a:srgbClr val="BB6688"/>
                </a:solidFill>
                <a:latin typeface="Courier"/>
              </a:rPr>
              <a:t>/system/info"</a:t>
            </a:r>
            <a:r>
              <a:rPr>
                <a:latin typeface="Courier"/>
              </a:rPr>
              <a:t>, timeout</a:t>
            </a:r>
            <a:r>
              <a:rPr>
                <a:solidFill>
                  <a:srgbClr val="666666"/>
                </a:solidFill>
                <a:latin typeface="Courier"/>
              </a:rPr>
              <a:t>=</a:t>
            </a:r>
            <a:r>
              <a:rPr>
                <a:solidFill>
                  <a:srgbClr val="40A070"/>
                </a:solidFill>
                <a:latin typeface="Courier"/>
              </a:rPr>
              <a:t>60</a:t>
            </a:r>
            <a:r>
              <a:rPr>
                <a:latin typeface="Courier"/>
              </a:rPr>
              <a:t>).json()</a:t>
            </a:r>
            <a:br/>
            <a:br/>
            <a:r>
              <a:rPr>
                <a:latin typeface="Courier"/>
              </a:rPr>
              <a:t>    payload </a:t>
            </a:r>
            <a:r>
              <a:rPr>
                <a:solidFill>
                  <a:srgbClr val="666666"/>
                </a:solidFill>
                <a:latin typeface="Courier"/>
              </a:rPr>
              <a:t>=</a:t>
            </a:r>
            <a:r>
              <a:rPr>
                <a:latin typeface="Courier"/>
              </a:rPr>
              <a:t> analytics(dx, ou, pe, session)</a:t>
            </a:r>
            <a:br/>
            <a:r>
              <a:rPr>
                <a:latin typeface="Courier"/>
              </a:rPr>
              <a:t>    (folder </a:t>
            </a:r>
            <a:r>
              <a:rPr>
                <a:solidFill>
                  <a:srgbClr val="666666"/>
                </a:solidFill>
                <a:latin typeface="Courier"/>
              </a:rPr>
              <a:t>/</a:t>
            </a:r>
            <a:r>
              <a:rPr>
                <a:latin typeface="Courier"/>
              </a:rPr>
              <a:t> </a:t>
            </a:r>
            <a:r>
              <a:rPr>
                <a:solidFill>
                  <a:srgbClr val="4070A0"/>
                </a:solidFill>
                <a:latin typeface="Courier"/>
              </a:rPr>
              <a:t>"raw"</a:t>
            </a:r>
            <a:r>
              <a:rPr>
                <a:latin typeface="Courier"/>
              </a:rPr>
              <a:t> </a:t>
            </a:r>
            <a:r>
              <a:rPr>
                <a:solidFill>
                  <a:srgbClr val="666666"/>
                </a:solidFill>
                <a:latin typeface="Courier"/>
              </a:rPr>
              <a:t>/</a:t>
            </a:r>
            <a:r>
              <a:rPr>
                <a:latin typeface="Courier"/>
              </a:rPr>
              <a:t> </a:t>
            </a:r>
            <a:r>
              <a:rPr>
                <a:solidFill>
                  <a:srgbClr val="4070A0"/>
                </a:solidFill>
                <a:latin typeface="Courier"/>
              </a:rPr>
              <a:t>"analytics.json"</a:t>
            </a:r>
            <a:r>
              <a:rPr>
                <a:latin typeface="Courier"/>
              </a:rPr>
              <a:t>).write_text(json.dumps(payload))</a:t>
            </a:r>
            <a:br/>
            <a:br/>
            <a:r>
              <a:rPr>
                <a:latin typeface="Courier"/>
              </a:rPr>
              <a:t>    </a:t>
            </a:r>
            <a:r>
              <a:rPr b="1">
                <a:solidFill>
                  <a:srgbClr val="007020"/>
                </a:solidFill>
                <a:latin typeface="Courier"/>
              </a:rPr>
              <a:t>for</a:t>
            </a:r>
            <a:r>
              <a:rPr>
                <a:latin typeface="Courier"/>
              </a:rPr>
              <a:t> name, path </a:t>
            </a:r>
            <a:r>
              <a:rPr b="1">
                <a:solidFill>
                  <a:srgbClr val="007020"/>
                </a:solidFill>
                <a:latin typeface="Courier"/>
              </a:rPr>
              <a:t>in</a:t>
            </a:r>
            <a:r>
              <a:rPr>
                <a:latin typeface="Courier"/>
              </a:rPr>
              <a:t> METADATA_ENDPOINTS.items():</a:t>
            </a:r>
            <a:br/>
            <a:r>
              <a:rPr>
                <a:latin typeface="Courier"/>
              </a:rPr>
              <a:t>        meta </a:t>
            </a:r>
            <a:r>
              <a:rPr>
                <a:solidFill>
                  <a:srgbClr val="666666"/>
                </a:solidFill>
                <a:latin typeface="Courier"/>
              </a:rPr>
              <a:t>=</a:t>
            </a:r>
            <a:r>
              <a:rPr>
                <a:latin typeface="Courier"/>
              </a:rPr>
              <a:t> session.get(</a:t>
            </a:r>
            <a:r>
              <a:rPr>
                <a:solidFill>
                  <a:srgbClr val="BB6688"/>
                </a:solidFill>
                <a:latin typeface="Courier"/>
              </a:rPr>
              <a:t>f"</a:t>
            </a:r>
            <a:r>
              <a:rPr>
                <a:solidFill>
                  <a:srgbClr val="4070A0"/>
                </a:solidFill>
                <a:latin typeface="Courier"/>
              </a:rPr>
              <a:t>{</a:t>
            </a:r>
            <a:r>
              <a:rPr>
                <a:latin typeface="Courier"/>
              </a:rPr>
              <a:t>base_url</a:t>
            </a:r>
            <a:r>
              <a:rPr>
                <a:solidFill>
                  <a:srgbClr val="4070A0"/>
                </a:solidFill>
                <a:latin typeface="Courier"/>
              </a:rPr>
              <a:t>}</a:t>
            </a:r>
            <a:r>
              <a:rPr>
                <a:solidFill>
                  <a:srgbClr val="BB6688"/>
                </a:solidFill>
                <a:latin typeface="Courier"/>
              </a:rPr>
              <a:t>/</a:t>
            </a:r>
            <a:r>
              <a:rPr>
                <a:solidFill>
                  <a:srgbClr val="4070A0"/>
                </a:solidFill>
                <a:latin typeface="Courier"/>
              </a:rPr>
              <a:t>{</a:t>
            </a:r>
            <a:r>
              <a:rPr>
                <a:latin typeface="Courier"/>
              </a:rPr>
              <a:t>path</a:t>
            </a:r>
            <a:r>
              <a:rPr>
                <a:solidFill>
                  <a:srgbClr val="4070A0"/>
                </a:solidFill>
                <a:latin typeface="Courier"/>
              </a:rPr>
              <a:t>}</a:t>
            </a:r>
            <a:r>
              <a:rPr>
                <a:solidFill>
                  <a:srgbClr val="BB6688"/>
                </a:solidFill>
                <a:latin typeface="Courier"/>
              </a:rPr>
              <a:t>"</a:t>
            </a:r>
            <a:r>
              <a:rPr>
                <a:latin typeface="Courier"/>
              </a:rPr>
              <a:t>, timeout</a:t>
            </a:r>
            <a:r>
              <a:rPr>
                <a:solidFill>
                  <a:srgbClr val="666666"/>
                </a:solidFill>
                <a:latin typeface="Courier"/>
              </a:rPr>
              <a:t>=</a:t>
            </a:r>
            <a:r>
              <a:rPr>
                <a:solidFill>
                  <a:srgbClr val="40A070"/>
                </a:solidFill>
                <a:latin typeface="Courier"/>
              </a:rPr>
              <a:t>120</a:t>
            </a:r>
            <a:r>
              <a:rPr>
                <a:latin typeface="Courier"/>
              </a:rPr>
              <a:t>).json()</a:t>
            </a:r>
            <a:br/>
            <a:r>
              <a:rPr>
                <a:latin typeface="Courier"/>
              </a:rPr>
              <a:t>        (folder </a:t>
            </a:r>
            <a:r>
              <a:rPr>
                <a:solidFill>
                  <a:srgbClr val="666666"/>
                </a:solidFill>
                <a:latin typeface="Courier"/>
              </a:rPr>
              <a:t>/</a:t>
            </a:r>
            <a:r>
              <a:rPr>
                <a:latin typeface="Courier"/>
              </a:rPr>
              <a:t> </a:t>
            </a:r>
            <a:r>
              <a:rPr>
                <a:solidFill>
                  <a:srgbClr val="4070A0"/>
                </a:solidFill>
                <a:latin typeface="Courier"/>
              </a:rPr>
              <a:t>"raw"</a:t>
            </a:r>
            <a:r>
              <a:rPr>
                <a:latin typeface="Courier"/>
              </a:rPr>
              <a:t> </a:t>
            </a:r>
            <a:r>
              <a:rPr>
                <a:solidFill>
                  <a:srgbClr val="666666"/>
                </a:solidFill>
                <a:latin typeface="Courier"/>
              </a:rPr>
              <a:t>/</a:t>
            </a:r>
            <a:r>
              <a:rPr>
                <a:latin typeface="Courier"/>
              </a:rPr>
              <a:t> </a:t>
            </a:r>
            <a:r>
              <a:rPr>
                <a:solidFill>
                  <a:srgbClr val="BB6688"/>
                </a:solidFill>
                <a:latin typeface="Courier"/>
              </a:rPr>
              <a:t>f"</a:t>
            </a:r>
            <a:r>
              <a:rPr>
                <a:solidFill>
                  <a:srgbClr val="4070A0"/>
                </a:solidFill>
                <a:latin typeface="Courier"/>
              </a:rPr>
              <a:t>{</a:t>
            </a:r>
            <a:r>
              <a:rPr>
                <a:latin typeface="Courier"/>
              </a:rPr>
              <a:t>name</a:t>
            </a:r>
            <a:r>
              <a:rPr>
                <a:solidFill>
                  <a:srgbClr val="4070A0"/>
                </a:solidFill>
                <a:latin typeface="Courier"/>
              </a:rPr>
              <a:t>}</a:t>
            </a:r>
            <a:r>
              <a:rPr>
                <a:solidFill>
                  <a:srgbClr val="BB6688"/>
                </a:solidFill>
                <a:latin typeface="Courier"/>
              </a:rPr>
              <a:t>.json"</a:t>
            </a:r>
            <a:r>
              <a:rPr>
                <a:latin typeface="Courier"/>
              </a:rPr>
              <a:t>).write_text(json.dumps(meta))</a:t>
            </a:r>
          </a:p>
        </p:txBody>
      </p:sp>
    </p:spTree>
  </p:cSl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script — In Python (cont.)</a:t>
            </a:r>
          </a:p>
        </p:txBody>
      </p:sp>
      <p:sp>
        <p:nvSpPr>
          <p:cNvPr id="3" name="Content Placeholder 2"/>
          <p:cNvSpPr>
            <a:spLocks noGrp="1"/>
          </p:cNvSpPr>
          <p:nvPr>
            <p:ph idx="1"/>
          </p:nvPr>
        </p:nvSpPr>
        <p:spPr/>
        <p:txBody>
          <a:bodyPr/>
          <a:lstStyle/>
          <a:p>
            <a:pPr lvl="0" indent="0">
              <a:buNone/>
            </a:pPr>
            <a:br/>
            <a:r>
              <a:rPr>
                <a:latin typeface="Courier"/>
              </a:rPr>
              <a:t>    tidy </a:t>
            </a:r>
            <a:r>
              <a:rPr>
                <a:solidFill>
                  <a:srgbClr val="666666"/>
                </a:solidFill>
                <a:latin typeface="Courier"/>
              </a:rPr>
              <a:t>=</a:t>
            </a:r>
            <a:r>
              <a:rPr>
                <a:latin typeface="Courier"/>
              </a:rPr>
              <a:t> to_frame(payload)</a:t>
            </a:r>
            <a:br/>
            <a:r>
              <a:rPr>
                <a:latin typeface="Courier"/>
              </a:rPr>
              <a:t>    tidy.to_csv(folder </a:t>
            </a:r>
            <a:r>
              <a:rPr>
                <a:solidFill>
                  <a:srgbClr val="666666"/>
                </a:solidFill>
                <a:latin typeface="Courier"/>
              </a:rPr>
              <a:t>/</a:t>
            </a:r>
            <a:r>
              <a:rPr>
                <a:latin typeface="Courier"/>
              </a:rPr>
              <a:t> </a:t>
            </a:r>
            <a:r>
              <a:rPr>
                <a:solidFill>
                  <a:srgbClr val="4070A0"/>
                </a:solidFill>
                <a:latin typeface="Courier"/>
              </a:rPr>
              <a:t>"tidy"</a:t>
            </a:r>
            <a:r>
              <a:rPr>
                <a:latin typeface="Courier"/>
              </a:rPr>
              <a:t> </a:t>
            </a:r>
            <a:r>
              <a:rPr>
                <a:solidFill>
                  <a:srgbClr val="666666"/>
                </a:solidFill>
                <a:latin typeface="Courier"/>
              </a:rPr>
              <a:t>/</a:t>
            </a:r>
            <a:r>
              <a:rPr>
                <a:latin typeface="Courier"/>
              </a:rPr>
              <a:t> </a:t>
            </a:r>
            <a:r>
              <a:rPr>
                <a:solidFill>
                  <a:srgbClr val="4070A0"/>
                </a:solidFill>
                <a:latin typeface="Courier"/>
              </a:rPr>
              <a:t>"coverage_by_facility_period.csv"</a:t>
            </a:r>
            <a:r>
              <a:rPr>
                <a:latin typeface="Courier"/>
              </a:rPr>
              <a:t>, index</a:t>
            </a:r>
            <a:r>
              <a:rPr>
                <a:solidFill>
                  <a:srgbClr val="666666"/>
                </a:solidFill>
                <a:latin typeface="Courier"/>
              </a:rPr>
              <a:t>=</a:t>
            </a:r>
            <a:r>
              <a:rPr>
                <a:solidFill>
                  <a:srgbClr val="19177C"/>
                </a:solidFill>
                <a:latin typeface="Courier"/>
              </a:rPr>
              <a:t>False</a:t>
            </a:r>
            <a:r>
              <a:rPr>
                <a:latin typeface="Courier"/>
              </a:rPr>
              <a:t>)</a:t>
            </a:r>
            <a:br/>
            <a:br/>
            <a:r>
              <a:rPr>
                <a:latin typeface="Courier"/>
              </a:rPr>
              <a:t>    write_manifest(folder, {</a:t>
            </a:r>
            <a:r>
              <a:rPr>
                <a:solidFill>
                  <a:srgbClr val="4070A0"/>
                </a:solidFill>
                <a:latin typeface="Courier"/>
              </a:rPr>
              <a:t>"base_url"</a:t>
            </a:r>
            <a:r>
              <a:rPr>
                <a:latin typeface="Courier"/>
              </a:rPr>
              <a:t>: base_url, </a:t>
            </a:r>
            <a:r>
              <a:rPr>
                <a:solidFill>
                  <a:srgbClr val="4070A0"/>
                </a:solidFill>
                <a:latin typeface="Courier"/>
              </a:rPr>
              <a:t>"endpoint"</a:t>
            </a:r>
            <a:r>
              <a:rPr>
                <a:latin typeface="Courier"/>
              </a:rPr>
              <a:t>: </a:t>
            </a:r>
            <a:r>
              <a:rPr>
                <a:solidFill>
                  <a:srgbClr val="4070A0"/>
                </a:solidFill>
                <a:latin typeface="Courier"/>
              </a:rPr>
              <a:t>"analytics"</a:t>
            </a:r>
            <a:r>
              <a:rPr>
                <a:latin typeface="Courier"/>
              </a:rPr>
              <a:t>,</a:t>
            </a:r>
            <a:br/>
            <a:r>
              <a:rPr>
                <a:latin typeface="Courier"/>
              </a:rPr>
              <a:t>                            </a:t>
            </a:r>
            <a:r>
              <a:rPr>
                <a:solidFill>
                  <a:srgbClr val="4070A0"/>
                </a:solidFill>
                <a:latin typeface="Courier"/>
              </a:rPr>
              <a:t>"dx"</a:t>
            </a:r>
            <a:r>
              <a:rPr>
                <a:latin typeface="Courier"/>
              </a:rPr>
              <a:t>: dx, </a:t>
            </a:r>
            <a:r>
              <a:rPr>
                <a:solidFill>
                  <a:srgbClr val="4070A0"/>
                </a:solidFill>
                <a:latin typeface="Courier"/>
              </a:rPr>
              <a:t>"ou"</a:t>
            </a:r>
            <a:r>
              <a:rPr>
                <a:latin typeface="Courier"/>
              </a:rPr>
              <a:t>: ou, </a:t>
            </a:r>
            <a:r>
              <a:rPr>
                <a:solidFill>
                  <a:srgbClr val="4070A0"/>
                </a:solidFill>
                <a:latin typeface="Courier"/>
              </a:rPr>
              <a:t>"pe"</a:t>
            </a:r>
            <a:r>
              <a:rPr>
                <a:latin typeface="Courier"/>
              </a:rPr>
              <a:t>: pe, </a:t>
            </a:r>
            <a:r>
              <a:rPr>
                <a:solidFill>
                  <a:srgbClr val="4070A0"/>
                </a:solidFill>
                <a:latin typeface="Courier"/>
              </a:rPr>
              <a:t>"rows"</a:t>
            </a:r>
            <a:r>
              <a:rPr>
                <a:latin typeface="Courier"/>
              </a:rPr>
              <a:t>: </a:t>
            </a:r>
            <a:r>
              <a:rPr>
                <a:solidFill>
                  <a:srgbClr val="008000"/>
                </a:solidFill>
                <a:latin typeface="Courier"/>
              </a:rPr>
              <a:t>len</a:t>
            </a:r>
            <a:r>
              <a:rPr>
                <a:latin typeface="Courier"/>
              </a:rPr>
              <a:t>(tidy)}, info)</a:t>
            </a:r>
            <a:br/>
            <a:r>
              <a:rPr>
                <a:latin typeface="Courier"/>
              </a:rPr>
              <a:t>    </a:t>
            </a:r>
            <a:r>
              <a:rPr b="1">
                <a:solidFill>
                  <a:srgbClr val="007020"/>
                </a:solidFill>
                <a:latin typeface="Courier"/>
              </a:rPr>
              <a:t>return</a:t>
            </a:r>
            <a:r>
              <a:rPr>
                <a:latin typeface="Courier"/>
              </a:rPr>
              <a:t> folder</a:t>
            </a:r>
          </a:p>
        </p:txBody>
      </p:sp>
    </p:spTree>
  </p:cSl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script — In R</a:t>
            </a:r>
          </a:p>
        </p:txBody>
      </p:sp>
      <p:sp>
        <p:nvSpPr>
          <p:cNvPr id="3" name="Content Placeholder 2"/>
          <p:cNvSpPr>
            <a:spLocks noGrp="1"/>
          </p:cNvSpPr>
          <p:nvPr>
            <p:ph idx="1"/>
          </p:nvPr>
        </p:nvSpPr>
        <p:spPr/>
        <p:txBody>
          <a:bodyPr/>
          <a:lstStyle/>
          <a:p>
            <a:pPr lvl="0" indent="0">
              <a:buNone/>
            </a:pPr>
            <a:r>
              <a:rPr>
                <a:latin typeface="Courier"/>
              </a:rPr>
              <a:t>extract </a:t>
            </a:r>
            <a:r>
              <a:rPr>
                <a:solidFill>
                  <a:srgbClr val="007020"/>
                </a:solidFill>
                <a:latin typeface="Courier"/>
              </a:rPr>
              <a:t>&lt;-</a:t>
            </a:r>
            <a:r>
              <a:rPr>
                <a:latin typeface="Courier"/>
              </a:rPr>
              <a:t> </a:t>
            </a:r>
            <a:r>
              <a:rPr b="1">
                <a:solidFill>
                  <a:srgbClr val="007020"/>
                </a:solidFill>
                <a:latin typeface="Courier"/>
              </a:rPr>
              <a:t>function</a:t>
            </a:r>
            <a:r>
              <a:rPr>
                <a:latin typeface="Courier"/>
              </a:rPr>
              <a:t>(base_url, dx, ou, pe, token) {</a:t>
            </a:r>
            <a:br/>
            <a:r>
              <a:rPr>
                <a:latin typeface="Courier"/>
              </a:rPr>
              <a:t>  folder </a:t>
            </a:r>
            <a:r>
              <a:rPr>
                <a:solidFill>
                  <a:srgbClr val="007020"/>
                </a:solidFill>
                <a:latin typeface="Courier"/>
              </a:rPr>
              <a:t>&lt;-</a:t>
            </a:r>
            <a:r>
              <a:rPr>
                <a:latin typeface="Courier"/>
              </a:rPr>
              <a:t> </a:t>
            </a:r>
            <a:r>
              <a:rPr>
                <a:solidFill>
                  <a:srgbClr val="06287E"/>
                </a:solidFill>
                <a:latin typeface="Courier"/>
              </a:rPr>
              <a:t>file.path</a:t>
            </a:r>
            <a:r>
              <a:rPr>
                <a:latin typeface="Courier"/>
              </a:rPr>
              <a:t>(</a:t>
            </a:r>
            <a:r>
              <a:rPr>
                <a:solidFill>
                  <a:srgbClr val="4070A0"/>
                </a:solidFill>
                <a:latin typeface="Courier"/>
              </a:rPr>
              <a:t>"extracts"</a:t>
            </a:r>
            <a:r>
              <a:rPr>
                <a:latin typeface="Courier"/>
              </a:rPr>
              <a:t>, </a:t>
            </a:r>
            <a:r>
              <a:rPr>
                <a:solidFill>
                  <a:srgbClr val="06287E"/>
                </a:solidFill>
                <a:latin typeface="Courier"/>
              </a:rPr>
              <a:t>Sys.Date</a:t>
            </a:r>
            <a:r>
              <a:rPr>
                <a:latin typeface="Courier"/>
              </a:rPr>
              <a:t>())</a:t>
            </a:r>
            <a:br/>
            <a:r>
              <a:rPr>
                <a:latin typeface="Courier"/>
              </a:rPr>
              <a:t>  </a:t>
            </a:r>
            <a:r>
              <a:rPr>
                <a:solidFill>
                  <a:srgbClr val="06287E"/>
                </a:solidFill>
                <a:latin typeface="Courier"/>
              </a:rPr>
              <a:t>dir.create</a:t>
            </a:r>
            <a:r>
              <a:rPr>
                <a:latin typeface="Courier"/>
              </a:rPr>
              <a:t>(</a:t>
            </a:r>
            <a:r>
              <a:rPr>
                <a:solidFill>
                  <a:srgbClr val="06287E"/>
                </a:solidFill>
                <a:latin typeface="Courier"/>
              </a:rPr>
              <a:t>file.path</a:t>
            </a:r>
            <a:r>
              <a:rPr>
                <a:latin typeface="Courier"/>
              </a:rPr>
              <a:t>(folder, </a:t>
            </a:r>
            <a:r>
              <a:rPr>
                <a:solidFill>
                  <a:srgbClr val="4070A0"/>
                </a:solidFill>
                <a:latin typeface="Courier"/>
              </a:rPr>
              <a:t>"raw"</a:t>
            </a:r>
            <a:r>
              <a:rPr>
                <a:latin typeface="Courier"/>
              </a:rPr>
              <a:t>), </a:t>
            </a:r>
            <a:r>
              <a:rPr>
                <a:solidFill>
                  <a:srgbClr val="7D9029"/>
                </a:solidFill>
                <a:latin typeface="Courier"/>
              </a:rPr>
              <a:t>recursive =</a:t>
            </a:r>
            <a:r>
              <a:rPr>
                <a:latin typeface="Courier"/>
              </a:rPr>
              <a:t> </a:t>
            </a:r>
            <a:r>
              <a:rPr>
                <a:solidFill>
                  <a:srgbClr val="880000"/>
                </a:solidFill>
                <a:latin typeface="Courier"/>
              </a:rPr>
              <a:t>TRUE</a:t>
            </a:r>
            <a:r>
              <a:rPr>
                <a:latin typeface="Courier"/>
              </a:rPr>
              <a:t>, </a:t>
            </a:r>
            <a:r>
              <a:rPr>
                <a:solidFill>
                  <a:srgbClr val="7D9029"/>
                </a:solidFill>
                <a:latin typeface="Courier"/>
              </a:rPr>
              <a:t>showWarnings =</a:t>
            </a:r>
            <a:r>
              <a:rPr>
                <a:latin typeface="Courier"/>
              </a:rPr>
              <a:t> </a:t>
            </a:r>
            <a:r>
              <a:rPr>
                <a:solidFill>
                  <a:srgbClr val="880000"/>
                </a:solidFill>
                <a:latin typeface="Courier"/>
              </a:rPr>
              <a:t>FALSE</a:t>
            </a:r>
            <a:r>
              <a:rPr>
                <a:latin typeface="Courier"/>
              </a:rPr>
              <a:t>)</a:t>
            </a:r>
            <a:br/>
            <a:r>
              <a:rPr>
                <a:latin typeface="Courier"/>
              </a:rPr>
              <a:t>  </a:t>
            </a:r>
            <a:r>
              <a:rPr>
                <a:solidFill>
                  <a:srgbClr val="06287E"/>
                </a:solidFill>
                <a:latin typeface="Courier"/>
              </a:rPr>
              <a:t>dir.create</a:t>
            </a:r>
            <a:r>
              <a:rPr>
                <a:latin typeface="Courier"/>
              </a:rPr>
              <a:t>(</a:t>
            </a:r>
            <a:r>
              <a:rPr>
                <a:solidFill>
                  <a:srgbClr val="06287E"/>
                </a:solidFill>
                <a:latin typeface="Courier"/>
              </a:rPr>
              <a:t>file.path</a:t>
            </a:r>
            <a:r>
              <a:rPr>
                <a:latin typeface="Courier"/>
              </a:rPr>
              <a:t>(folder, </a:t>
            </a:r>
            <a:r>
              <a:rPr>
                <a:solidFill>
                  <a:srgbClr val="4070A0"/>
                </a:solidFill>
                <a:latin typeface="Courier"/>
              </a:rPr>
              <a:t>"tidy"</a:t>
            </a:r>
            <a:r>
              <a:rPr>
                <a:latin typeface="Courier"/>
              </a:rPr>
              <a:t>), </a:t>
            </a:r>
            <a:r>
              <a:rPr>
                <a:solidFill>
                  <a:srgbClr val="7D9029"/>
                </a:solidFill>
                <a:latin typeface="Courier"/>
              </a:rPr>
              <a:t>showWarnings =</a:t>
            </a:r>
            <a:r>
              <a:rPr>
                <a:latin typeface="Courier"/>
              </a:rPr>
              <a:t> </a:t>
            </a:r>
            <a:r>
              <a:rPr>
                <a:solidFill>
                  <a:srgbClr val="880000"/>
                </a:solidFill>
                <a:latin typeface="Courier"/>
              </a:rPr>
              <a:t>FALSE</a:t>
            </a:r>
            <a:r>
              <a:rPr>
                <a:latin typeface="Courier"/>
              </a:rPr>
              <a:t>)</a:t>
            </a:r>
            <a:br/>
            <a:r>
              <a:rPr>
                <a:latin typeface="Courier"/>
              </a:rPr>
              <a:t>  </a:t>
            </a:r>
            <a:r>
              <a:rPr i="1">
                <a:solidFill>
                  <a:srgbClr val="60A0B0"/>
                </a:solidFill>
                <a:latin typeface="Courier"/>
              </a:rPr>
              <a:t># ... same shape: system info, analytics, metadata, tidy, manifest</a:t>
            </a:r>
            <a:br/>
            <a:r>
              <a:rPr>
                <a:latin typeface="Courier"/>
              </a:rPr>
              <a:t>  folder</a:t>
            </a:r>
            <a:br/>
            <a:r>
              <a:rPr>
                <a:latin typeface="Courier"/>
              </a:rPr>
              <a:t>}</a:t>
            </a:r>
          </a:p>
        </p:txBody>
      </p:sp>
    </p:spTree>
  </p:cSl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script</a:t>
            </a:r>
          </a:p>
        </p:txBody>
      </p:sp>
      <p:sp>
        <p:nvSpPr>
          <p:cNvPr id="3" name="Content Placeholder 2"/>
          <p:cNvSpPr>
            <a:spLocks noGrp="1"/>
          </p:cNvSpPr>
          <p:nvPr>
            <p:ph idx="1"/>
          </p:nvPr>
        </p:nvSpPr>
        <p:spPr/>
        <p:txBody>
          <a:bodyPr/>
          <a:lstStyle/>
          <a:p>
            <a:pPr lvl="0"/>
            <a:r>
              <a:rPr/>
              <a:t>The window is computed, then passed in — The caller decides which twelve months; the script records them</a:t>
            </a:r>
          </a:p>
        </p:txBody>
      </p:sp>
    </p:spTree>
  </p:cSl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script — In Python</a:t>
            </a:r>
          </a:p>
        </p:txBody>
      </p:sp>
      <p:sp>
        <p:nvSpPr>
          <p:cNvPr id="3" name="Content Placeholder 2"/>
          <p:cNvSpPr>
            <a:spLocks noGrp="1"/>
          </p:cNvSpPr>
          <p:nvPr>
            <p:ph idx="1"/>
          </p:nvPr>
        </p:nvSpPr>
        <p:spPr/>
        <p:txBody>
          <a:bodyPr/>
          <a:lstStyle/>
          <a:p>
            <a:pPr lvl="0" indent="0">
              <a:buNone/>
            </a:pPr>
            <a:r>
              <a:rPr b="1">
                <a:solidFill>
                  <a:srgbClr val="007020"/>
                </a:solidFill>
                <a:latin typeface="Courier"/>
              </a:rPr>
              <a:t>def</a:t>
            </a:r>
            <a:r>
              <a:rPr>
                <a:latin typeface="Courier"/>
              </a:rPr>
              <a:t> last_full_months(n, today</a:t>
            </a:r>
            <a:r>
              <a:rPr>
                <a:solidFill>
                  <a:srgbClr val="666666"/>
                </a:solidFill>
                <a:latin typeface="Courier"/>
              </a:rPr>
              <a:t>=</a:t>
            </a:r>
            <a:r>
              <a:rPr>
                <a:solidFill>
                  <a:srgbClr val="19177C"/>
                </a:solidFill>
                <a:latin typeface="Courier"/>
              </a:rPr>
              <a:t>None</a:t>
            </a:r>
            <a:r>
              <a:rPr>
                <a:latin typeface="Courier"/>
              </a:rPr>
              <a:t>):</a:t>
            </a:r>
            <a:br/>
            <a:r>
              <a:rPr>
                <a:latin typeface="Courier"/>
              </a:rPr>
              <a:t>    today </a:t>
            </a:r>
            <a:r>
              <a:rPr>
                <a:solidFill>
                  <a:srgbClr val="666666"/>
                </a:solidFill>
                <a:latin typeface="Courier"/>
              </a:rPr>
              <a:t>=</a:t>
            </a:r>
            <a:r>
              <a:rPr>
                <a:latin typeface="Courier"/>
              </a:rPr>
              <a:t> today </a:t>
            </a:r>
            <a:r>
              <a:rPr b="1">
                <a:solidFill>
                  <a:srgbClr val="007020"/>
                </a:solidFill>
                <a:latin typeface="Courier"/>
              </a:rPr>
              <a:t>or</a:t>
            </a:r>
            <a:r>
              <a:rPr>
                <a:latin typeface="Courier"/>
              </a:rPr>
              <a:t> dt.date.today()</a:t>
            </a:r>
            <a:br/>
            <a:r>
              <a:rPr>
                <a:latin typeface="Courier"/>
              </a:rPr>
              <a:t>    first_of_this </a:t>
            </a:r>
            <a:r>
              <a:rPr>
                <a:solidFill>
                  <a:srgbClr val="666666"/>
                </a:solidFill>
                <a:latin typeface="Courier"/>
              </a:rPr>
              <a:t>=</a:t>
            </a:r>
            <a:r>
              <a:rPr>
                <a:latin typeface="Courier"/>
              </a:rPr>
              <a:t> today.replace(day</a:t>
            </a:r>
            <a:r>
              <a:rPr>
                <a:solidFill>
                  <a:srgbClr val="666666"/>
                </a:solidFill>
                <a:latin typeface="Courier"/>
              </a:rPr>
              <a:t>=</a:t>
            </a:r>
            <a:r>
              <a:rPr>
                <a:solidFill>
                  <a:srgbClr val="40A070"/>
                </a:solidFill>
                <a:latin typeface="Courier"/>
              </a:rPr>
              <a:t>1</a:t>
            </a:r>
            <a:r>
              <a:rPr>
                <a:latin typeface="Courier"/>
              </a:rPr>
              <a:t>)</a:t>
            </a:r>
            <a:br/>
            <a:r>
              <a:rPr>
                <a:latin typeface="Courier"/>
              </a:rPr>
              <a:t>    months </a:t>
            </a:r>
            <a:r>
              <a:rPr>
                <a:solidFill>
                  <a:srgbClr val="666666"/>
                </a:solidFill>
                <a:latin typeface="Courier"/>
              </a:rPr>
              <a:t>=</a:t>
            </a:r>
            <a:r>
              <a:rPr>
                <a:latin typeface="Courier"/>
              </a:rPr>
              <a:t> []</a:t>
            </a:r>
            <a:br/>
            <a:r>
              <a:rPr>
                <a:latin typeface="Courier"/>
              </a:rPr>
              <a:t>    </a:t>
            </a:r>
            <a:r>
              <a:rPr b="1">
                <a:solidFill>
                  <a:srgbClr val="007020"/>
                </a:solidFill>
                <a:latin typeface="Courier"/>
              </a:rPr>
              <a:t>for</a:t>
            </a:r>
            <a:r>
              <a:rPr>
                <a:latin typeface="Courier"/>
              </a:rPr>
              <a:t> i </a:t>
            </a:r>
            <a:r>
              <a:rPr b="1">
                <a:solidFill>
                  <a:srgbClr val="007020"/>
                </a:solidFill>
                <a:latin typeface="Courier"/>
              </a:rPr>
              <a:t>in</a:t>
            </a:r>
            <a:r>
              <a:rPr>
                <a:latin typeface="Courier"/>
              </a:rPr>
              <a:t> </a:t>
            </a:r>
            <a:r>
              <a:rPr>
                <a:solidFill>
                  <a:srgbClr val="008000"/>
                </a:solidFill>
                <a:latin typeface="Courier"/>
              </a:rPr>
              <a:t>range</a:t>
            </a:r>
            <a:r>
              <a:rPr>
                <a:latin typeface="Courier"/>
              </a:rPr>
              <a:t>(n, </a:t>
            </a:r>
            <a:r>
              <a:rPr>
                <a:solidFill>
                  <a:srgbClr val="40A070"/>
                </a:solidFill>
                <a:latin typeface="Courier"/>
              </a:rPr>
              <a:t>0</a:t>
            </a:r>
            <a:r>
              <a:rPr>
                <a:latin typeface="Courier"/>
              </a:rPr>
              <a:t>, </a:t>
            </a:r>
            <a:r>
              <a:rPr>
                <a:solidFill>
                  <a:srgbClr val="666666"/>
                </a:solidFill>
                <a:latin typeface="Courier"/>
              </a:rPr>
              <a:t>-</a:t>
            </a:r>
            <a:r>
              <a:rPr>
                <a:solidFill>
                  <a:srgbClr val="40A070"/>
                </a:solidFill>
                <a:latin typeface="Courier"/>
              </a:rPr>
              <a:t>1</a:t>
            </a:r>
            <a:r>
              <a:rPr>
                <a:latin typeface="Courier"/>
              </a:rPr>
              <a:t>):</a:t>
            </a:r>
            <a:br/>
            <a:r>
              <a:rPr>
                <a:latin typeface="Courier"/>
              </a:rPr>
              <a:t>        m </a:t>
            </a:r>
            <a:r>
              <a:rPr>
                <a:solidFill>
                  <a:srgbClr val="666666"/>
                </a:solidFill>
                <a:latin typeface="Courier"/>
              </a:rPr>
              <a:t>=</a:t>
            </a:r>
            <a:r>
              <a:rPr>
                <a:latin typeface="Courier"/>
              </a:rPr>
              <a:t> first_of_this </a:t>
            </a:r>
            <a:r>
              <a:rPr>
                <a:solidFill>
                  <a:srgbClr val="666666"/>
                </a:solidFill>
                <a:latin typeface="Courier"/>
              </a:rPr>
              <a:t>-</a:t>
            </a:r>
            <a:r>
              <a:rPr>
                <a:latin typeface="Courier"/>
              </a:rPr>
              <a:t> dt.timedelta(days</a:t>
            </a:r>
            <a:r>
              <a:rPr>
                <a:solidFill>
                  <a:srgbClr val="666666"/>
                </a:solidFill>
                <a:latin typeface="Courier"/>
              </a:rPr>
              <a:t>=</a:t>
            </a:r>
            <a:r>
              <a:rPr>
                <a:solidFill>
                  <a:srgbClr val="40A070"/>
                </a:solidFill>
                <a:latin typeface="Courier"/>
              </a:rPr>
              <a:t>1</a:t>
            </a:r>
            <a:r>
              <a:rPr>
                <a:latin typeface="Courier"/>
              </a:rPr>
              <a:t>)</a:t>
            </a:r>
            <a:br/>
            <a:r>
              <a:rPr>
                <a:latin typeface="Courier"/>
              </a:rPr>
              <a:t>        </a:t>
            </a:r>
            <a:r>
              <a:rPr b="1">
                <a:solidFill>
                  <a:srgbClr val="007020"/>
                </a:solidFill>
                <a:latin typeface="Courier"/>
              </a:rPr>
              <a:t>for</a:t>
            </a:r>
            <a:r>
              <a:rPr>
                <a:latin typeface="Courier"/>
              </a:rPr>
              <a:t> _ </a:t>
            </a:r>
            <a:r>
              <a:rPr b="1">
                <a:solidFill>
                  <a:srgbClr val="007020"/>
                </a:solidFill>
                <a:latin typeface="Courier"/>
              </a:rPr>
              <a:t>in</a:t>
            </a:r>
            <a:r>
              <a:rPr>
                <a:latin typeface="Courier"/>
              </a:rPr>
              <a:t> </a:t>
            </a:r>
            <a:r>
              <a:rPr>
                <a:solidFill>
                  <a:srgbClr val="008000"/>
                </a:solidFill>
                <a:latin typeface="Courier"/>
              </a:rPr>
              <a:t>range</a:t>
            </a:r>
            <a:r>
              <a:rPr>
                <a:latin typeface="Courier"/>
              </a:rPr>
              <a:t>(i </a:t>
            </a:r>
            <a:r>
              <a:rPr>
                <a:solidFill>
                  <a:srgbClr val="666666"/>
                </a:solidFill>
                <a:latin typeface="Courier"/>
              </a:rPr>
              <a:t>-</a:t>
            </a:r>
            <a:r>
              <a:rPr>
                <a:latin typeface="Courier"/>
              </a:rPr>
              <a:t> </a:t>
            </a:r>
            <a:r>
              <a:rPr>
                <a:solidFill>
                  <a:srgbClr val="40A070"/>
                </a:solidFill>
                <a:latin typeface="Courier"/>
              </a:rPr>
              <a:t>1</a:t>
            </a:r>
            <a:r>
              <a:rPr>
                <a:latin typeface="Courier"/>
              </a:rPr>
              <a:t>):</a:t>
            </a:r>
            <a:br/>
            <a:r>
              <a:rPr>
                <a:latin typeface="Courier"/>
              </a:rPr>
              <a:t>            m </a:t>
            </a:r>
            <a:r>
              <a:rPr>
                <a:solidFill>
                  <a:srgbClr val="666666"/>
                </a:solidFill>
                <a:latin typeface="Courier"/>
              </a:rPr>
              <a:t>=</a:t>
            </a:r>
            <a:r>
              <a:rPr>
                <a:latin typeface="Courier"/>
              </a:rPr>
              <a:t> m.replace(day</a:t>
            </a:r>
            <a:r>
              <a:rPr>
                <a:solidFill>
                  <a:srgbClr val="666666"/>
                </a:solidFill>
                <a:latin typeface="Courier"/>
              </a:rPr>
              <a:t>=</a:t>
            </a:r>
            <a:r>
              <a:rPr>
                <a:solidFill>
                  <a:srgbClr val="40A070"/>
                </a:solidFill>
                <a:latin typeface="Courier"/>
              </a:rPr>
              <a:t>1</a:t>
            </a:r>
            <a:r>
              <a:rPr>
                <a:latin typeface="Courier"/>
              </a:rPr>
              <a:t>) </a:t>
            </a:r>
            <a:r>
              <a:rPr>
                <a:solidFill>
                  <a:srgbClr val="666666"/>
                </a:solidFill>
                <a:latin typeface="Courier"/>
              </a:rPr>
              <a:t>-</a:t>
            </a:r>
            <a:r>
              <a:rPr>
                <a:latin typeface="Courier"/>
              </a:rPr>
              <a:t> dt.timedelta(days</a:t>
            </a:r>
            <a:r>
              <a:rPr>
                <a:solidFill>
                  <a:srgbClr val="666666"/>
                </a:solidFill>
                <a:latin typeface="Courier"/>
              </a:rPr>
              <a:t>=</a:t>
            </a:r>
            <a:r>
              <a:rPr>
                <a:solidFill>
                  <a:srgbClr val="40A070"/>
                </a:solidFill>
                <a:latin typeface="Courier"/>
              </a:rPr>
              <a:t>1</a:t>
            </a:r>
            <a:r>
              <a:rPr>
                <a:latin typeface="Courier"/>
              </a:rPr>
              <a:t>)</a:t>
            </a:r>
            <a:br/>
            <a:r>
              <a:rPr>
                <a:latin typeface="Courier"/>
              </a:rPr>
              <a:t>        months.append(m.strftime(</a:t>
            </a:r>
            <a:r>
              <a:rPr>
                <a:solidFill>
                  <a:srgbClr val="4070A0"/>
                </a:solidFill>
                <a:latin typeface="Courier"/>
              </a:rPr>
              <a:t>"%Y%m"</a:t>
            </a:r>
            <a:r>
              <a:rPr>
                <a:latin typeface="Courier"/>
              </a:rPr>
              <a:t>))</a:t>
            </a:r>
            <a:br/>
            <a:r>
              <a:rPr>
                <a:latin typeface="Courier"/>
              </a:rPr>
              <a:t>    </a:t>
            </a:r>
            <a:r>
              <a:rPr b="1">
                <a:solidFill>
                  <a:srgbClr val="007020"/>
                </a:solidFill>
                <a:latin typeface="Courier"/>
              </a:rPr>
              <a:t>return</a:t>
            </a:r>
            <a:r>
              <a:rPr>
                <a:latin typeface="Courier"/>
              </a:rPr>
              <a:t> months</a:t>
            </a:r>
          </a:p>
        </p:txBody>
      </p:sp>
    </p:spTree>
  </p:cSl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script — In R</a:t>
            </a:r>
          </a:p>
        </p:txBody>
      </p:sp>
      <p:sp>
        <p:nvSpPr>
          <p:cNvPr id="3" name="Content Placeholder 2"/>
          <p:cNvSpPr>
            <a:spLocks noGrp="1"/>
          </p:cNvSpPr>
          <p:nvPr>
            <p:ph idx="1"/>
          </p:nvPr>
        </p:nvSpPr>
        <p:spPr/>
        <p:txBody>
          <a:bodyPr/>
          <a:lstStyle/>
          <a:p>
            <a:pPr lvl="0" indent="0">
              <a:buNone/>
            </a:pPr>
            <a:r>
              <a:rPr>
                <a:latin typeface="Courier"/>
              </a:rPr>
              <a:t>last_full_months </a:t>
            </a:r>
            <a:r>
              <a:rPr>
                <a:solidFill>
                  <a:srgbClr val="007020"/>
                </a:solidFill>
                <a:latin typeface="Courier"/>
              </a:rPr>
              <a:t>&lt;-</a:t>
            </a:r>
            <a:r>
              <a:rPr>
                <a:latin typeface="Courier"/>
              </a:rPr>
              <a:t> </a:t>
            </a:r>
            <a:r>
              <a:rPr b="1">
                <a:solidFill>
                  <a:srgbClr val="007020"/>
                </a:solidFill>
                <a:latin typeface="Courier"/>
              </a:rPr>
              <a:t>function</a:t>
            </a:r>
            <a:r>
              <a:rPr>
                <a:latin typeface="Courier"/>
              </a:rPr>
              <a:t>(n) {</a:t>
            </a:r>
            <a:br/>
            <a:r>
              <a:rPr>
                <a:latin typeface="Courier"/>
              </a:rPr>
              <a:t>  ends </a:t>
            </a:r>
            <a:r>
              <a:rPr>
                <a:solidFill>
                  <a:srgbClr val="007020"/>
                </a:solidFill>
                <a:latin typeface="Courier"/>
              </a:rPr>
              <a:t>&lt;-</a:t>
            </a:r>
            <a:r>
              <a:rPr>
                <a:latin typeface="Courier"/>
              </a:rPr>
              <a:t> </a:t>
            </a:r>
            <a:r>
              <a:rPr>
                <a:solidFill>
                  <a:srgbClr val="06287E"/>
                </a:solidFill>
                <a:latin typeface="Courier"/>
              </a:rPr>
              <a:t>seq</a:t>
            </a:r>
            <a:r>
              <a:rPr>
                <a:latin typeface="Courier"/>
              </a:rPr>
              <a:t>(</a:t>
            </a:r>
            <a:r>
              <a:rPr>
                <a:solidFill>
                  <a:srgbClr val="06287E"/>
                </a:solidFill>
                <a:latin typeface="Courier"/>
              </a:rPr>
              <a:t>Sys.Date</a:t>
            </a:r>
            <a:r>
              <a:rPr>
                <a:latin typeface="Courier"/>
              </a:rPr>
              <a:t>(), </a:t>
            </a:r>
            <a:r>
              <a:rPr>
                <a:solidFill>
                  <a:srgbClr val="7D9029"/>
                </a:solidFill>
                <a:latin typeface="Courier"/>
              </a:rPr>
              <a:t>by =</a:t>
            </a:r>
            <a:r>
              <a:rPr>
                <a:latin typeface="Courier"/>
              </a:rPr>
              <a:t> </a:t>
            </a:r>
            <a:r>
              <a:rPr>
                <a:solidFill>
                  <a:srgbClr val="4070A0"/>
                </a:solidFill>
                <a:latin typeface="Courier"/>
              </a:rPr>
              <a:t>"-1 month"</a:t>
            </a:r>
            <a:r>
              <a:rPr>
                <a:latin typeface="Courier"/>
              </a:rPr>
              <a:t>, </a:t>
            </a:r>
            <a:r>
              <a:rPr>
                <a:solidFill>
                  <a:srgbClr val="7D9029"/>
                </a:solidFill>
                <a:latin typeface="Courier"/>
              </a:rPr>
              <a:t>length.out =</a:t>
            </a:r>
            <a:r>
              <a:rPr>
                <a:latin typeface="Courier"/>
              </a:rPr>
              <a:t> n </a:t>
            </a:r>
            <a:r>
              <a:rPr>
                <a:solidFill>
                  <a:srgbClr val="4070A0"/>
                </a:solidFill>
                <a:latin typeface="Courier"/>
              </a:rPr>
              <a:t>+</a:t>
            </a:r>
            <a:r>
              <a:rPr>
                <a:latin typeface="Courier"/>
              </a:rPr>
              <a:t> </a:t>
            </a:r>
            <a:r>
              <a:rPr>
                <a:solidFill>
                  <a:srgbClr val="40A070"/>
                </a:solidFill>
                <a:latin typeface="Courier"/>
              </a:rPr>
              <a:t>1</a:t>
            </a:r>
            <a:r>
              <a:rPr>
                <a:latin typeface="Courier"/>
              </a:rPr>
              <a:t>)[</a:t>
            </a:r>
            <a:r>
              <a:rPr>
                <a:solidFill>
                  <a:srgbClr val="4070A0"/>
                </a:solidFill>
                <a:latin typeface="Courier"/>
              </a:rPr>
              <a:t>-</a:t>
            </a:r>
            <a:r>
              <a:rPr>
                <a:solidFill>
                  <a:srgbClr val="40A070"/>
                </a:solidFill>
                <a:latin typeface="Courier"/>
              </a:rPr>
              <a:t>1</a:t>
            </a:r>
            <a:r>
              <a:rPr>
                <a:latin typeface="Courier"/>
              </a:rPr>
              <a:t>]</a:t>
            </a:r>
            <a:br/>
            <a:r>
              <a:rPr>
                <a:latin typeface="Courier"/>
              </a:rPr>
              <a:t>  </a:t>
            </a:r>
            <a:r>
              <a:rPr>
                <a:solidFill>
                  <a:srgbClr val="06287E"/>
                </a:solidFill>
                <a:latin typeface="Courier"/>
              </a:rPr>
              <a:t>rev</a:t>
            </a:r>
            <a:r>
              <a:rPr>
                <a:latin typeface="Courier"/>
              </a:rPr>
              <a:t>(</a:t>
            </a:r>
            <a:r>
              <a:rPr>
                <a:solidFill>
                  <a:srgbClr val="06287E"/>
                </a:solidFill>
                <a:latin typeface="Courier"/>
              </a:rPr>
              <a:t>format</a:t>
            </a:r>
            <a:r>
              <a:rPr>
                <a:latin typeface="Courier"/>
              </a:rPr>
              <a:t>(ends, </a:t>
            </a:r>
            <a:r>
              <a:rPr>
                <a:solidFill>
                  <a:srgbClr val="4070A0"/>
                </a:solidFill>
                <a:latin typeface="Courier"/>
              </a:rPr>
              <a:t>"%Y%m"</a:t>
            </a:r>
            <a:r>
              <a:rPr>
                <a:latin typeface="Courier"/>
              </a:rPr>
              <a:t>))</a:t>
            </a:r>
            <a:br/>
            <a:r>
              <a:rPr>
                <a:latin typeface="Courier"/>
              </a:rPr>
              <a:t>}</a:t>
            </a:r>
          </a:p>
        </p:txBody>
      </p:sp>
    </p:spTree>
  </p:cSl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Validate at the boundary — In Python</a:t>
            </a:r>
          </a:p>
        </p:txBody>
      </p:sp>
      <p:sp>
        <p:nvSpPr>
          <p:cNvPr id="3" name="Content Placeholder 2"/>
          <p:cNvSpPr>
            <a:spLocks noGrp="1"/>
          </p:cNvSpPr>
          <p:nvPr>
            <p:ph idx="1"/>
          </p:nvPr>
        </p:nvSpPr>
        <p:spPr/>
        <p:txBody>
          <a:bodyPr/>
          <a:lstStyle/>
          <a:p>
            <a:pPr lvl="0" indent="0">
              <a:buNone/>
            </a:pPr>
            <a:r>
              <a:rPr b="1">
                <a:solidFill>
                  <a:srgbClr val="007020"/>
                </a:solidFill>
                <a:latin typeface="Courier"/>
              </a:rPr>
              <a:t>def</a:t>
            </a:r>
            <a:r>
              <a:rPr>
                <a:latin typeface="Courier"/>
              </a:rPr>
              <a:t> check(tidy, expected_org_units, expected_periods):</a:t>
            </a:r>
            <a:br/>
            <a:r>
              <a:rPr>
                <a:latin typeface="Courier"/>
              </a:rPr>
              <a:t>    problems </a:t>
            </a:r>
            <a:r>
              <a:rPr>
                <a:solidFill>
                  <a:srgbClr val="666666"/>
                </a:solidFill>
                <a:latin typeface="Courier"/>
              </a:rPr>
              <a:t>=</a:t>
            </a:r>
            <a:r>
              <a:rPr>
                <a:latin typeface="Courier"/>
              </a:rPr>
              <a:t> []</a:t>
            </a:r>
            <a:br/>
            <a:r>
              <a:rPr>
                <a:latin typeface="Courier"/>
              </a:rPr>
              <a:t>    </a:t>
            </a:r>
            <a:r>
              <a:rPr b="1">
                <a:solidFill>
                  <a:srgbClr val="007020"/>
                </a:solidFill>
                <a:latin typeface="Courier"/>
              </a:rPr>
              <a:t>if</a:t>
            </a:r>
            <a:r>
              <a:rPr>
                <a:latin typeface="Courier"/>
              </a:rPr>
              <a:t> tidy[</a:t>
            </a:r>
            <a:r>
              <a:rPr>
                <a:solidFill>
                  <a:srgbClr val="4070A0"/>
                </a:solidFill>
                <a:latin typeface="Courier"/>
              </a:rPr>
              <a:t>"ou"</a:t>
            </a:r>
            <a:r>
              <a:rPr>
                <a:latin typeface="Courier"/>
              </a:rPr>
              <a:t>].nunique() </a:t>
            </a:r>
            <a:r>
              <a:rPr>
                <a:solidFill>
                  <a:srgbClr val="666666"/>
                </a:solidFill>
                <a:latin typeface="Courier"/>
              </a:rPr>
              <a:t>!=</a:t>
            </a:r>
            <a:r>
              <a:rPr>
                <a:latin typeface="Courier"/>
              </a:rPr>
              <a:t> expected_org_units:</a:t>
            </a:r>
            <a:br/>
            <a:r>
              <a:rPr>
                <a:latin typeface="Courier"/>
              </a:rPr>
              <a:t>        problems.append(</a:t>
            </a:r>
            <a:r>
              <a:rPr>
                <a:solidFill>
                  <a:srgbClr val="BB6688"/>
                </a:solidFill>
                <a:latin typeface="Courier"/>
              </a:rPr>
              <a:t>f"</a:t>
            </a:r>
            <a:r>
              <a:rPr>
                <a:solidFill>
                  <a:srgbClr val="4070A0"/>
                </a:solidFill>
                <a:latin typeface="Courier"/>
              </a:rPr>
              <a:t>{</a:t>
            </a:r>
            <a:r>
              <a:rPr>
                <a:latin typeface="Courier"/>
              </a:rPr>
              <a:t>tidy[</a:t>
            </a:r>
            <a:r>
              <a:rPr>
                <a:solidFill>
                  <a:srgbClr val="4070A0"/>
                </a:solidFill>
                <a:latin typeface="Courier"/>
              </a:rPr>
              <a:t>'ou'</a:t>
            </a:r>
            <a:r>
              <a:rPr>
                <a:latin typeface="Courier"/>
              </a:rPr>
              <a:t>]</a:t>
            </a:r>
            <a:r>
              <a:rPr>
                <a:solidFill>
                  <a:srgbClr val="4070A0"/>
                </a:solidFill>
                <a:latin typeface="Courier"/>
              </a:rPr>
              <a:t>.</a:t>
            </a:r>
            <a:r>
              <a:rPr>
                <a:latin typeface="Courier"/>
              </a:rPr>
              <a:t>nunique()</a:t>
            </a:r>
            <a:r>
              <a:rPr>
                <a:solidFill>
                  <a:srgbClr val="4070A0"/>
                </a:solidFill>
                <a:latin typeface="Courier"/>
              </a:rPr>
              <a:t>}</a:t>
            </a:r>
            <a:r>
              <a:rPr>
                <a:solidFill>
                  <a:srgbClr val="BB6688"/>
                </a:solidFill>
                <a:latin typeface="Courier"/>
              </a:rPr>
              <a:t> org units, expected </a:t>
            </a:r>
            <a:r>
              <a:rPr>
                <a:solidFill>
                  <a:srgbClr val="4070A0"/>
                </a:solidFill>
                <a:latin typeface="Courier"/>
              </a:rPr>
              <a:t>{</a:t>
            </a:r>
            <a:r>
              <a:rPr>
                <a:latin typeface="Courier"/>
              </a:rPr>
              <a:t>expected_org_units</a:t>
            </a:r>
            <a:r>
              <a:rPr>
                <a:solidFill>
                  <a:srgbClr val="4070A0"/>
                </a:solidFill>
                <a:latin typeface="Courier"/>
              </a:rPr>
              <a:t>}</a:t>
            </a:r>
            <a:r>
              <a:rPr>
                <a:solidFill>
                  <a:srgbClr val="BB6688"/>
                </a:solidFill>
                <a:latin typeface="Courier"/>
              </a:rPr>
              <a:t>"</a:t>
            </a:r>
            <a:r>
              <a:rPr>
                <a:latin typeface="Courier"/>
              </a:rPr>
              <a:t>)</a:t>
            </a:r>
            <a:br/>
            <a:r>
              <a:rPr>
                <a:latin typeface="Courier"/>
              </a:rPr>
              <a:t>    </a:t>
            </a:r>
            <a:r>
              <a:rPr b="1">
                <a:solidFill>
                  <a:srgbClr val="007020"/>
                </a:solidFill>
                <a:latin typeface="Courier"/>
              </a:rPr>
              <a:t>if</a:t>
            </a:r>
            <a:r>
              <a:rPr>
                <a:latin typeface="Courier"/>
              </a:rPr>
              <a:t> tidy[</a:t>
            </a:r>
            <a:r>
              <a:rPr>
                <a:solidFill>
                  <a:srgbClr val="4070A0"/>
                </a:solidFill>
                <a:latin typeface="Courier"/>
              </a:rPr>
              <a:t>"pe"</a:t>
            </a:r>
            <a:r>
              <a:rPr>
                <a:latin typeface="Courier"/>
              </a:rPr>
              <a:t>].nunique() </a:t>
            </a:r>
            <a:r>
              <a:rPr>
                <a:solidFill>
                  <a:srgbClr val="666666"/>
                </a:solidFill>
                <a:latin typeface="Courier"/>
              </a:rPr>
              <a:t>!=</a:t>
            </a:r>
            <a:r>
              <a:rPr>
                <a:latin typeface="Courier"/>
              </a:rPr>
              <a:t> expected_periods:</a:t>
            </a:r>
            <a:br/>
            <a:r>
              <a:rPr>
                <a:latin typeface="Courier"/>
              </a:rPr>
              <a:t>        problems.append(</a:t>
            </a:r>
            <a:r>
              <a:rPr>
                <a:solidFill>
                  <a:srgbClr val="BB6688"/>
                </a:solidFill>
                <a:latin typeface="Courier"/>
              </a:rPr>
              <a:t>f"</a:t>
            </a:r>
            <a:r>
              <a:rPr>
                <a:solidFill>
                  <a:srgbClr val="4070A0"/>
                </a:solidFill>
                <a:latin typeface="Courier"/>
              </a:rPr>
              <a:t>{</a:t>
            </a:r>
            <a:r>
              <a:rPr>
                <a:latin typeface="Courier"/>
              </a:rPr>
              <a:t>tidy[</a:t>
            </a:r>
            <a:r>
              <a:rPr>
                <a:solidFill>
                  <a:srgbClr val="4070A0"/>
                </a:solidFill>
                <a:latin typeface="Courier"/>
              </a:rPr>
              <a:t>'pe'</a:t>
            </a:r>
            <a:r>
              <a:rPr>
                <a:latin typeface="Courier"/>
              </a:rPr>
              <a:t>]</a:t>
            </a:r>
            <a:r>
              <a:rPr>
                <a:solidFill>
                  <a:srgbClr val="4070A0"/>
                </a:solidFill>
                <a:latin typeface="Courier"/>
              </a:rPr>
              <a:t>.</a:t>
            </a:r>
            <a:r>
              <a:rPr>
                <a:latin typeface="Courier"/>
              </a:rPr>
              <a:t>nunique()</a:t>
            </a:r>
            <a:r>
              <a:rPr>
                <a:solidFill>
                  <a:srgbClr val="4070A0"/>
                </a:solidFill>
                <a:latin typeface="Courier"/>
              </a:rPr>
              <a:t>}</a:t>
            </a:r>
            <a:r>
              <a:rPr>
                <a:solidFill>
                  <a:srgbClr val="BB6688"/>
                </a:solidFill>
                <a:latin typeface="Courier"/>
              </a:rPr>
              <a:t> periods, expected </a:t>
            </a:r>
            <a:r>
              <a:rPr>
                <a:solidFill>
                  <a:srgbClr val="4070A0"/>
                </a:solidFill>
                <a:latin typeface="Courier"/>
              </a:rPr>
              <a:t>{</a:t>
            </a:r>
            <a:r>
              <a:rPr>
                <a:latin typeface="Courier"/>
              </a:rPr>
              <a:t>expected_periods</a:t>
            </a:r>
            <a:r>
              <a:rPr>
                <a:solidFill>
                  <a:srgbClr val="4070A0"/>
                </a:solidFill>
                <a:latin typeface="Courier"/>
              </a:rPr>
              <a:t>}</a:t>
            </a:r>
            <a:r>
              <a:rPr>
                <a:solidFill>
                  <a:srgbClr val="BB6688"/>
                </a:solidFill>
                <a:latin typeface="Courier"/>
              </a:rPr>
              <a:t>"</a:t>
            </a:r>
            <a:r>
              <a:rPr>
                <a:latin typeface="Courier"/>
              </a:rPr>
              <a:t>)</a:t>
            </a:r>
            <a:br/>
            <a:r>
              <a:rPr>
                <a:latin typeface="Courier"/>
              </a:rPr>
              <a:t>    </a:t>
            </a:r>
            <a:r>
              <a:rPr b="1">
                <a:solidFill>
                  <a:srgbClr val="007020"/>
                </a:solidFill>
                <a:latin typeface="Courier"/>
              </a:rPr>
              <a:t>if</a:t>
            </a:r>
            <a:r>
              <a:rPr>
                <a:latin typeface="Courier"/>
              </a:rPr>
              <a:t> tidy[</a:t>
            </a:r>
            <a:r>
              <a:rPr>
                <a:solidFill>
                  <a:srgbClr val="4070A0"/>
                </a:solidFill>
                <a:latin typeface="Courier"/>
              </a:rPr>
              <a:t>"value"</a:t>
            </a:r>
            <a:r>
              <a:rPr>
                <a:latin typeface="Courier"/>
              </a:rPr>
              <a:t>].isna().</a:t>
            </a:r>
            <a:r>
              <a:rPr>
                <a:solidFill>
                  <a:srgbClr val="008000"/>
                </a:solidFill>
                <a:latin typeface="Courier"/>
              </a:rPr>
              <a:t>any</a:t>
            </a:r>
            <a:r>
              <a:rPr>
                <a:latin typeface="Courier"/>
              </a:rPr>
              <a:t>():</a:t>
            </a:r>
            <a:br/>
            <a:r>
              <a:rPr>
                <a:latin typeface="Courier"/>
              </a:rPr>
              <a:t>        problems.append(</a:t>
            </a:r>
            <a:r>
              <a:rPr>
                <a:solidFill>
                  <a:srgbClr val="4070A0"/>
                </a:solidFill>
                <a:latin typeface="Courier"/>
              </a:rPr>
              <a:t>"null values in the response"</a:t>
            </a:r>
            <a:r>
              <a:rPr>
                <a:latin typeface="Courier"/>
              </a:rPr>
              <a:t>)</a:t>
            </a:r>
            <a:br/>
            <a:r>
              <a:rPr>
                <a:latin typeface="Courier"/>
              </a:rPr>
              <a:t>    </a:t>
            </a:r>
            <a:r>
              <a:rPr b="1">
                <a:solidFill>
                  <a:srgbClr val="007020"/>
                </a:solidFill>
                <a:latin typeface="Courier"/>
              </a:rPr>
              <a:t>return</a:t>
            </a:r>
            <a:r>
              <a:rPr>
                <a:latin typeface="Courier"/>
              </a:rPr>
              <a:t> problems</a:t>
            </a:r>
          </a:p>
        </p:txBody>
      </p:sp>
    </p:spTree>
  </p:cSl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Validate at the boundary — In R</a:t>
            </a:r>
          </a:p>
        </p:txBody>
      </p:sp>
      <p:sp>
        <p:nvSpPr>
          <p:cNvPr id="3" name="Content Placeholder 2"/>
          <p:cNvSpPr>
            <a:spLocks noGrp="1"/>
          </p:cNvSpPr>
          <p:nvPr>
            <p:ph idx="1"/>
          </p:nvPr>
        </p:nvSpPr>
        <p:spPr/>
        <p:txBody>
          <a:bodyPr/>
          <a:lstStyle/>
          <a:p>
            <a:pPr lvl="0" indent="0">
              <a:buNone/>
            </a:pPr>
            <a:r>
              <a:rPr>
                <a:latin typeface="Courier"/>
              </a:rPr>
              <a:t>check </a:t>
            </a:r>
            <a:r>
              <a:rPr>
                <a:solidFill>
                  <a:srgbClr val="007020"/>
                </a:solidFill>
                <a:latin typeface="Courier"/>
              </a:rPr>
              <a:t>&lt;-</a:t>
            </a:r>
            <a:r>
              <a:rPr>
                <a:latin typeface="Courier"/>
              </a:rPr>
              <a:t> </a:t>
            </a:r>
            <a:r>
              <a:rPr b="1">
                <a:solidFill>
                  <a:srgbClr val="007020"/>
                </a:solidFill>
                <a:latin typeface="Courier"/>
              </a:rPr>
              <a:t>function</a:t>
            </a:r>
            <a:r>
              <a:rPr>
                <a:latin typeface="Courier"/>
              </a:rPr>
              <a:t>(tidy, expected_ou, expected_pe) {</a:t>
            </a:r>
            <a:br/>
            <a:r>
              <a:rPr>
                <a:latin typeface="Courier"/>
              </a:rPr>
              <a:t>  </a:t>
            </a:r>
            <a:r>
              <a:rPr>
                <a:solidFill>
                  <a:srgbClr val="06287E"/>
                </a:solidFill>
                <a:latin typeface="Courier"/>
              </a:rPr>
              <a:t>c</a:t>
            </a:r>
            <a:r>
              <a:rPr>
                <a:latin typeface="Courier"/>
              </a:rPr>
              <a:t>(</a:t>
            </a:r>
            <a:r>
              <a:rPr b="1">
                <a:solidFill>
                  <a:srgbClr val="007020"/>
                </a:solidFill>
                <a:latin typeface="Courier"/>
              </a:rPr>
              <a:t>if</a:t>
            </a:r>
            <a:r>
              <a:rPr>
                <a:latin typeface="Courier"/>
              </a:rPr>
              <a:t> (</a:t>
            </a:r>
            <a:r>
              <a:rPr>
                <a:solidFill>
                  <a:srgbClr val="06287E"/>
                </a:solidFill>
                <a:latin typeface="Courier"/>
              </a:rPr>
              <a:t>n_distinct</a:t>
            </a:r>
            <a:r>
              <a:rPr>
                <a:latin typeface="Courier"/>
              </a:rPr>
              <a:t>(tidy</a:t>
            </a:r>
            <a:r>
              <a:rPr>
                <a:solidFill>
                  <a:srgbClr val="4070A0"/>
                </a:solidFill>
                <a:latin typeface="Courier"/>
              </a:rPr>
              <a:t>$</a:t>
            </a:r>
            <a:r>
              <a:rPr>
                <a:latin typeface="Courier"/>
              </a:rPr>
              <a:t>ou) </a:t>
            </a:r>
            <a:r>
              <a:rPr>
                <a:solidFill>
                  <a:srgbClr val="4070A0"/>
                </a:solidFill>
                <a:latin typeface="Courier"/>
              </a:rPr>
              <a:t>!=</a:t>
            </a:r>
            <a:r>
              <a:rPr>
                <a:latin typeface="Courier"/>
              </a:rPr>
              <a:t> expected_ou) </a:t>
            </a:r>
            <a:r>
              <a:rPr>
                <a:solidFill>
                  <a:srgbClr val="4070A0"/>
                </a:solidFill>
                <a:latin typeface="Courier"/>
              </a:rPr>
              <a:t>"unexpected org unit count"</a:t>
            </a:r>
            <a:r>
              <a:rPr>
                <a:latin typeface="Courier"/>
              </a:rPr>
              <a:t>,</a:t>
            </a:r>
            <a:br/>
            <a:r>
              <a:rPr>
                <a:latin typeface="Courier"/>
              </a:rPr>
              <a:t>    </a:t>
            </a:r>
            <a:r>
              <a:rPr b="1">
                <a:solidFill>
                  <a:srgbClr val="007020"/>
                </a:solidFill>
                <a:latin typeface="Courier"/>
              </a:rPr>
              <a:t>if</a:t>
            </a:r>
            <a:r>
              <a:rPr>
                <a:latin typeface="Courier"/>
              </a:rPr>
              <a:t> (</a:t>
            </a:r>
            <a:r>
              <a:rPr>
                <a:solidFill>
                  <a:srgbClr val="06287E"/>
                </a:solidFill>
                <a:latin typeface="Courier"/>
              </a:rPr>
              <a:t>n_distinct</a:t>
            </a:r>
            <a:r>
              <a:rPr>
                <a:latin typeface="Courier"/>
              </a:rPr>
              <a:t>(tidy</a:t>
            </a:r>
            <a:r>
              <a:rPr>
                <a:solidFill>
                  <a:srgbClr val="4070A0"/>
                </a:solidFill>
                <a:latin typeface="Courier"/>
              </a:rPr>
              <a:t>$</a:t>
            </a:r>
            <a:r>
              <a:rPr>
                <a:latin typeface="Courier"/>
              </a:rPr>
              <a:t>pe) </a:t>
            </a:r>
            <a:r>
              <a:rPr>
                <a:solidFill>
                  <a:srgbClr val="4070A0"/>
                </a:solidFill>
                <a:latin typeface="Courier"/>
              </a:rPr>
              <a:t>!=</a:t>
            </a:r>
            <a:r>
              <a:rPr>
                <a:latin typeface="Courier"/>
              </a:rPr>
              <a:t> expected_pe) </a:t>
            </a:r>
            <a:r>
              <a:rPr>
                <a:solidFill>
                  <a:srgbClr val="4070A0"/>
                </a:solidFill>
                <a:latin typeface="Courier"/>
              </a:rPr>
              <a:t>"unexpected period count"</a:t>
            </a:r>
            <a:r>
              <a:rPr>
                <a:latin typeface="Courier"/>
              </a:rPr>
              <a:t>)</a:t>
            </a:r>
            <a:br/>
            <a:r>
              <a:rPr>
                <a:latin typeface="Courier"/>
              </a:rPr>
              <a:t>}</a:t>
            </a:r>
          </a:p>
        </p:txBody>
      </p:sp>
    </p:spTree>
  </p:cSl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Diff against the last extract — In Python</a:t>
            </a:r>
          </a:p>
        </p:txBody>
      </p:sp>
      <p:sp>
        <p:nvSpPr>
          <p:cNvPr id="3" name="Content Placeholder 2"/>
          <p:cNvSpPr>
            <a:spLocks noGrp="1"/>
          </p:cNvSpPr>
          <p:nvPr>
            <p:ph idx="1"/>
          </p:nvPr>
        </p:nvSpPr>
        <p:spPr/>
        <p:txBody>
          <a:bodyPr/>
          <a:lstStyle/>
          <a:p>
            <a:pPr lvl="0" indent="0">
              <a:buNone/>
            </a:pPr>
            <a:r>
              <a:rPr b="1">
                <a:solidFill>
                  <a:srgbClr val="007020"/>
                </a:solidFill>
                <a:latin typeface="Courier"/>
              </a:rPr>
              <a:t>def</a:t>
            </a:r>
            <a:r>
              <a:rPr>
                <a:latin typeface="Courier"/>
              </a:rPr>
              <a:t> compare(old_folder, new_folder, keys</a:t>
            </a:r>
            <a:r>
              <a:rPr>
                <a:solidFill>
                  <a:srgbClr val="666666"/>
                </a:solidFill>
                <a:latin typeface="Courier"/>
              </a:rPr>
              <a:t>=</a:t>
            </a:r>
            <a:r>
              <a:rPr>
                <a:latin typeface="Courier"/>
              </a:rPr>
              <a:t>(</a:t>
            </a:r>
            <a:r>
              <a:rPr>
                <a:solidFill>
                  <a:srgbClr val="4070A0"/>
                </a:solidFill>
                <a:latin typeface="Courier"/>
              </a:rPr>
              <a:t>"ou"</a:t>
            </a:r>
            <a:r>
              <a:rPr>
                <a:latin typeface="Courier"/>
              </a:rPr>
              <a:t>, </a:t>
            </a:r>
            <a:r>
              <a:rPr>
                <a:solidFill>
                  <a:srgbClr val="4070A0"/>
                </a:solidFill>
                <a:latin typeface="Courier"/>
              </a:rPr>
              <a:t>"pe"</a:t>
            </a:r>
            <a:r>
              <a:rPr>
                <a:latin typeface="Courier"/>
              </a:rPr>
              <a:t>, </a:t>
            </a:r>
            <a:r>
              <a:rPr>
                <a:solidFill>
                  <a:srgbClr val="4070A0"/>
                </a:solidFill>
                <a:latin typeface="Courier"/>
              </a:rPr>
              <a:t>"dx"</a:t>
            </a:r>
            <a:r>
              <a:rPr>
                <a:latin typeface="Courier"/>
              </a:rPr>
              <a:t>)):</a:t>
            </a:r>
            <a:br/>
            <a:r>
              <a:rPr>
                <a:latin typeface="Courier"/>
              </a:rPr>
              <a:t>    old </a:t>
            </a:r>
            <a:r>
              <a:rPr>
                <a:solidFill>
                  <a:srgbClr val="666666"/>
                </a:solidFill>
                <a:latin typeface="Courier"/>
              </a:rPr>
              <a:t>=</a:t>
            </a:r>
            <a:r>
              <a:rPr>
                <a:latin typeface="Courier"/>
              </a:rPr>
              <a:t> pd.read_csv(Path(old_folder, </a:t>
            </a:r>
            <a:r>
              <a:rPr>
                <a:solidFill>
                  <a:srgbClr val="4070A0"/>
                </a:solidFill>
                <a:latin typeface="Courier"/>
              </a:rPr>
              <a:t>"tidy"</a:t>
            </a:r>
            <a:r>
              <a:rPr>
                <a:latin typeface="Courier"/>
              </a:rPr>
              <a:t>, </a:t>
            </a:r>
            <a:r>
              <a:rPr>
                <a:solidFill>
                  <a:srgbClr val="4070A0"/>
                </a:solidFill>
                <a:latin typeface="Courier"/>
              </a:rPr>
              <a:t>"coverage_by_facility_period.csv"</a:t>
            </a:r>
            <a:r>
              <a:rPr>
                <a:latin typeface="Courier"/>
              </a:rPr>
              <a:t>))</a:t>
            </a:r>
            <a:br/>
            <a:r>
              <a:rPr>
                <a:latin typeface="Courier"/>
              </a:rPr>
              <a:t>    new </a:t>
            </a:r>
            <a:r>
              <a:rPr>
                <a:solidFill>
                  <a:srgbClr val="666666"/>
                </a:solidFill>
                <a:latin typeface="Courier"/>
              </a:rPr>
              <a:t>=</a:t>
            </a:r>
            <a:r>
              <a:rPr>
                <a:latin typeface="Courier"/>
              </a:rPr>
              <a:t> pd.read_csv(Path(new_folder, </a:t>
            </a:r>
            <a:r>
              <a:rPr>
                <a:solidFill>
                  <a:srgbClr val="4070A0"/>
                </a:solidFill>
                <a:latin typeface="Courier"/>
              </a:rPr>
              <a:t>"tidy"</a:t>
            </a:r>
            <a:r>
              <a:rPr>
                <a:latin typeface="Courier"/>
              </a:rPr>
              <a:t>, </a:t>
            </a:r>
            <a:r>
              <a:rPr>
                <a:solidFill>
                  <a:srgbClr val="4070A0"/>
                </a:solidFill>
                <a:latin typeface="Courier"/>
              </a:rPr>
              <a:t>"coverage_by_facility_period.csv"</a:t>
            </a:r>
            <a:r>
              <a:rPr>
                <a:latin typeface="Courier"/>
              </a:rPr>
              <a:t>))</a:t>
            </a:r>
            <a:br/>
            <a:br/>
            <a:r>
              <a:rPr>
                <a:latin typeface="Courier"/>
              </a:rPr>
              <a:t>    merged </a:t>
            </a:r>
            <a:r>
              <a:rPr>
                <a:solidFill>
                  <a:srgbClr val="666666"/>
                </a:solidFill>
                <a:latin typeface="Courier"/>
              </a:rPr>
              <a:t>=</a:t>
            </a:r>
            <a:r>
              <a:rPr>
                <a:latin typeface="Courier"/>
              </a:rPr>
              <a:t> old.merge(new, on</a:t>
            </a:r>
            <a:r>
              <a:rPr>
                <a:solidFill>
                  <a:srgbClr val="666666"/>
                </a:solidFill>
                <a:latin typeface="Courier"/>
              </a:rPr>
              <a:t>=</a:t>
            </a:r>
            <a:r>
              <a:rPr>
                <a:solidFill>
                  <a:srgbClr val="008000"/>
                </a:solidFill>
                <a:latin typeface="Courier"/>
              </a:rPr>
              <a:t>list</a:t>
            </a:r>
            <a:r>
              <a:rPr>
                <a:latin typeface="Courier"/>
              </a:rPr>
              <a:t>(keys), how</a:t>
            </a:r>
            <a:r>
              <a:rPr>
                <a:solidFill>
                  <a:srgbClr val="666666"/>
                </a:solidFill>
                <a:latin typeface="Courier"/>
              </a:rPr>
              <a:t>=</a:t>
            </a:r>
            <a:r>
              <a:rPr>
                <a:solidFill>
                  <a:srgbClr val="4070A0"/>
                </a:solidFill>
                <a:latin typeface="Courier"/>
              </a:rPr>
              <a:t>"outer"</a:t>
            </a:r>
            <a:r>
              <a:rPr>
                <a:latin typeface="Courier"/>
              </a:rPr>
              <a:t>,</a:t>
            </a:r>
            <a:br/>
            <a:r>
              <a:rPr>
                <a:latin typeface="Courier"/>
              </a:rPr>
              <a:t>                       suffixes</a:t>
            </a:r>
            <a:r>
              <a:rPr>
                <a:solidFill>
                  <a:srgbClr val="666666"/>
                </a:solidFill>
                <a:latin typeface="Courier"/>
              </a:rPr>
              <a:t>=</a:t>
            </a:r>
            <a:r>
              <a:rPr>
                <a:latin typeface="Courier"/>
              </a:rPr>
              <a:t>(</a:t>
            </a:r>
            <a:r>
              <a:rPr>
                <a:solidFill>
                  <a:srgbClr val="4070A0"/>
                </a:solidFill>
                <a:latin typeface="Courier"/>
              </a:rPr>
              <a:t>"_old"</a:t>
            </a:r>
            <a:r>
              <a:rPr>
                <a:latin typeface="Courier"/>
              </a:rPr>
              <a:t>, </a:t>
            </a:r>
            <a:r>
              <a:rPr>
                <a:solidFill>
                  <a:srgbClr val="4070A0"/>
                </a:solidFill>
                <a:latin typeface="Courier"/>
              </a:rPr>
              <a:t>"_new"</a:t>
            </a:r>
            <a:r>
              <a:rPr>
                <a:latin typeface="Courier"/>
              </a:rPr>
              <a:t>), indicator</a:t>
            </a:r>
            <a:r>
              <a:rPr>
                <a:solidFill>
                  <a:srgbClr val="666666"/>
                </a:solidFill>
                <a:latin typeface="Courier"/>
              </a:rPr>
              <a:t>=</a:t>
            </a:r>
            <a:r>
              <a:rPr>
                <a:solidFill>
                  <a:srgbClr val="19177C"/>
                </a:solidFill>
                <a:latin typeface="Courier"/>
              </a:rPr>
              <a:t>True</a:t>
            </a:r>
            <a:r>
              <a:rPr>
                <a:latin typeface="Courier"/>
              </a:rPr>
              <a:t>)</a:t>
            </a:r>
            <a:br/>
            <a:r>
              <a:rPr>
                <a:latin typeface="Courier"/>
              </a:rPr>
              <a:t>    changed </a:t>
            </a:r>
            <a:r>
              <a:rPr>
                <a:solidFill>
                  <a:srgbClr val="666666"/>
                </a:solidFill>
                <a:latin typeface="Courier"/>
              </a:rPr>
              <a:t>=</a:t>
            </a:r>
            <a:r>
              <a:rPr>
                <a:latin typeface="Courier"/>
              </a:rPr>
              <a:t> merged[merged[</a:t>
            </a:r>
            <a:r>
              <a:rPr>
                <a:solidFill>
                  <a:srgbClr val="4070A0"/>
                </a:solidFill>
                <a:latin typeface="Courier"/>
              </a:rPr>
              <a:t>"value_old"</a:t>
            </a:r>
            <a:r>
              <a:rPr>
                <a:latin typeface="Courier"/>
              </a:rPr>
              <a:t>] </a:t>
            </a:r>
            <a:r>
              <a:rPr>
                <a:solidFill>
                  <a:srgbClr val="666666"/>
                </a:solidFill>
                <a:latin typeface="Courier"/>
              </a:rPr>
              <a:t>!=</a:t>
            </a:r>
            <a:r>
              <a:rPr>
                <a:latin typeface="Courier"/>
              </a:rPr>
              <a:t> merged[</a:t>
            </a:r>
            <a:r>
              <a:rPr>
                <a:solidFill>
                  <a:srgbClr val="4070A0"/>
                </a:solidFill>
                <a:latin typeface="Courier"/>
              </a:rPr>
              <a:t>"value_new"</a:t>
            </a:r>
            <a:r>
              <a:rPr>
                <a:latin typeface="Courier"/>
              </a:rPr>
              <a:t>]]</a:t>
            </a:r>
            <a:br/>
            <a:r>
              <a:rPr>
                <a:latin typeface="Courier"/>
              </a:rPr>
              <a:t>    </a:t>
            </a:r>
            <a:r>
              <a:rPr b="1">
                <a:solidFill>
                  <a:srgbClr val="007020"/>
                </a:solidFill>
                <a:latin typeface="Courier"/>
              </a:rPr>
              <a:t>return</a:t>
            </a:r>
            <a:r>
              <a:rPr>
                <a:latin typeface="Courier"/>
              </a:rPr>
              <a:t> {</a:t>
            </a:r>
            <a:br/>
            <a:r>
              <a:rPr>
                <a:latin typeface="Courier"/>
              </a:rPr>
              <a:t>        </a:t>
            </a:r>
            <a:r>
              <a:rPr>
                <a:solidFill>
                  <a:srgbClr val="4070A0"/>
                </a:solidFill>
                <a:latin typeface="Courier"/>
              </a:rPr>
              <a:t>"in_both"</a:t>
            </a:r>
            <a:r>
              <a:rPr>
                <a:latin typeface="Courier"/>
              </a:rPr>
              <a:t>: </a:t>
            </a:r>
            <a:r>
              <a:rPr>
                <a:solidFill>
                  <a:srgbClr val="008000"/>
                </a:solidFill>
                <a:latin typeface="Courier"/>
              </a:rPr>
              <a:t>int</a:t>
            </a:r>
            <a:r>
              <a:rPr>
                <a:latin typeface="Courier"/>
              </a:rPr>
              <a:t>((merged[</a:t>
            </a:r>
            <a:r>
              <a:rPr>
                <a:solidFill>
                  <a:srgbClr val="4070A0"/>
                </a:solidFill>
                <a:latin typeface="Courier"/>
              </a:rPr>
              <a:t>"_merge"</a:t>
            </a:r>
            <a:r>
              <a:rPr>
                <a:latin typeface="Courier"/>
              </a:rPr>
              <a:t>] </a:t>
            </a:r>
            <a:r>
              <a:rPr>
                <a:solidFill>
                  <a:srgbClr val="666666"/>
                </a:solidFill>
                <a:latin typeface="Courier"/>
              </a:rPr>
              <a:t>==</a:t>
            </a:r>
            <a:r>
              <a:rPr>
                <a:latin typeface="Courier"/>
              </a:rPr>
              <a:t> </a:t>
            </a:r>
            <a:r>
              <a:rPr>
                <a:solidFill>
                  <a:srgbClr val="4070A0"/>
                </a:solidFill>
                <a:latin typeface="Courier"/>
              </a:rPr>
              <a:t>"both"</a:t>
            </a:r>
            <a:r>
              <a:rPr>
                <a:latin typeface="Courier"/>
              </a:rPr>
              <a:t>).</a:t>
            </a:r>
            <a:r>
              <a:rPr>
                <a:solidFill>
                  <a:srgbClr val="008000"/>
                </a:solidFill>
                <a:latin typeface="Courier"/>
              </a:rPr>
              <a:t>sum</a:t>
            </a:r>
            <a:r>
              <a:rPr>
                <a:latin typeface="Courier"/>
              </a:rPr>
              <a:t>()),</a:t>
            </a:r>
            <a:br/>
            <a:r>
              <a:rPr>
                <a:latin typeface="Courier"/>
              </a:rPr>
              <a:t>        </a:t>
            </a:r>
            <a:r>
              <a:rPr>
                <a:solidFill>
                  <a:srgbClr val="4070A0"/>
                </a:solidFill>
                <a:latin typeface="Courier"/>
              </a:rPr>
              <a:t>"new_only"</a:t>
            </a:r>
            <a:r>
              <a:rPr>
                <a:latin typeface="Courier"/>
              </a:rPr>
              <a:t>: </a:t>
            </a:r>
            <a:r>
              <a:rPr>
                <a:solidFill>
                  <a:srgbClr val="008000"/>
                </a:solidFill>
                <a:latin typeface="Courier"/>
              </a:rPr>
              <a:t>int</a:t>
            </a:r>
            <a:r>
              <a:rPr>
                <a:latin typeface="Courier"/>
              </a:rPr>
              <a:t>((merged[</a:t>
            </a:r>
            <a:r>
              <a:rPr>
                <a:solidFill>
                  <a:srgbClr val="4070A0"/>
                </a:solidFill>
                <a:latin typeface="Courier"/>
              </a:rPr>
              <a:t>"_merge"</a:t>
            </a:r>
            <a:r>
              <a:rPr>
                <a:latin typeface="Courier"/>
              </a:rPr>
              <a:t>] </a:t>
            </a:r>
            <a:r>
              <a:rPr>
                <a:solidFill>
                  <a:srgbClr val="666666"/>
                </a:solidFill>
                <a:latin typeface="Courier"/>
              </a:rPr>
              <a:t>==</a:t>
            </a:r>
            <a:r>
              <a:rPr>
                <a:latin typeface="Courier"/>
              </a:rPr>
              <a:t> </a:t>
            </a:r>
            <a:r>
              <a:rPr>
                <a:solidFill>
                  <a:srgbClr val="4070A0"/>
                </a:solidFill>
                <a:latin typeface="Courier"/>
              </a:rPr>
              <a:t>"right_only"</a:t>
            </a:r>
            <a:r>
              <a:rPr>
                <a:latin typeface="Courier"/>
              </a:rPr>
              <a:t>).</a:t>
            </a:r>
            <a:r>
              <a:rPr>
                <a:solidFill>
                  <a:srgbClr val="008000"/>
                </a:solidFill>
                <a:latin typeface="Courier"/>
              </a:rPr>
              <a:t>sum</a:t>
            </a:r>
            <a:r>
              <a:rPr>
                <a:latin typeface="Courier"/>
              </a:rPr>
              <a:t>()),</a:t>
            </a:r>
            <a:br/>
            <a:r>
              <a:rPr>
                <a:latin typeface="Courier"/>
              </a:rPr>
              <a:t>        </a:t>
            </a:r>
            <a:r>
              <a:rPr>
                <a:solidFill>
                  <a:srgbClr val="4070A0"/>
                </a:solidFill>
                <a:latin typeface="Courier"/>
              </a:rPr>
              <a:t>"gone"</a:t>
            </a:r>
            <a:r>
              <a:rPr>
                <a:latin typeface="Courier"/>
              </a:rPr>
              <a:t>: </a:t>
            </a:r>
            <a:r>
              <a:rPr>
                <a:solidFill>
                  <a:srgbClr val="008000"/>
                </a:solidFill>
                <a:latin typeface="Courier"/>
              </a:rPr>
              <a:t>int</a:t>
            </a:r>
            <a:r>
              <a:rPr>
                <a:latin typeface="Courier"/>
              </a:rPr>
              <a:t>((merged[</a:t>
            </a:r>
            <a:r>
              <a:rPr>
                <a:solidFill>
                  <a:srgbClr val="4070A0"/>
                </a:solidFill>
                <a:latin typeface="Courier"/>
              </a:rPr>
              <a:t>"_merge"</a:t>
            </a:r>
            <a:r>
              <a:rPr>
                <a:latin typeface="Courier"/>
              </a:rPr>
              <a:t>] </a:t>
            </a:r>
            <a:r>
              <a:rPr>
                <a:solidFill>
                  <a:srgbClr val="666666"/>
                </a:solidFill>
                <a:latin typeface="Courier"/>
              </a:rPr>
              <a:t>==</a:t>
            </a:r>
            <a:r>
              <a:rPr>
                <a:latin typeface="Courier"/>
              </a:rPr>
              <a:t> </a:t>
            </a:r>
            <a:r>
              <a:rPr>
                <a:solidFill>
                  <a:srgbClr val="4070A0"/>
                </a:solidFill>
                <a:latin typeface="Courier"/>
              </a:rPr>
              <a:t>"left_only"</a:t>
            </a:r>
            <a:r>
              <a:rPr>
                <a:latin typeface="Courier"/>
              </a:rPr>
              <a:t>).</a:t>
            </a:r>
            <a:r>
              <a:rPr>
                <a:solidFill>
                  <a:srgbClr val="008000"/>
                </a:solidFill>
                <a:latin typeface="Courier"/>
              </a:rPr>
              <a:t>sum</a:t>
            </a:r>
            <a:r>
              <a:rPr>
                <a:latin typeface="Courier"/>
              </a:rPr>
              <a:t>()),</a:t>
            </a:r>
            <a:br/>
            <a:r>
              <a:rPr>
                <a:latin typeface="Courier"/>
              </a:rPr>
              <a:t>        </a:t>
            </a:r>
            <a:r>
              <a:rPr>
                <a:solidFill>
                  <a:srgbClr val="4070A0"/>
                </a:solidFill>
                <a:latin typeface="Courier"/>
              </a:rPr>
              <a:t>"values_changed"</a:t>
            </a:r>
            <a:r>
              <a:rPr>
                <a:latin typeface="Courier"/>
              </a:rPr>
              <a:t>: </a:t>
            </a:r>
            <a:r>
              <a:rPr>
                <a:solidFill>
                  <a:srgbClr val="008000"/>
                </a:solidFill>
                <a:latin typeface="Courier"/>
              </a:rPr>
              <a:t>len</a:t>
            </a:r>
            <a:r>
              <a:rPr>
                <a:latin typeface="Courier"/>
              </a:rPr>
              <a:t>(changed),</a:t>
            </a:r>
            <a:br/>
            <a:r>
              <a:rPr>
                <a:latin typeface="Courier"/>
              </a:rPr>
              <a:t>    }</a:t>
            </a:r>
          </a:p>
        </p:txBody>
      </p:sp>
    </p:spTree>
  </p:cSl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Diff against the last extract — In R</a:t>
            </a:r>
          </a:p>
        </p:txBody>
      </p:sp>
      <p:sp>
        <p:nvSpPr>
          <p:cNvPr id="3" name="Content Placeholder 2"/>
          <p:cNvSpPr>
            <a:spLocks noGrp="1"/>
          </p:cNvSpPr>
          <p:nvPr>
            <p:ph idx="1"/>
          </p:nvPr>
        </p:nvSpPr>
        <p:spPr/>
        <p:txBody>
          <a:bodyPr/>
          <a:lstStyle/>
          <a:p>
            <a:pPr lvl="0" indent="0">
              <a:buNone/>
            </a:pPr>
            <a:r>
              <a:rPr>
                <a:latin typeface="Courier"/>
              </a:rPr>
              <a:t>compare </a:t>
            </a:r>
            <a:r>
              <a:rPr>
                <a:solidFill>
                  <a:srgbClr val="007020"/>
                </a:solidFill>
                <a:latin typeface="Courier"/>
              </a:rPr>
              <a:t>&lt;-</a:t>
            </a:r>
            <a:r>
              <a:rPr>
                <a:latin typeface="Courier"/>
              </a:rPr>
              <a:t> </a:t>
            </a:r>
            <a:r>
              <a:rPr b="1">
                <a:solidFill>
                  <a:srgbClr val="007020"/>
                </a:solidFill>
                <a:latin typeface="Courier"/>
              </a:rPr>
              <a:t>function</a:t>
            </a:r>
            <a:r>
              <a:rPr>
                <a:latin typeface="Courier"/>
              </a:rPr>
              <a:t>(old, new) {</a:t>
            </a:r>
            <a:br/>
            <a:r>
              <a:rPr>
                <a:latin typeface="Courier"/>
              </a:rPr>
              <a:t>  </a:t>
            </a:r>
            <a:r>
              <a:rPr>
                <a:solidFill>
                  <a:srgbClr val="06287E"/>
                </a:solidFill>
                <a:latin typeface="Courier"/>
              </a:rPr>
              <a:t>full_join</a:t>
            </a:r>
            <a:r>
              <a:rPr>
                <a:latin typeface="Courier"/>
              </a:rPr>
              <a:t>(old, new, </a:t>
            </a:r>
            <a:r>
              <a:rPr>
                <a:solidFill>
                  <a:srgbClr val="7D9029"/>
                </a:solidFill>
                <a:latin typeface="Courier"/>
              </a:rPr>
              <a:t>by =</a:t>
            </a:r>
            <a:r>
              <a:rPr>
                <a:latin typeface="Courier"/>
              </a:rPr>
              <a:t> </a:t>
            </a:r>
            <a:r>
              <a:rPr>
                <a:solidFill>
                  <a:srgbClr val="06287E"/>
                </a:solidFill>
                <a:latin typeface="Courier"/>
              </a:rPr>
              <a:t>c</a:t>
            </a:r>
            <a:r>
              <a:rPr>
                <a:latin typeface="Courier"/>
              </a:rPr>
              <a:t>(</a:t>
            </a:r>
            <a:r>
              <a:rPr>
                <a:solidFill>
                  <a:srgbClr val="4070A0"/>
                </a:solidFill>
                <a:latin typeface="Courier"/>
              </a:rPr>
              <a:t>"ou"</a:t>
            </a:r>
            <a:r>
              <a:rPr>
                <a:latin typeface="Courier"/>
              </a:rPr>
              <a:t>, </a:t>
            </a:r>
            <a:r>
              <a:rPr>
                <a:solidFill>
                  <a:srgbClr val="4070A0"/>
                </a:solidFill>
                <a:latin typeface="Courier"/>
              </a:rPr>
              <a:t>"pe"</a:t>
            </a:r>
            <a:r>
              <a:rPr>
                <a:latin typeface="Courier"/>
              </a:rPr>
              <a:t>, </a:t>
            </a:r>
            <a:r>
              <a:rPr>
                <a:solidFill>
                  <a:srgbClr val="4070A0"/>
                </a:solidFill>
                <a:latin typeface="Courier"/>
              </a:rPr>
              <a:t>"dx"</a:t>
            </a:r>
            <a:r>
              <a:rPr>
                <a:latin typeface="Courier"/>
              </a:rPr>
              <a:t>), </a:t>
            </a:r>
            <a:r>
              <a:rPr>
                <a:solidFill>
                  <a:srgbClr val="7D9029"/>
                </a:solidFill>
                <a:latin typeface="Courier"/>
              </a:rPr>
              <a:t>suffix =</a:t>
            </a:r>
            <a:r>
              <a:rPr>
                <a:latin typeface="Courier"/>
              </a:rPr>
              <a:t> </a:t>
            </a:r>
            <a:r>
              <a:rPr>
                <a:solidFill>
                  <a:srgbClr val="06287E"/>
                </a:solidFill>
                <a:latin typeface="Courier"/>
              </a:rPr>
              <a:t>c</a:t>
            </a:r>
            <a:r>
              <a:rPr>
                <a:latin typeface="Courier"/>
              </a:rPr>
              <a:t>(</a:t>
            </a:r>
            <a:r>
              <a:rPr>
                <a:solidFill>
                  <a:srgbClr val="4070A0"/>
                </a:solidFill>
                <a:latin typeface="Courier"/>
              </a:rPr>
              <a:t>"_old"</a:t>
            </a:r>
            <a:r>
              <a:rPr>
                <a:latin typeface="Courier"/>
              </a:rPr>
              <a:t>, </a:t>
            </a:r>
            <a:r>
              <a:rPr>
                <a:solidFill>
                  <a:srgbClr val="4070A0"/>
                </a:solidFill>
                <a:latin typeface="Courier"/>
              </a:rPr>
              <a:t>"_new"</a:t>
            </a:r>
            <a:r>
              <a:rPr>
                <a:latin typeface="Courier"/>
              </a:rPr>
              <a:t>)) </a:t>
            </a:r>
            <a:r>
              <a:rPr>
                <a:solidFill>
                  <a:srgbClr val="4070A0"/>
                </a:solidFill>
                <a:latin typeface="Courier"/>
              </a:rPr>
              <a:t>|&gt;</a:t>
            </a:r>
            <a:br/>
            <a:r>
              <a:rPr>
                <a:latin typeface="Courier"/>
              </a:rPr>
              <a:t>    </a:t>
            </a:r>
            <a:r>
              <a:rPr>
                <a:solidFill>
                  <a:srgbClr val="06287E"/>
                </a:solidFill>
                <a:latin typeface="Courier"/>
              </a:rPr>
              <a:t>summarise</a:t>
            </a:r>
            <a:r>
              <a:rPr>
                <a:latin typeface="Courier"/>
              </a:rPr>
              <a:t>(</a:t>
            </a:r>
            <a:r>
              <a:rPr>
                <a:solidFill>
                  <a:srgbClr val="7D9029"/>
                </a:solidFill>
                <a:latin typeface="Courier"/>
              </a:rPr>
              <a:t>changed =</a:t>
            </a:r>
            <a:r>
              <a:rPr>
                <a:latin typeface="Courier"/>
              </a:rPr>
              <a:t> </a:t>
            </a:r>
            <a:r>
              <a:rPr>
                <a:solidFill>
                  <a:srgbClr val="06287E"/>
                </a:solidFill>
                <a:latin typeface="Courier"/>
              </a:rPr>
              <a:t>sum</a:t>
            </a:r>
            <a:r>
              <a:rPr>
                <a:latin typeface="Courier"/>
              </a:rPr>
              <a:t>(value_old </a:t>
            </a:r>
            <a:r>
              <a:rPr>
                <a:solidFill>
                  <a:srgbClr val="4070A0"/>
                </a:solidFill>
                <a:latin typeface="Courier"/>
              </a:rPr>
              <a:t>!=</a:t>
            </a:r>
            <a:r>
              <a:rPr>
                <a:latin typeface="Courier"/>
              </a:rPr>
              <a:t> value_new, </a:t>
            </a:r>
            <a:r>
              <a:rPr>
                <a:solidFill>
                  <a:srgbClr val="7D9029"/>
                </a:solidFill>
                <a:latin typeface="Courier"/>
              </a:rPr>
              <a:t>na.rm =</a:t>
            </a:r>
            <a:r>
              <a:rPr>
                <a:latin typeface="Courier"/>
              </a:rPr>
              <a:t> </a:t>
            </a:r>
            <a:r>
              <a:rPr>
                <a:solidFill>
                  <a:srgbClr val="880000"/>
                </a:solidFill>
                <a:latin typeface="Courier"/>
              </a:rPr>
              <a:t>TRUE</a:t>
            </a:r>
            <a:r>
              <a:rPr>
                <a:latin typeface="Courier"/>
              </a:rPr>
              <a:t>),</a:t>
            </a:r>
            <a:br/>
            <a:r>
              <a:rPr>
                <a:latin typeface="Courier"/>
              </a:rPr>
              <a:t>              </a:t>
            </a:r>
            <a:r>
              <a:rPr>
                <a:solidFill>
                  <a:srgbClr val="7D9029"/>
                </a:solidFill>
                <a:latin typeface="Courier"/>
              </a:rPr>
              <a:t>gone =</a:t>
            </a:r>
            <a:r>
              <a:rPr>
                <a:latin typeface="Courier"/>
              </a:rPr>
              <a:t> </a:t>
            </a:r>
            <a:r>
              <a:rPr>
                <a:solidFill>
                  <a:srgbClr val="06287E"/>
                </a:solidFill>
                <a:latin typeface="Courier"/>
              </a:rPr>
              <a:t>sum</a:t>
            </a:r>
            <a:r>
              <a:rPr>
                <a:latin typeface="Courier"/>
              </a:rPr>
              <a:t>(</a:t>
            </a:r>
            <a:r>
              <a:rPr>
                <a:solidFill>
                  <a:srgbClr val="06287E"/>
                </a:solidFill>
                <a:latin typeface="Courier"/>
              </a:rPr>
              <a:t>is.na</a:t>
            </a:r>
            <a:r>
              <a:rPr>
                <a:latin typeface="Courier"/>
              </a:rPr>
              <a:t>(value_new)), </a:t>
            </a:r>
            <a:r>
              <a:rPr>
                <a:solidFill>
                  <a:srgbClr val="7D9029"/>
                </a:solidFill>
                <a:latin typeface="Courier"/>
              </a:rPr>
              <a:t>added =</a:t>
            </a:r>
            <a:r>
              <a:rPr>
                <a:latin typeface="Courier"/>
              </a:rPr>
              <a:t> </a:t>
            </a:r>
            <a:r>
              <a:rPr>
                <a:solidFill>
                  <a:srgbClr val="06287E"/>
                </a:solidFill>
                <a:latin typeface="Courier"/>
              </a:rPr>
              <a:t>sum</a:t>
            </a:r>
            <a:r>
              <a:rPr>
                <a:latin typeface="Courier"/>
              </a:rPr>
              <a:t>(</a:t>
            </a:r>
            <a:r>
              <a:rPr>
                <a:solidFill>
                  <a:srgbClr val="06287E"/>
                </a:solidFill>
                <a:latin typeface="Courier"/>
              </a:rPr>
              <a:t>is.na</a:t>
            </a:r>
            <a:r>
              <a:rPr>
                <a:latin typeface="Courier"/>
              </a:rPr>
              <a:t>(value_old)))</a:t>
            </a:r>
            <a:br/>
            <a:r>
              <a:rPr>
                <a:latin typeface="Courier"/>
              </a:rPr>
              <a:t>}</a:t>
            </a:r>
          </a:p>
        </p:txBody>
      </p:sp>
    </p:spTree>
  </p:cSl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What this replaces — Example</a:t>
            </a:r>
          </a:p>
        </p:txBody>
      </p:sp>
      <p:sp>
        <p:nvSpPr>
          <p:cNvPr id="3" name="Content Placeholder 2"/>
          <p:cNvSpPr>
            <a:spLocks noGrp="1"/>
          </p:cNvSpPr>
          <p:nvPr>
            <p:ph idx="1"/>
          </p:nvPr>
        </p:nvSpPr>
        <p:spPr/>
        <p:txBody>
          <a:bodyPr/>
          <a:lstStyle/>
          <a:p>
            <a:pPr lvl="0" indent="0">
              <a:buNone/>
            </a:pPr>
            <a:r>
              <a:rPr>
                <a:latin typeface="Courier"/>
              </a:rPr>
              <a:t>Before:  a spreadsheet in an email, monthly, method unknown
After:   extracts/2026-07-28/, one command, manifest, raw responses,
         a diff against last month, and a figure you can defend in September</a:t>
            </a:r>
          </a:p>
        </p:txBody>
      </p:sp>
    </p:spTree>
  </p:cSl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What comes next</a:t>
            </a:r>
          </a:p>
        </p:txBody>
      </p:sp>
      <p:sp>
        <p:nvSpPr>
          <p:cNvPr id="3" name="Content Placeholder 2"/>
          <p:cNvSpPr>
            <a:spLocks noGrp="1"/>
          </p:cNvSpPr>
          <p:nvPr>
            <p:ph idx="1"/>
          </p:nvPr>
        </p:nvSpPr>
        <p:spPr/>
        <p:txBody>
          <a:bodyPr/>
          <a:lstStyle/>
          <a:p>
            <a:pPr lvl="0"/>
            <a:r>
              <a:rPr/>
              <a:t>You have a routine figure you can point at.</a:t>
            </a:r>
          </a:p>
        </p:txBody>
      </p:sp>
    </p:spTree>
  </p:cSld>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Where this goes next</a:t>
            </a:r>
          </a:p>
        </p:txBody>
      </p:sp>
      <p:sp>
        <p:nvSpPr>
          <p:cNvPr id="3" name="Content Placeholder 2"/>
          <p:cNvSpPr>
            <a:spLocks noGrp="1"/>
          </p:cNvSpPr>
          <p:nvPr>
            <p:ph idx="1"/>
          </p:nvPr>
        </p:nvSpPr>
        <p:spPr/>
        <p:txBody>
          <a:bodyPr/>
          <a:lstStyle/>
          <a:p>
            <a:pPr lvl="0" indent="0" marL="0">
              <a:buNone/>
            </a:pPr>
            <a:r>
              <a:rPr/>
              <a:t>Read the full lesson, with runnable code</a:t>
            </a:r>
          </a:p>
          <a:p>
            <a:pPr lvl="0" indent="0" marL="0">
              <a:buNone/>
            </a:pPr>
            <a:r>
              <a:rPr>
                <a:hlinkClick r:id="rId2"/>
              </a:rPr>
              <a:t>https://data-analysis.cassion.dev/courses/routine-data-and-dhis2/dhis2-06-a-reproducible-extract</a:t>
            </a:r>
          </a:p>
        </p:txBody>
      </p:sp>
    </p:spTree>
  </p:cSld>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TotalTime>
  <Words>49</Words>
  <Application>Microsoft Macintosh PowerPoint</Application>
  <PresentationFormat>On-screen Show (16:9)</PresentationFormat>
  <Paragraphs>15</Paragraphs>
  <Slides>4</Slides>
  <Notes>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vt:i4>
      </vt:variant>
    </vt:vector>
  </HeadingPairs>
  <TitlesOfParts>
    <vt:vector size="7" baseType="lpstr">
      <vt:lpstr>Arial</vt:lpstr>
      <vt:lpstr>Calibri</vt:lpstr>
      <vt:lpstr>Office Theme</vt:lpstr>
      <vt:lpstr>Presentation Title</vt:lpstr>
      <vt:lpstr>Slide Title</vt:lpstr>
      <vt:lpstr>Section header</vt:lpstr>
      <vt:lpstr>Slide Title for Two-Content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An extract you can point at</dc:title>
  <dc:creator>Pierre Robentz Cassion</dc:creator>
  <cp:keywords/>
  <dcterms:created xsi:type="dcterms:W3CDTF">2026-07-28T00:00:00Z</dcterms:created>
  <dcterms:modified xsi:type="dcterms:W3CDTF">2026-07-28T00:00:00Z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date">
    <vt:lpwstr>Lesson 6 of 8</vt:lpwstr>
  </property>
  <property fmtid="{D5CDD505-2E9C-101B-9397-08002B2CF9AE}" pid="3" name="subtitle">
    <vt:lpwstr>One script, one dated folder, a manifest that records what was asked and when, and the raw response kept beside the tidy table — so a figure published in March can still be defended in September.</vt:lpwstr>
  </property>
</Properties>
</file>