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script, un dossier daté, un manifeste qui consigne ce qui a été demandé et quand, et la réponse brute conservée à côté du tableau propre — pour qu’un chiffre publié en mars soit encore défendable en septembre.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mois après avoir publié un taux de couverture de district, quelqu’un relance la requête et obtient autre chose. Cela arrivera, et il y a quatre raisons légitimes — saisie tardive, dénominateur révisé, formation réaffectée, et tables analytiques qui n’avaient pas tourné. Vous ne pouvez en empêcher aucune. Vous pouvez rendre possible de dire laquelle c’était, et cela tient entièrement à ce que vous avez conservé.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règles donnent sa valeur à ce dossier. Un dossier daté par extraction, jamais écrasé. Le disque coûte moins cher que la réunion. La réponse brute est conservée intacte. Si votre analyse syntaxique s’avère fausse, la donnée est toujours là. Un CSV propre est un artefact dérivé, et un artefact dérivé ne se dé-dérive pas. Le manifeste est l’essentiel. Tout le reste s’en récupère.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champs justifient à eux seuls leur place. </a:t>
            </a:r>
            <a:r>
              <a:rPr>
                <a:latin typeface="Courier"/>
              </a:rPr>
              <a:t>analytics_last_run</a:t>
            </a:r>
            <a:r>
              <a:rPr/>
              <a:t> dit si une saisie tardive a pu être incluse. </a:t>
            </a:r>
            <a:r>
              <a:rPr>
                <a:latin typeface="Courier"/>
              </a:rPr>
              <a:t>pe</a:t>
            </a:r>
            <a:r>
              <a:rPr/>
              <a:t> consigne les périodes exactement demandées, ce qui rend une fenêtre relative comme « les douze derniers mois » reconstructible au lieu d’être la description du jour où le script a tourné. Le reste est la provenance que réclamait déjà le cours </a:t>
            </a:r>
            <a:r>
              <a:rPr i="1"/>
              <a:t>Jointures et restructuration</a:t>
            </a:r>
            <a:r>
              <a:rPr/>
              <a:t>, arrivant ici avec un système d’où la tirer.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fenêtre est calculée, puis passée en argument. L’appelant décide quels douze mois ; le script les consigne. Ce seul choix sépare une extraction que l’on peut désigner d’une extraction que l’on peut seulement relancer.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Notez </a:t>
            </a:r>
            <a:r>
              <a:rPr>
                <a:latin typeface="Courier"/>
              </a:rPr>
              <a:t>last_full_months</a:t>
            </a:r>
            <a:r>
              <a:rPr/>
              <a:t>, non </a:t>
            </a:r>
            <a:r>
              <a:rPr>
                <a:latin typeface="Courier"/>
              </a:rPr>
              <a:t>last_months</a:t>
            </a:r>
            <a:r>
              <a:rPr/>
              <a:t>. Le mois en cours est toujours incomplet, et l’inclure fait paraître toute tendance en baisse — le piège de la période partielle du cours sur les jointures, arrivant avec un système qui vous la servira volontiers.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L’extraction est une lecture dans le système de quelqu’un d’autre, ce qui en fait exactement le raccord sur lequel le cours de nettoyage posait un contrat.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plus précieux est le décompte d’unités d’organisation. Une extraction silencieusement plus petite est la défaillance d’API la plus fréquente en pratique — un changement de droits, une réorganisation, une unité fermée — et elle produit un total de district discrètement plus bas, sans rien dans le fichier pour dire pourquoi.</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dossiers datés rendent une comparaison possible, et c’est là que les quatre explications se séparent.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nombres, et chacun désigne une cause différente. Des valeurs modifiées sur les mêmes clés, c’est une saisie tardive ou une révision. Des lignes disparues, c’est une réaffectation ou un changement de droits. Des lignes ajoutées, c’est du rapportage tardif qui arrive. Et un gros écart avec </a:t>
            </a:r>
            <a:r>
              <a:rPr>
                <a:latin typeface="Courier"/>
              </a:rPr>
              <a:t>analytics_last_run</a:t>
            </a:r>
            <a:r>
              <a:rPr/>
              <a:t> qui a bougé entre-temps, ce sont les tables analytiques et non les données. Faites-le chaque mois et conservez la sortie. C’est la série de constats du cours d’évaluation, bâtie sur une source que vous maîtrisez désormais.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script fait environ quatre-vingts lignes. C’est le morceau de code au meilleur rendement de ce cours, et celui que la plupart des équipes n’écrivent jamais parce que l’export manuel marche très bien le jour même.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 chiffre de routine que vous pouvez désigner. La dernière unité le pose à côté d’une estimation d’enquête portant sur la même chose — trois nombres pour la malnutrition aiguë, de 8,7 % à 14,9 % — et décompose l’écart selon les deux causes qui le produisent réellement.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6-a-reproducible-extrac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extraction que l’on peut désigner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script, un dossier daté, un manifeste qui consigne ce qui a été demandé et quand, et la réponse brute conservée à côté du tableau propre — pour qu’un chiffre publié en mars soit encore défendable en septembre.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question à laquelle cette leçon répond</a:t>
            </a:r>
          </a:p>
          <a:p>
            <a:pPr lvl="0"/>
            <a:r>
              <a:rPr/>
              <a:t>La forme</a:t>
            </a:r>
          </a:p>
          <a:p>
            <a:pPr lvl="0"/>
            <a:r>
              <a:rPr/>
              <a:t>Le manifeste</a:t>
            </a:r>
          </a:p>
          <a:p>
            <a:pPr lvl="0"/>
            <a:r>
              <a:rPr/>
              <a:t>Le script</a:t>
            </a:r>
          </a:p>
          <a:p>
            <a:pPr lvl="0"/>
            <a:r>
              <a:rPr/>
              <a:t>Validez à la frontière</a:t>
            </a:r>
          </a:p>
          <a:p>
            <a:pPr lvl="0"/>
            <a:r>
              <a:rPr/>
              <a:t>Comparez à l’extraction précédente</a:t>
            </a:r>
          </a:p>
          <a:p>
            <a:pPr lvl="0"/>
            <a:r>
              <a:rPr/>
              <a:t>Ce que cela remplace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à laquelle cette leçon répond</a:t>
            </a:r>
          </a:p>
        </p:txBody>
      </p:sp>
      <p:sp>
        <p:nvSpPr>
          <p:cNvPr id="3" name="Content Placeholder 2"/>
          <p:cNvSpPr>
            <a:spLocks noGrp="1"/>
          </p:cNvSpPr>
          <p:nvPr>
            <p:ph idx="1"/>
          </p:nvPr>
        </p:nvSpPr>
        <p:spPr/>
        <p:txBody>
          <a:bodyPr/>
          <a:lstStyle/>
          <a:p>
            <a:pPr lvl="0"/>
            <a:r>
              <a:rPr/>
              <a:t>Six mois après avoir publié un taux de couverture de district, quelqu’un relance la requête et obtient autre chose.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 Exemple</a:t>
            </a:r>
          </a:p>
        </p:txBody>
      </p:sp>
      <p:sp>
        <p:nvSpPr>
          <p:cNvPr id="3" name="Content Placeholder 2"/>
          <p:cNvSpPr>
            <a:spLocks noGrp="1"/>
          </p:cNvSpPr>
          <p:nvPr>
            <p:ph idx="1"/>
          </p:nvPr>
        </p:nvSpPr>
        <p:spPr/>
        <p:txBody>
          <a:bodyPr/>
          <a:lstStyle/>
          <a:p>
            <a:pPr lvl="0" indent="0">
              <a:buNone/>
            </a:pPr>
            <a:r>
              <a:rPr>
                <a:latin typeface="Courier"/>
              </a:rPr>
              <a:t>extracts/
  2026-07-28/
    manifest.json          what was requested, by whom, when
    raw/
      analytics.json       the response, untouched
      dataValueSets.json
      dataElements.json
      organisationUnits.json
      dataSets.json
      indicators.json
    tidy/
      coverage_by_facility_period.csv</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a:t>
            </a:r>
          </a:p>
        </p:txBody>
      </p:sp>
      <p:sp>
        <p:nvSpPr>
          <p:cNvPr id="3" name="Content Placeholder 2"/>
          <p:cNvSpPr>
            <a:spLocks noGrp="1"/>
          </p:cNvSpPr>
          <p:nvPr>
            <p:ph idx="1"/>
          </p:nvPr>
        </p:nvSpPr>
        <p:spPr/>
        <p:txBody>
          <a:bodyPr/>
          <a:lstStyle/>
          <a:p>
            <a:pPr lvl="0"/>
            <a:r>
              <a:rPr/>
              <a:t>Un dossier daté par extraction — jamais écrasé</a:t>
            </a:r>
          </a:p>
          <a:p>
            <a:pPr lvl="0"/>
            <a:r>
              <a:rPr/>
              <a:t>La réponse brute est conservée intacte — Si votre analyse syntaxique s’avère fausse, la donnée est toujours là</a:t>
            </a:r>
          </a:p>
          <a:p>
            <a:pPr lvl="0"/>
            <a:r>
              <a:rPr/>
              <a:t>Le manifeste est l’essentiel — Tout le reste s’en récupère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manifeste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import</a:t>
            </a:r>
            <a:r>
              <a:rPr>
                <a:latin typeface="Courier"/>
              </a:rPr>
              <a:t> datetime </a:t>
            </a:r>
            <a:r>
              <a:rPr b="1">
                <a:solidFill>
                  <a:srgbClr val="008000"/>
                </a:solidFill>
                <a:latin typeface="Courier"/>
              </a:rPr>
              <a:t>as</a:t>
            </a:r>
            <a:r>
              <a:rPr>
                <a:latin typeface="Courier"/>
              </a:rPr>
              <a:t> dt</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b="1">
                <a:solidFill>
                  <a:srgbClr val="007020"/>
                </a:solidFill>
                <a:latin typeface="Courier"/>
              </a:rPr>
              <a:t>def</a:t>
            </a:r>
            <a:r>
              <a:rPr>
                <a:latin typeface="Courier"/>
              </a:rPr>
              <a:t> write_manifest(folder, request, system_info):</a:t>
            </a:r>
            <a:br/>
            <a:r>
              <a:rPr>
                <a:latin typeface="Courier"/>
              </a:rPr>
              <a:t>    manifest </a:t>
            </a:r>
            <a:r>
              <a:rPr>
                <a:solidFill>
                  <a:srgbClr val="666666"/>
                </a:solidFill>
                <a:latin typeface="Courier"/>
              </a:rPr>
              <a:t>=</a:t>
            </a:r>
            <a:r>
              <a:rPr>
                <a:latin typeface="Courier"/>
              </a:rPr>
              <a:t> {</a:t>
            </a:r>
            <a:br/>
            <a:r>
              <a:rPr>
                <a:latin typeface="Courier"/>
              </a:rPr>
              <a:t>        </a:t>
            </a:r>
            <a:r>
              <a:rPr>
                <a:solidFill>
                  <a:srgbClr val="4070A0"/>
                </a:solidFill>
                <a:latin typeface="Courier"/>
              </a:rPr>
              <a:t>"extracted_at"</a:t>
            </a:r>
            <a:r>
              <a:rPr>
                <a:latin typeface="Courier"/>
              </a:rPr>
              <a:t>: dt.datetime.now(dt.timezone.utc).isoformat(),</a:t>
            </a:r>
            <a:br/>
            <a:r>
              <a:rPr>
                <a:latin typeface="Courier"/>
              </a:rPr>
              <a:t>        </a:t>
            </a:r>
            <a:r>
              <a:rPr>
                <a:solidFill>
                  <a:srgbClr val="4070A0"/>
                </a:solidFill>
                <a:latin typeface="Courier"/>
              </a:rPr>
              <a:t>"extracted_by"</a:t>
            </a:r>
            <a:r>
              <a:rPr>
                <a:latin typeface="Courier"/>
              </a:rPr>
              <a:t>: </a:t>
            </a:r>
            <a:r>
              <a:rPr>
                <a:solidFill>
                  <a:srgbClr val="4070A0"/>
                </a:solidFill>
                <a:latin typeface="Courier"/>
              </a:rPr>
              <a:t>"me-officer@example.org"</a:t>
            </a:r>
            <a:r>
              <a:rPr>
                <a:latin typeface="Courier"/>
              </a:rPr>
              <a:t>,</a:t>
            </a:r>
            <a:br/>
            <a:r>
              <a:rPr>
                <a:latin typeface="Courier"/>
              </a:rPr>
              <a:t>        </a:t>
            </a:r>
            <a:r>
              <a:rPr>
                <a:solidFill>
                  <a:srgbClr val="4070A0"/>
                </a:solidFill>
                <a:latin typeface="Courier"/>
              </a:rPr>
              <a:t>"instance"</a:t>
            </a:r>
            <a:r>
              <a:rPr>
                <a:latin typeface="Courier"/>
              </a:rPr>
              <a:t>: request[</a:t>
            </a:r>
            <a:r>
              <a:rPr>
                <a:solidFill>
                  <a:srgbClr val="4070A0"/>
                </a:solidFill>
                <a:latin typeface="Courier"/>
              </a:rPr>
              <a:t>"base_url"</a:t>
            </a:r>
            <a:r>
              <a:rPr>
                <a:latin typeface="Courier"/>
              </a:rPr>
              <a:t>],</a:t>
            </a:r>
            <a:br/>
            <a:r>
              <a:rPr>
                <a:latin typeface="Courier"/>
              </a:rPr>
              <a:t>        </a:t>
            </a:r>
            <a:r>
              <a:rPr>
                <a:solidFill>
                  <a:srgbClr val="4070A0"/>
                </a:solidFill>
                <a:latin typeface="Courier"/>
              </a:rPr>
              <a:t>"dhis2_version"</a:t>
            </a:r>
            <a:r>
              <a:rPr>
                <a:latin typeface="Courier"/>
              </a:rPr>
              <a:t>: system_info.get(</a:t>
            </a:r>
            <a:r>
              <a:rPr>
                <a:solidFill>
                  <a:srgbClr val="4070A0"/>
                </a:solidFill>
                <a:latin typeface="Courier"/>
              </a:rPr>
              <a:t>"version"</a:t>
            </a:r>
            <a:r>
              <a:rPr>
                <a:latin typeface="Courier"/>
              </a:rPr>
              <a:t>),</a:t>
            </a:r>
            <a:br/>
            <a:r>
              <a:rPr>
                <a:latin typeface="Courier"/>
              </a:rPr>
              <a:t>        </a:t>
            </a:r>
            <a:r>
              <a:rPr>
                <a:solidFill>
                  <a:srgbClr val="4070A0"/>
                </a:solidFill>
                <a:latin typeface="Courier"/>
              </a:rPr>
              <a:t>"analytics_last_run"</a:t>
            </a:r>
            <a:r>
              <a:rPr>
                <a:latin typeface="Courier"/>
              </a:rPr>
              <a:t>: system_info.get(</a:t>
            </a:r>
            <a:r>
              <a:rPr>
                <a:solidFill>
                  <a:srgbClr val="4070A0"/>
                </a:solidFill>
                <a:latin typeface="Courier"/>
              </a:rPr>
              <a:t>"lastAnalyticsTableSuccess"</a:t>
            </a:r>
            <a:r>
              <a:rPr>
                <a:latin typeface="Courier"/>
              </a:rPr>
              <a:t>),</a:t>
            </a:r>
            <a:br/>
            <a:r>
              <a:rPr>
                <a:latin typeface="Courier"/>
              </a:rPr>
              <a:t>        </a:t>
            </a:r>
            <a:r>
              <a:rPr>
                <a:solidFill>
                  <a:srgbClr val="4070A0"/>
                </a:solidFill>
                <a:latin typeface="Courier"/>
              </a:rPr>
              <a:t>"request"</a:t>
            </a:r>
            <a:r>
              <a:rPr>
                <a:latin typeface="Courier"/>
              </a:rPr>
              <a:t>: {</a:t>
            </a:r>
            <a:br/>
            <a:r>
              <a:rPr>
                <a:latin typeface="Courier"/>
              </a:rPr>
              <a:t>            </a:t>
            </a:r>
            <a:r>
              <a:rPr>
                <a:solidFill>
                  <a:srgbClr val="4070A0"/>
                </a:solidFill>
                <a:latin typeface="Courier"/>
              </a:rPr>
              <a:t>"endpoint"</a:t>
            </a:r>
            <a:r>
              <a:rPr>
                <a:latin typeface="Courier"/>
              </a:rPr>
              <a:t>: request[</a:t>
            </a:r>
            <a:r>
              <a:rPr>
                <a:solidFill>
                  <a:srgbClr val="4070A0"/>
                </a:solidFill>
                <a:latin typeface="Courier"/>
              </a:rPr>
              <a:t>"endpoint"</a:t>
            </a:r>
            <a:r>
              <a:rPr>
                <a:latin typeface="Courier"/>
              </a:rPr>
              <a:t>],</a:t>
            </a:r>
            <a:br/>
            <a:r>
              <a:rPr>
                <a:latin typeface="Courier"/>
              </a:rPr>
              <a:t>            </a:t>
            </a:r>
            <a:r>
              <a:rPr>
                <a:solidFill>
                  <a:srgbClr val="4070A0"/>
                </a:solidFill>
                <a:latin typeface="Courier"/>
              </a:rPr>
              <a:t>"dx"</a:t>
            </a:r>
            <a:r>
              <a:rPr>
                <a:latin typeface="Courier"/>
              </a:rPr>
              <a:t>: request[</a:t>
            </a:r>
            <a:r>
              <a:rPr>
                <a:solidFill>
                  <a:srgbClr val="4070A0"/>
                </a:solidFill>
                <a:latin typeface="Courier"/>
              </a:rPr>
              <a:t>"dx"</a:t>
            </a:r>
            <a:r>
              <a:rPr>
                <a:latin typeface="Courier"/>
              </a:rPr>
              <a:t>],</a:t>
            </a:r>
            <a:br/>
            <a:r>
              <a:rPr>
                <a:latin typeface="Courier"/>
              </a:rPr>
              <a:t>            </a:t>
            </a:r>
            <a:r>
              <a:rPr>
                <a:solidFill>
                  <a:srgbClr val="4070A0"/>
                </a:solidFill>
                <a:latin typeface="Courier"/>
              </a:rPr>
              <a:t>"ou"</a:t>
            </a:r>
            <a:r>
              <a:rPr>
                <a:latin typeface="Courier"/>
              </a:rPr>
              <a:t>: request[</a:t>
            </a:r>
            <a:r>
              <a:rPr>
                <a:solidFill>
                  <a:srgbClr val="4070A0"/>
                </a:solidFill>
                <a:latin typeface="Courier"/>
              </a:rPr>
              <a:t>"ou"</a:t>
            </a:r>
            <a:r>
              <a:rPr>
                <a:latin typeface="Courier"/>
              </a:rPr>
              <a:t>],</a:t>
            </a:r>
            <a:br/>
            <a:r>
              <a:rPr>
                <a:latin typeface="Courier"/>
              </a:rPr>
              <a:t>            </a:t>
            </a:r>
            <a:r>
              <a:rPr>
                <a:solidFill>
                  <a:srgbClr val="4070A0"/>
                </a:solidFill>
                <a:latin typeface="Courier"/>
              </a:rPr>
              <a:t>"pe"</a:t>
            </a:r>
            <a:r>
              <a:rPr>
                <a:latin typeface="Courier"/>
              </a:rPr>
              <a:t>: request[</a:t>
            </a:r>
            <a:r>
              <a:rPr>
                <a:solidFill>
                  <a:srgbClr val="4070A0"/>
                </a:solidFill>
                <a:latin typeface="Courier"/>
              </a:rPr>
              <a:t>"pe"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manifeste — En Python (suite)</a:t>
            </a:r>
          </a:p>
        </p:txBody>
      </p:sp>
      <p:sp>
        <p:nvSpPr>
          <p:cNvPr id="3" name="Content Placeholder 2"/>
          <p:cNvSpPr>
            <a:spLocks noGrp="1"/>
          </p:cNvSpPr>
          <p:nvPr>
            <p:ph idx="1"/>
          </p:nvPr>
        </p:nvSpPr>
        <p:spPr/>
        <p:txBody>
          <a:bodyPr/>
          <a:lstStyle/>
          <a:p>
            <a:pPr lvl="0" indent="0">
              <a:buNone/>
            </a:pPr>
            <a:r>
              <a:rPr>
                <a:latin typeface="Courier"/>
              </a:rPr>
              <a:t>        },</a:t>
            </a:r>
            <a:br/>
            <a:r>
              <a:rPr>
                <a:latin typeface="Courier"/>
              </a:rPr>
              <a:t>        </a:t>
            </a:r>
            <a:r>
              <a:rPr i="1">
                <a:solidFill>
                  <a:srgbClr val="60A0B0"/>
                </a:solidFill>
                <a:latin typeface="Courier"/>
              </a:rPr>
              <a:t>"rows_returned"</a:t>
            </a:r>
            <a:r>
              <a:rPr>
                <a:latin typeface="Courier"/>
              </a:rPr>
              <a:t>: request[</a:t>
            </a:r>
            <a:r>
              <a:rPr>
                <a:solidFill>
                  <a:srgbClr val="4070A0"/>
                </a:solidFill>
                <a:latin typeface="Courier"/>
              </a:rPr>
              <a:t>"rows"</a:t>
            </a:r>
            <a:r>
              <a:rPr>
                <a:latin typeface="Courier"/>
              </a:rPr>
              <a:t>],</a:t>
            </a:r>
            <a:br/>
            <a:r>
              <a:rPr>
                <a:latin typeface="Courier"/>
              </a:rPr>
              <a:t>        </a:t>
            </a:r>
            <a:r>
              <a:rPr i="1">
                <a:solidFill>
                  <a:srgbClr val="60A0B0"/>
                </a:solidFill>
                <a:latin typeface="Courier"/>
              </a:rPr>
              <a:t>"script_version"</a:t>
            </a:r>
            <a:r>
              <a:rPr>
                <a:latin typeface="Courier"/>
              </a:rPr>
              <a:t>: </a:t>
            </a:r>
            <a:r>
              <a:rPr>
                <a:solidFill>
                  <a:srgbClr val="4070A0"/>
                </a:solidFill>
                <a:latin typeface="Courier"/>
              </a:rPr>
              <a:t>"extract.py 1.3"</a:t>
            </a:r>
            <a:r>
              <a:rPr>
                <a:latin typeface="Courier"/>
              </a:rPr>
              <a:t>,</a:t>
            </a:r>
            <a:br/>
            <a:r>
              <a:rPr>
                <a:latin typeface="Courier"/>
              </a:rPr>
              <a:t>    }</a:t>
            </a:r>
            <a:br/>
            <a:r>
              <a:rPr>
                <a:latin typeface="Courier"/>
              </a:rPr>
              <a:t>    Path(folder, </a:t>
            </a:r>
            <a:r>
              <a:rPr>
                <a:solidFill>
                  <a:srgbClr val="4070A0"/>
                </a:solidFill>
                <a:latin typeface="Courier"/>
              </a:rPr>
              <a:t>"manifest.json"</a:t>
            </a:r>
            <a:r>
              <a:rPr>
                <a:latin typeface="Courier"/>
              </a:rPr>
              <a:t>).write_text(json.dumps(manifest, indent</a:t>
            </a:r>
            <a:r>
              <a:rPr>
                <a:solidFill>
                  <a:srgbClr val="666666"/>
                </a:solidFill>
                <a:latin typeface="Courier"/>
              </a:rPr>
              <a:t>=</a:t>
            </a:r>
            <a:r>
              <a:rPr>
                <a:solidFill>
                  <a:srgbClr val="40A070"/>
                </a:solidFill>
                <a:latin typeface="Courier"/>
              </a:rPr>
              <a:t>2</a:t>
            </a:r>
            <a:r>
              <a:rPr>
                <a:latin typeface="Courier"/>
              </a:rPr>
              <a:t>))</a:t>
            </a:r>
            <a:br/>
            <a:r>
              <a:rPr>
                <a:latin typeface="Courier"/>
              </a:rPr>
              <a:t>    </a:t>
            </a:r>
            <a:r>
              <a:rPr b="1">
                <a:solidFill>
                  <a:srgbClr val="007020"/>
                </a:solidFill>
                <a:latin typeface="Courier"/>
              </a:rPr>
              <a:t>return</a:t>
            </a:r>
            <a:r>
              <a:rPr>
                <a:latin typeface="Courier"/>
              </a:rPr>
              <a:t> manifest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manifeste — En R</a:t>
            </a:r>
          </a:p>
        </p:txBody>
      </p:sp>
      <p:sp>
        <p:nvSpPr>
          <p:cNvPr id="3" name="Content Placeholder 2"/>
          <p:cNvSpPr>
            <a:spLocks noGrp="1"/>
          </p:cNvSpPr>
          <p:nvPr>
            <p:ph idx="1"/>
          </p:nvPr>
        </p:nvSpPr>
        <p:spPr/>
        <p:txBody>
          <a:bodyPr/>
          <a:lstStyle/>
          <a:p>
            <a:pPr lvl="0" indent="0">
              <a:buNone/>
            </a:pPr>
            <a:r>
              <a:rPr>
                <a:latin typeface="Courier"/>
              </a:rPr>
              <a:t>manifest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extracted_at        =</a:t>
            </a:r>
            <a:r>
              <a:rPr>
                <a:latin typeface="Courier"/>
              </a:rPr>
              <a:t> </a:t>
            </a:r>
            <a:r>
              <a:rPr>
                <a:solidFill>
                  <a:srgbClr val="06287E"/>
                </a:solidFill>
                <a:latin typeface="Courier"/>
              </a:rPr>
              <a:t>format</a:t>
            </a:r>
            <a:r>
              <a:rPr>
                <a:latin typeface="Courier"/>
              </a:rPr>
              <a:t>(</a:t>
            </a:r>
            <a:r>
              <a:rPr>
                <a:solidFill>
                  <a:srgbClr val="06287E"/>
                </a:solidFill>
                <a:latin typeface="Courier"/>
              </a:rPr>
              <a:t>Sys.time</a:t>
            </a:r>
            <a:r>
              <a:rPr>
                <a:latin typeface="Courier"/>
              </a:rPr>
              <a:t>(), </a:t>
            </a:r>
            <a:r>
              <a:rPr>
                <a:solidFill>
                  <a:srgbClr val="4070A0"/>
                </a:solidFill>
                <a:latin typeface="Courier"/>
              </a:rPr>
              <a:t>"%Y-%m-%dT%H:%M:%SZ"</a:t>
            </a:r>
            <a:r>
              <a:rPr>
                <a:latin typeface="Courier"/>
              </a:rPr>
              <a:t>, </a:t>
            </a:r>
            <a:r>
              <a:rPr>
                <a:solidFill>
                  <a:srgbClr val="7D9029"/>
                </a:solidFill>
                <a:latin typeface="Courier"/>
              </a:rPr>
              <a:t>tz =</a:t>
            </a:r>
            <a:r>
              <a:rPr>
                <a:latin typeface="Courier"/>
              </a:rPr>
              <a:t> </a:t>
            </a:r>
            <a:r>
              <a:rPr>
                <a:solidFill>
                  <a:srgbClr val="4070A0"/>
                </a:solidFill>
                <a:latin typeface="Courier"/>
              </a:rPr>
              <a:t>"UTC"</a:t>
            </a:r>
            <a:r>
              <a:rPr>
                <a:latin typeface="Courier"/>
              </a:rPr>
              <a:t>),</a:t>
            </a:r>
            <a:br/>
            <a:r>
              <a:rPr>
                <a:latin typeface="Courier"/>
              </a:rPr>
              <a:t>  </a:t>
            </a:r>
            <a:r>
              <a:rPr>
                <a:solidFill>
                  <a:srgbClr val="7D9029"/>
                </a:solidFill>
                <a:latin typeface="Courier"/>
              </a:rPr>
              <a:t>instance            =</a:t>
            </a:r>
            <a:r>
              <a:rPr>
                <a:latin typeface="Courier"/>
              </a:rPr>
              <a:t> base_url,</a:t>
            </a:r>
            <a:br/>
            <a:r>
              <a:rPr>
                <a:latin typeface="Courier"/>
              </a:rPr>
              <a:t>  </a:t>
            </a:r>
            <a:r>
              <a:rPr>
                <a:solidFill>
                  <a:srgbClr val="7D9029"/>
                </a:solidFill>
                <a:latin typeface="Courier"/>
              </a:rPr>
              <a:t>analytics_last_run  =</a:t>
            </a:r>
            <a:r>
              <a:rPr>
                <a:latin typeface="Courier"/>
              </a:rPr>
              <a:t> system_info</a:t>
            </a:r>
            <a:r>
              <a:rPr>
                <a:solidFill>
                  <a:srgbClr val="4070A0"/>
                </a:solidFill>
                <a:latin typeface="Courier"/>
              </a:rPr>
              <a:t>$</a:t>
            </a:r>
            <a:r>
              <a:rPr>
                <a:latin typeface="Courier"/>
              </a:rPr>
              <a:t>lastAnalyticsTableSuccess,</a:t>
            </a:r>
            <a:br/>
            <a:r>
              <a:rPr>
                <a:latin typeface="Courier"/>
              </a:rPr>
              <a:t>  </a:t>
            </a:r>
            <a:r>
              <a:rPr>
                <a:solidFill>
                  <a:srgbClr val="7D9029"/>
                </a:solidFill>
                <a:latin typeface="Courier"/>
              </a:rPr>
              <a:t>request             =</a:t>
            </a:r>
            <a:r>
              <a:rPr>
                <a:latin typeface="Courier"/>
              </a:rPr>
              <a:t> </a:t>
            </a:r>
            <a:r>
              <a:rPr>
                <a:solidFill>
                  <a:srgbClr val="06287E"/>
                </a:solidFill>
                <a:latin typeface="Courier"/>
              </a:rPr>
              <a:t>list</a:t>
            </a:r>
            <a:r>
              <a:rPr>
                <a:latin typeface="Courier"/>
              </a:rPr>
              <a:t>(</a:t>
            </a:r>
            <a:r>
              <a:rPr>
                <a:solidFill>
                  <a:srgbClr val="7D9029"/>
                </a:solidFill>
                <a:latin typeface="Courier"/>
              </a:rPr>
              <a:t>endpoint =</a:t>
            </a:r>
            <a:r>
              <a:rPr>
                <a:latin typeface="Courier"/>
              </a:rPr>
              <a:t> </a:t>
            </a:r>
            <a:r>
              <a:rPr>
                <a:solidFill>
                  <a:srgbClr val="4070A0"/>
                </a:solidFill>
                <a:latin typeface="Courier"/>
              </a:rPr>
              <a:t>"analytics"</a:t>
            </a:r>
            <a:r>
              <a:rPr>
                <a:latin typeface="Courier"/>
              </a:rPr>
              <a:t>, </a:t>
            </a:r>
            <a:r>
              <a:rPr>
                <a:solidFill>
                  <a:srgbClr val="7D9029"/>
                </a:solidFill>
                <a:latin typeface="Courier"/>
              </a:rPr>
              <a:t>dx =</a:t>
            </a:r>
            <a:r>
              <a:rPr>
                <a:latin typeface="Courier"/>
              </a:rPr>
              <a:t> dx, </a:t>
            </a:r>
            <a:r>
              <a:rPr>
                <a:solidFill>
                  <a:srgbClr val="7D9029"/>
                </a:solidFill>
                <a:latin typeface="Courier"/>
              </a:rPr>
              <a:t>ou =</a:t>
            </a:r>
            <a:r>
              <a:rPr>
                <a:latin typeface="Courier"/>
              </a:rPr>
              <a:t> ou, </a:t>
            </a:r>
            <a:r>
              <a:rPr>
                <a:solidFill>
                  <a:srgbClr val="7D9029"/>
                </a:solidFill>
                <a:latin typeface="Courier"/>
              </a:rPr>
              <a:t>pe =</a:t>
            </a:r>
            <a:r>
              <a:rPr>
                <a:latin typeface="Courier"/>
              </a:rPr>
              <a:t> pe),</a:t>
            </a:r>
            <a:br/>
            <a:r>
              <a:rPr>
                <a:latin typeface="Courier"/>
              </a:rPr>
              <a:t>  </a:t>
            </a:r>
            <a:r>
              <a:rPr>
                <a:solidFill>
                  <a:srgbClr val="7D9029"/>
                </a:solidFill>
                <a:latin typeface="Courier"/>
              </a:rPr>
              <a:t>rows_returned       =</a:t>
            </a:r>
            <a:r>
              <a:rPr>
                <a:latin typeface="Courier"/>
              </a:rPr>
              <a:t> </a:t>
            </a:r>
            <a:r>
              <a:rPr>
                <a:solidFill>
                  <a:srgbClr val="06287E"/>
                </a:solidFill>
                <a:latin typeface="Courier"/>
              </a:rPr>
              <a:t>nrow</a:t>
            </a:r>
            <a:r>
              <a:rPr>
                <a:latin typeface="Courier"/>
              </a:rPr>
              <a:t>(tidy),</a:t>
            </a:r>
            <a:br/>
            <a:r>
              <a:rPr>
                <a:latin typeface="Courier"/>
              </a:rPr>
              <a:t>  </a:t>
            </a:r>
            <a:r>
              <a:rPr>
                <a:solidFill>
                  <a:srgbClr val="7D9029"/>
                </a:solidFill>
                <a:latin typeface="Courier"/>
              </a:rPr>
              <a:t>script_version      =</a:t>
            </a:r>
            <a:r>
              <a:rPr>
                <a:latin typeface="Courier"/>
              </a:rPr>
              <a:t> </a:t>
            </a:r>
            <a:r>
              <a:rPr>
                <a:solidFill>
                  <a:srgbClr val="4070A0"/>
                </a:solidFill>
                <a:latin typeface="Courier"/>
              </a:rPr>
              <a:t>"extract.R 1.3"</a:t>
            </a:r>
            <a:br/>
            <a:r>
              <a:rPr>
                <a:latin typeface="Courier"/>
              </a:rPr>
              <a:t>)</a:t>
            </a:r>
            <a:br/>
            <a:br/>
            <a:r>
              <a:rPr>
                <a:latin typeface="Courier"/>
              </a:rPr>
              <a:t>jsonlite</a:t>
            </a:r>
            <a:r>
              <a:rPr>
                <a:solidFill>
                  <a:srgbClr val="4070A0"/>
                </a:solidFill>
                <a:latin typeface="Courier"/>
              </a:rPr>
              <a:t>::</a:t>
            </a:r>
            <a:r>
              <a:rPr>
                <a:solidFill>
                  <a:srgbClr val="06287E"/>
                </a:solidFill>
                <a:latin typeface="Courier"/>
              </a:rPr>
              <a:t>write_json</a:t>
            </a:r>
            <a:r>
              <a:rPr>
                <a:latin typeface="Courier"/>
              </a:rPr>
              <a:t>(manifest, </a:t>
            </a:r>
            <a:r>
              <a:rPr>
                <a:solidFill>
                  <a:srgbClr val="06287E"/>
                </a:solidFill>
                <a:latin typeface="Courier"/>
              </a:rPr>
              <a:t>file.path</a:t>
            </a:r>
            <a:r>
              <a:rPr>
                <a:latin typeface="Courier"/>
              </a:rPr>
              <a:t>(folder, </a:t>
            </a:r>
            <a:r>
              <a:rPr>
                <a:solidFill>
                  <a:srgbClr val="4070A0"/>
                </a:solidFill>
                <a:latin typeface="Courier"/>
              </a:rPr>
              <a:t>"manifest.json"</a:t>
            </a:r>
            <a:r>
              <a:rPr>
                <a:latin typeface="Courier"/>
              </a:rPr>
              <a:t>), </a:t>
            </a:r>
            <a:r>
              <a:rPr>
                <a:solidFill>
                  <a:srgbClr val="7D9029"/>
                </a:solidFill>
                <a:latin typeface="Courier"/>
              </a:rPr>
              <a:t>auto_unbox =</a:t>
            </a:r>
            <a:r>
              <a:rPr>
                <a:latin typeface="Courier"/>
              </a:rPr>
              <a:t> </a:t>
            </a:r>
            <a:r>
              <a:rPr>
                <a:solidFill>
                  <a:srgbClr val="880000"/>
                </a:solidFill>
                <a:latin typeface="Courier"/>
              </a:rPr>
              <a:t>TRUE</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extract(base_url, dx, ou, pe, token, out_root</a:t>
            </a:r>
            <a:r>
              <a:rPr>
                <a:solidFill>
                  <a:srgbClr val="666666"/>
                </a:solidFill>
                <a:latin typeface="Courier"/>
              </a:rPr>
              <a:t>=</a:t>
            </a:r>
            <a:r>
              <a:rPr>
                <a:solidFill>
                  <a:srgbClr val="4070A0"/>
                </a:solidFill>
                <a:latin typeface="Courier"/>
              </a:rPr>
              <a:t>"extracts"</a:t>
            </a:r>
            <a:r>
              <a:rPr>
                <a:latin typeface="Courier"/>
              </a:rPr>
              <a:t>):</a:t>
            </a:r>
            <a:br/>
            <a:r>
              <a:rPr>
                <a:latin typeface="Courier"/>
              </a:rPr>
              <a:t>    session </a:t>
            </a:r>
            <a:r>
              <a:rPr>
                <a:solidFill>
                  <a:srgbClr val="666666"/>
                </a:solidFill>
                <a:latin typeface="Courier"/>
              </a:rPr>
              <a:t>=</a:t>
            </a:r>
            <a:r>
              <a:rPr>
                <a:latin typeface="Courier"/>
              </a:rPr>
              <a:t> requests.Session()</a:t>
            </a:r>
            <a:br/>
            <a:r>
              <a:rPr>
                <a:latin typeface="Courier"/>
              </a:rPr>
              <a:t>    session.headers[</a:t>
            </a:r>
            <a:r>
              <a:rPr>
                <a:solidFill>
                  <a:srgbClr val="4070A0"/>
                </a:solidFill>
                <a:latin typeface="Courier"/>
              </a:rPr>
              <a:t>"Authorization"</a:t>
            </a:r>
            <a:r>
              <a:rPr>
                <a:latin typeface="Courier"/>
              </a:rPr>
              <a:t>] </a:t>
            </a:r>
            <a:r>
              <a:rPr>
                <a:solidFill>
                  <a:srgbClr val="666666"/>
                </a:solidFill>
                <a:latin typeface="Courier"/>
              </a:rPr>
              <a:t>=</a:t>
            </a:r>
            <a:r>
              <a:rPr>
                <a:latin typeface="Courier"/>
              </a:rPr>
              <a:t> </a:t>
            </a:r>
            <a:r>
              <a:rPr>
                <a:solidFill>
                  <a:srgbClr val="BB6688"/>
                </a:solidFill>
                <a:latin typeface="Courier"/>
              </a:rPr>
              <a:t>f"ApiToken </a:t>
            </a:r>
            <a:r>
              <a:rPr>
                <a:solidFill>
                  <a:srgbClr val="4070A0"/>
                </a:solidFill>
                <a:latin typeface="Courier"/>
              </a:rPr>
              <a:t>{</a:t>
            </a:r>
            <a:r>
              <a:rPr>
                <a:latin typeface="Courier"/>
              </a:rPr>
              <a:t>token</a:t>
            </a:r>
            <a:r>
              <a:rPr>
                <a:solidFill>
                  <a:srgbClr val="4070A0"/>
                </a:solidFill>
                <a:latin typeface="Courier"/>
              </a:rPr>
              <a:t>}</a:t>
            </a:r>
            <a:r>
              <a:rPr>
                <a:solidFill>
                  <a:srgbClr val="BB6688"/>
                </a:solidFill>
                <a:latin typeface="Courier"/>
              </a:rPr>
              <a:t>"</a:t>
            </a:r>
            <a:br/>
            <a:br/>
            <a:r>
              <a:rPr>
                <a:latin typeface="Courier"/>
              </a:rPr>
              <a:t>    folder </a:t>
            </a:r>
            <a:r>
              <a:rPr>
                <a:solidFill>
                  <a:srgbClr val="666666"/>
                </a:solidFill>
                <a:latin typeface="Courier"/>
              </a:rPr>
              <a:t>=</a:t>
            </a:r>
            <a:r>
              <a:rPr>
                <a:latin typeface="Courier"/>
              </a:rPr>
              <a:t> Path(out_root, dt.date.today().isoformat())</a:t>
            </a:r>
            <a:br/>
            <a:r>
              <a:rPr>
                <a:latin typeface="Courier"/>
              </a:rPr>
              <a:t>    (folder </a:t>
            </a:r>
            <a:r>
              <a:rPr>
                <a:solidFill>
                  <a:srgbClr val="666666"/>
                </a:solidFill>
                <a:latin typeface="Courier"/>
              </a:rPr>
              <a:t>/</a:t>
            </a:r>
            <a:r>
              <a:rPr>
                <a:latin typeface="Courier"/>
              </a:rPr>
              <a:t> </a:t>
            </a:r>
            <a:r>
              <a:rPr>
                <a:solidFill>
                  <a:srgbClr val="4070A0"/>
                </a:solidFill>
                <a:latin typeface="Courier"/>
              </a:rPr>
              <a:t>"raw"</a:t>
            </a:r>
            <a:r>
              <a:rPr>
                <a:latin typeface="Courier"/>
              </a:rPr>
              <a: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    (folder </a:t>
            </a:r>
            <a:r>
              <a:rPr>
                <a:solidFill>
                  <a:srgbClr val="666666"/>
                </a:solidFill>
                <a:latin typeface="Courier"/>
              </a:rPr>
              <a:t>/</a:t>
            </a:r>
            <a:r>
              <a:rPr>
                <a:latin typeface="Courier"/>
              </a:rPr>
              <a:t> </a:t>
            </a:r>
            <a:r>
              <a:rPr>
                <a:solidFill>
                  <a:srgbClr val="4070A0"/>
                </a:solidFill>
                <a:latin typeface="Courier"/>
              </a:rPr>
              <a:t>"tidy"</a:t>
            </a:r>
            <a:r>
              <a:rPr>
                <a:latin typeface="Courier"/>
              </a:rPr>
              <a:t>).mkdir(exist_ok</a:t>
            </a:r>
            <a:r>
              <a:rPr>
                <a:solidFill>
                  <a:srgbClr val="666666"/>
                </a:solidFill>
                <a:latin typeface="Courier"/>
              </a:rPr>
              <a:t>=</a:t>
            </a:r>
            <a:r>
              <a:rPr>
                <a:solidFill>
                  <a:srgbClr val="19177C"/>
                </a:solidFill>
                <a:latin typeface="Courier"/>
              </a:rPr>
              <a:t>True</a:t>
            </a:r>
            <a:r>
              <a:rPr>
                <a:latin typeface="Courier"/>
              </a:rPr>
              <a:t>)</a:t>
            </a:r>
            <a:br/>
            <a:br/>
            <a:r>
              <a:rPr>
                <a:latin typeface="Courier"/>
              </a:rPr>
              <a:t>    info </a:t>
            </a:r>
            <a:r>
              <a:rPr>
                <a:solidFill>
                  <a:srgbClr val="666666"/>
                </a:solidFill>
                <a:latin typeface="Courier"/>
              </a:rPr>
              <a:t>=</a:t>
            </a:r>
            <a:r>
              <a:rPr>
                <a:latin typeface="Courier"/>
              </a:rPr>
              <a:t> session.get(</a:t>
            </a:r>
            <a:r>
              <a:rPr>
                <a:solidFill>
                  <a:srgbClr val="BB6688"/>
                </a:solidFill>
                <a:latin typeface="Courier"/>
              </a:rPr>
              <a:t>f"</a:t>
            </a:r>
            <a:r>
              <a:rPr>
                <a:solidFill>
                  <a:srgbClr val="4070A0"/>
                </a:solidFill>
                <a:latin typeface="Courier"/>
              </a:rPr>
              <a:t>{</a:t>
            </a:r>
            <a:r>
              <a:rPr>
                <a:latin typeface="Courier"/>
              </a:rPr>
              <a:t>base_url</a:t>
            </a:r>
            <a:r>
              <a:rPr>
                <a:solidFill>
                  <a:srgbClr val="4070A0"/>
                </a:solidFill>
                <a:latin typeface="Courier"/>
              </a:rPr>
              <a:t>}</a:t>
            </a:r>
            <a:r>
              <a:rPr>
                <a:solidFill>
                  <a:srgbClr val="BB6688"/>
                </a:solidFill>
                <a:latin typeface="Courier"/>
              </a:rPr>
              <a:t>/system/info"</a:t>
            </a:r>
            <a:r>
              <a:rPr>
                <a:latin typeface="Courier"/>
              </a:rPr>
              <a:t>, timeout</a:t>
            </a:r>
            <a:r>
              <a:rPr>
                <a:solidFill>
                  <a:srgbClr val="666666"/>
                </a:solidFill>
                <a:latin typeface="Courier"/>
              </a:rPr>
              <a:t>=</a:t>
            </a:r>
            <a:r>
              <a:rPr>
                <a:solidFill>
                  <a:srgbClr val="40A070"/>
                </a:solidFill>
                <a:latin typeface="Courier"/>
              </a:rPr>
              <a:t>60</a:t>
            </a:r>
            <a:r>
              <a:rPr>
                <a:latin typeface="Courier"/>
              </a:rPr>
              <a:t>).json()</a:t>
            </a:r>
            <a:br/>
            <a:br/>
            <a:r>
              <a:rPr>
                <a:latin typeface="Courier"/>
              </a:rPr>
              <a:t>    payload </a:t>
            </a:r>
            <a:r>
              <a:rPr>
                <a:solidFill>
                  <a:srgbClr val="666666"/>
                </a:solidFill>
                <a:latin typeface="Courier"/>
              </a:rPr>
              <a:t>=</a:t>
            </a:r>
            <a:r>
              <a:rPr>
                <a:latin typeface="Courier"/>
              </a:rPr>
              <a:t> analytics(dx, ou, pe, session)</a:t>
            </a:r>
            <a:br/>
            <a:r>
              <a:rPr>
                <a:latin typeface="Courier"/>
              </a:rPr>
              <a:t>    (folder </a:t>
            </a:r>
            <a:r>
              <a:rPr>
                <a:solidFill>
                  <a:srgbClr val="666666"/>
                </a:solidFill>
                <a:latin typeface="Courier"/>
              </a:rPr>
              <a:t>/</a:t>
            </a:r>
            <a:r>
              <a:rPr>
                <a:latin typeface="Courier"/>
              </a:rPr>
              <a:t> </a:t>
            </a:r>
            <a:r>
              <a:rPr>
                <a:solidFill>
                  <a:srgbClr val="4070A0"/>
                </a:solidFill>
                <a:latin typeface="Courier"/>
              </a:rPr>
              <a:t>"raw"</a:t>
            </a:r>
            <a:r>
              <a:rPr>
                <a:latin typeface="Courier"/>
              </a:rPr>
              <a:t> </a:t>
            </a:r>
            <a:r>
              <a:rPr>
                <a:solidFill>
                  <a:srgbClr val="666666"/>
                </a:solidFill>
                <a:latin typeface="Courier"/>
              </a:rPr>
              <a:t>/</a:t>
            </a:r>
            <a:r>
              <a:rPr>
                <a:latin typeface="Courier"/>
              </a:rPr>
              <a:t> </a:t>
            </a:r>
            <a:r>
              <a:rPr>
                <a:solidFill>
                  <a:srgbClr val="4070A0"/>
                </a:solidFill>
                <a:latin typeface="Courier"/>
              </a:rPr>
              <a:t>"analytics.json"</a:t>
            </a:r>
            <a:r>
              <a:rPr>
                <a:latin typeface="Courier"/>
              </a:rPr>
              <a:t>).write_text(json.dumps(payload))</a:t>
            </a:r>
            <a:br/>
            <a:br/>
            <a:r>
              <a:rPr>
                <a:latin typeface="Courier"/>
              </a:rPr>
              <a:t>    </a:t>
            </a:r>
            <a:r>
              <a:rPr b="1">
                <a:solidFill>
                  <a:srgbClr val="007020"/>
                </a:solidFill>
                <a:latin typeface="Courier"/>
              </a:rPr>
              <a:t>for</a:t>
            </a:r>
            <a:r>
              <a:rPr>
                <a:latin typeface="Courier"/>
              </a:rPr>
              <a:t> name, path </a:t>
            </a:r>
            <a:r>
              <a:rPr b="1">
                <a:solidFill>
                  <a:srgbClr val="007020"/>
                </a:solidFill>
                <a:latin typeface="Courier"/>
              </a:rPr>
              <a:t>in</a:t>
            </a:r>
            <a:r>
              <a:rPr>
                <a:latin typeface="Courier"/>
              </a:rPr>
              <a:t> METADATA_ENDPOINTS.items():</a:t>
            </a:r>
            <a:br/>
            <a:r>
              <a:rPr>
                <a:latin typeface="Courier"/>
              </a:rPr>
              <a:t>        meta </a:t>
            </a:r>
            <a:r>
              <a:rPr>
                <a:solidFill>
                  <a:srgbClr val="666666"/>
                </a:solidFill>
                <a:latin typeface="Courier"/>
              </a:rPr>
              <a:t>=</a:t>
            </a:r>
            <a:r>
              <a:rPr>
                <a:latin typeface="Courier"/>
              </a:rPr>
              <a:t> session.get(</a:t>
            </a:r>
            <a:r>
              <a:rPr>
                <a:solidFill>
                  <a:srgbClr val="BB6688"/>
                </a:solidFill>
                <a:latin typeface="Courier"/>
              </a:rPr>
              <a:t>f"</a:t>
            </a:r>
            <a:r>
              <a:rPr>
                <a:solidFill>
                  <a:srgbClr val="4070A0"/>
                </a:solidFill>
                <a:latin typeface="Courier"/>
              </a:rPr>
              <a:t>{</a:t>
            </a:r>
            <a:r>
              <a:rPr>
                <a:latin typeface="Courier"/>
              </a:rPr>
              <a:t>base_url</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path</a:t>
            </a:r>
            <a:r>
              <a:rPr>
                <a:solidFill>
                  <a:srgbClr val="4070A0"/>
                </a:solidFill>
                <a:latin typeface="Courier"/>
              </a:rPr>
              <a:t>}</a:t>
            </a:r>
            <a:r>
              <a:rPr>
                <a:solidFill>
                  <a:srgbClr val="BB6688"/>
                </a:solidFill>
                <a:latin typeface="Courier"/>
              </a:rPr>
              <a:t>"</a:t>
            </a:r>
            <a:r>
              <a:rPr>
                <a:latin typeface="Courier"/>
              </a:rPr>
              <a:t>, timeout</a:t>
            </a:r>
            <a:r>
              <a:rPr>
                <a:solidFill>
                  <a:srgbClr val="666666"/>
                </a:solidFill>
                <a:latin typeface="Courier"/>
              </a:rPr>
              <a:t>=</a:t>
            </a:r>
            <a:r>
              <a:rPr>
                <a:solidFill>
                  <a:srgbClr val="40A070"/>
                </a:solidFill>
                <a:latin typeface="Courier"/>
              </a:rPr>
              <a:t>120</a:t>
            </a:r>
            <a:r>
              <a:rPr>
                <a:latin typeface="Courier"/>
              </a:rPr>
              <a:t>).json()</a:t>
            </a:r>
            <a:br/>
            <a:r>
              <a:rPr>
                <a:latin typeface="Courier"/>
              </a:rPr>
              <a:t>        (folder </a:t>
            </a:r>
            <a:r>
              <a:rPr>
                <a:solidFill>
                  <a:srgbClr val="666666"/>
                </a:solidFill>
                <a:latin typeface="Courier"/>
              </a:rPr>
              <a:t>/</a:t>
            </a:r>
            <a:r>
              <a:rPr>
                <a:latin typeface="Courier"/>
              </a:rPr>
              <a:t> </a:t>
            </a:r>
            <a:r>
              <a:rPr>
                <a:solidFill>
                  <a:srgbClr val="4070A0"/>
                </a:solidFill>
                <a:latin typeface="Courier"/>
              </a:rPr>
              <a:t>"raw"</a:t>
            </a:r>
            <a:r>
              <a:rPr>
                <a:latin typeface="Courier"/>
              </a:rPr>
              <a:t> </a:t>
            </a:r>
            <a:r>
              <a:rPr>
                <a:solidFill>
                  <a:srgbClr val="666666"/>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.json"</a:t>
            </a:r>
            <a:r>
              <a:rPr>
                <a:latin typeface="Courier"/>
              </a:rPr>
              <a:t>).write_text(json.dumps(meta))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 En Python (suite)</a:t>
            </a:r>
          </a:p>
        </p:txBody>
      </p:sp>
      <p:sp>
        <p:nvSpPr>
          <p:cNvPr id="3" name="Content Placeholder 2"/>
          <p:cNvSpPr>
            <a:spLocks noGrp="1"/>
          </p:cNvSpPr>
          <p:nvPr>
            <p:ph idx="1"/>
          </p:nvPr>
        </p:nvSpPr>
        <p:spPr/>
        <p:txBody>
          <a:bodyPr/>
          <a:lstStyle/>
          <a:p>
            <a:pPr lvl="0" indent="0">
              <a:buNone/>
            </a:pPr>
            <a:br/>
            <a:r>
              <a:rPr>
                <a:latin typeface="Courier"/>
              </a:rPr>
              <a:t>    tidy </a:t>
            </a:r>
            <a:r>
              <a:rPr>
                <a:solidFill>
                  <a:srgbClr val="666666"/>
                </a:solidFill>
                <a:latin typeface="Courier"/>
              </a:rPr>
              <a:t>=</a:t>
            </a:r>
            <a:r>
              <a:rPr>
                <a:latin typeface="Courier"/>
              </a:rPr>
              <a:t> to_frame(payload)</a:t>
            </a:r>
            <a:br/>
            <a:r>
              <a:rPr>
                <a:latin typeface="Courier"/>
              </a:rPr>
              <a:t>    tidy.to_csv(folder </a:t>
            </a:r>
            <a:r>
              <a:rPr>
                <a:solidFill>
                  <a:srgbClr val="666666"/>
                </a:solidFill>
                <a:latin typeface="Courier"/>
              </a:rPr>
              <a:t>/</a:t>
            </a:r>
            <a:r>
              <a:rPr>
                <a:latin typeface="Courier"/>
              </a:rPr>
              <a:t> </a:t>
            </a:r>
            <a:r>
              <a:rPr>
                <a:solidFill>
                  <a:srgbClr val="4070A0"/>
                </a:solidFill>
                <a:latin typeface="Courier"/>
              </a:rPr>
              <a:t>"tidy"</a:t>
            </a:r>
            <a:r>
              <a:rPr>
                <a:latin typeface="Courier"/>
              </a:rPr>
              <a:t> </a:t>
            </a:r>
            <a:r>
              <a:rPr>
                <a:solidFill>
                  <a:srgbClr val="666666"/>
                </a:solidFill>
                <a:latin typeface="Courier"/>
              </a:rPr>
              <a:t>/</a:t>
            </a:r>
            <a:r>
              <a:rPr>
                <a:latin typeface="Courier"/>
              </a:rPr>
              <a:t> </a:t>
            </a:r>
            <a:r>
              <a:rPr>
                <a:solidFill>
                  <a:srgbClr val="4070A0"/>
                </a:solidFill>
                <a:latin typeface="Courier"/>
              </a:rPr>
              <a:t>"coverage_by_facility_period.csv"</a:t>
            </a:r>
            <a:r>
              <a:rPr>
                <a:latin typeface="Courier"/>
              </a:rPr>
              <a:t>, index</a:t>
            </a:r>
            <a:r>
              <a:rPr>
                <a:solidFill>
                  <a:srgbClr val="666666"/>
                </a:solidFill>
                <a:latin typeface="Courier"/>
              </a:rPr>
              <a:t>=</a:t>
            </a:r>
            <a:r>
              <a:rPr>
                <a:solidFill>
                  <a:srgbClr val="19177C"/>
                </a:solidFill>
                <a:latin typeface="Courier"/>
              </a:rPr>
              <a:t>False</a:t>
            </a:r>
            <a:r>
              <a:rPr>
                <a:latin typeface="Courier"/>
              </a:rPr>
              <a:t>)</a:t>
            </a:r>
            <a:br/>
            <a:br/>
            <a:r>
              <a:rPr>
                <a:latin typeface="Courier"/>
              </a:rPr>
              <a:t>    write_manifest(folder, {</a:t>
            </a:r>
            <a:r>
              <a:rPr>
                <a:solidFill>
                  <a:srgbClr val="4070A0"/>
                </a:solidFill>
                <a:latin typeface="Courier"/>
              </a:rPr>
              <a:t>"base_url"</a:t>
            </a:r>
            <a:r>
              <a:rPr>
                <a:latin typeface="Courier"/>
              </a:rPr>
              <a:t>: base_url, </a:t>
            </a:r>
            <a:r>
              <a:rPr>
                <a:solidFill>
                  <a:srgbClr val="4070A0"/>
                </a:solidFill>
                <a:latin typeface="Courier"/>
              </a:rPr>
              <a:t>"endpoint"</a:t>
            </a:r>
            <a:r>
              <a:rPr>
                <a:latin typeface="Courier"/>
              </a:rPr>
              <a:t>: </a:t>
            </a:r>
            <a:r>
              <a:rPr>
                <a:solidFill>
                  <a:srgbClr val="4070A0"/>
                </a:solidFill>
                <a:latin typeface="Courier"/>
              </a:rPr>
              <a:t>"analytics"</a:t>
            </a:r>
            <a:r>
              <a:rPr>
                <a:latin typeface="Courier"/>
              </a:rPr>
              <a:t>,</a:t>
            </a:r>
            <a:br/>
            <a:r>
              <a:rPr>
                <a:latin typeface="Courier"/>
              </a:rPr>
              <a:t>                            </a:t>
            </a:r>
            <a:r>
              <a:rPr>
                <a:solidFill>
                  <a:srgbClr val="4070A0"/>
                </a:solidFill>
                <a:latin typeface="Courier"/>
              </a:rPr>
              <a:t>"dx"</a:t>
            </a:r>
            <a:r>
              <a:rPr>
                <a:latin typeface="Courier"/>
              </a:rPr>
              <a:t>: dx, </a:t>
            </a:r>
            <a:r>
              <a:rPr>
                <a:solidFill>
                  <a:srgbClr val="4070A0"/>
                </a:solidFill>
                <a:latin typeface="Courier"/>
              </a:rPr>
              <a:t>"ou"</a:t>
            </a:r>
            <a:r>
              <a:rPr>
                <a:latin typeface="Courier"/>
              </a:rPr>
              <a:t>: ou, </a:t>
            </a:r>
            <a:r>
              <a:rPr>
                <a:solidFill>
                  <a:srgbClr val="4070A0"/>
                </a:solidFill>
                <a:latin typeface="Courier"/>
              </a:rPr>
              <a:t>"pe"</a:t>
            </a:r>
            <a:r>
              <a:rPr>
                <a:latin typeface="Courier"/>
              </a:rPr>
              <a:t>: pe, </a:t>
            </a:r>
            <a:r>
              <a:rPr>
                <a:solidFill>
                  <a:srgbClr val="4070A0"/>
                </a:solidFill>
                <a:latin typeface="Courier"/>
              </a:rPr>
              <a:t>"rows"</a:t>
            </a:r>
            <a:r>
              <a:rPr>
                <a:latin typeface="Courier"/>
              </a:rPr>
              <a:t>: </a:t>
            </a:r>
            <a:r>
              <a:rPr>
                <a:solidFill>
                  <a:srgbClr val="008000"/>
                </a:solidFill>
                <a:latin typeface="Courier"/>
              </a:rPr>
              <a:t>len</a:t>
            </a:r>
            <a:r>
              <a:rPr>
                <a:latin typeface="Courier"/>
              </a:rPr>
              <a:t>(tidy)}, info)</a:t>
            </a:r>
            <a:br/>
            <a:r>
              <a:rPr>
                <a:latin typeface="Courier"/>
              </a:rPr>
              <a:t>    </a:t>
            </a:r>
            <a:r>
              <a:rPr b="1">
                <a:solidFill>
                  <a:srgbClr val="007020"/>
                </a:solidFill>
                <a:latin typeface="Courier"/>
              </a:rPr>
              <a:t>return</a:t>
            </a:r>
            <a:r>
              <a:rPr>
                <a:latin typeface="Courier"/>
              </a:rPr>
              <a:t> folder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 En R</a:t>
            </a:r>
          </a:p>
        </p:txBody>
      </p:sp>
      <p:sp>
        <p:nvSpPr>
          <p:cNvPr id="3" name="Content Placeholder 2"/>
          <p:cNvSpPr>
            <a:spLocks noGrp="1"/>
          </p:cNvSpPr>
          <p:nvPr>
            <p:ph idx="1"/>
          </p:nvPr>
        </p:nvSpPr>
        <p:spPr/>
        <p:txBody>
          <a:bodyPr/>
          <a:lstStyle/>
          <a:p>
            <a:pPr lvl="0" indent="0">
              <a:buNone/>
            </a:pPr>
            <a:r>
              <a:rPr>
                <a:latin typeface="Courier"/>
              </a:rPr>
              <a:t>extract </a:t>
            </a:r>
            <a:r>
              <a:rPr>
                <a:solidFill>
                  <a:srgbClr val="007020"/>
                </a:solidFill>
                <a:latin typeface="Courier"/>
              </a:rPr>
              <a:t>&lt;-</a:t>
            </a:r>
            <a:r>
              <a:rPr>
                <a:latin typeface="Courier"/>
              </a:rPr>
              <a:t> </a:t>
            </a:r>
            <a:r>
              <a:rPr b="1">
                <a:solidFill>
                  <a:srgbClr val="007020"/>
                </a:solidFill>
                <a:latin typeface="Courier"/>
              </a:rPr>
              <a:t>function</a:t>
            </a:r>
            <a:r>
              <a:rPr>
                <a:latin typeface="Courier"/>
              </a:rPr>
              <a:t>(base_url, dx, ou, pe, token) {</a:t>
            </a:r>
            <a:br/>
            <a:r>
              <a:rPr>
                <a:latin typeface="Courier"/>
              </a:rPr>
              <a:t>  folder </a:t>
            </a:r>
            <a:r>
              <a:rPr>
                <a:solidFill>
                  <a:srgbClr val="007020"/>
                </a:solidFill>
                <a:latin typeface="Courier"/>
              </a:rPr>
              <a:t>&lt;-</a:t>
            </a:r>
            <a:r>
              <a:rPr>
                <a:latin typeface="Courier"/>
              </a:rPr>
              <a:t> </a:t>
            </a:r>
            <a:r>
              <a:rPr>
                <a:solidFill>
                  <a:srgbClr val="06287E"/>
                </a:solidFill>
                <a:latin typeface="Courier"/>
              </a:rPr>
              <a:t>file.path</a:t>
            </a:r>
            <a:r>
              <a:rPr>
                <a:latin typeface="Courier"/>
              </a:rPr>
              <a:t>(</a:t>
            </a:r>
            <a:r>
              <a:rPr>
                <a:solidFill>
                  <a:srgbClr val="4070A0"/>
                </a:solidFill>
                <a:latin typeface="Courier"/>
              </a:rPr>
              <a:t>"extracts"</a:t>
            </a:r>
            <a:r>
              <a:rPr>
                <a:latin typeface="Courier"/>
              </a:rPr>
              <a:t>, </a:t>
            </a:r>
            <a:r>
              <a:rPr>
                <a:solidFill>
                  <a:srgbClr val="06287E"/>
                </a:solidFill>
                <a:latin typeface="Courier"/>
              </a:rPr>
              <a:t>Sys.Date</a:t>
            </a:r>
            <a:r>
              <a:rPr>
                <a:latin typeface="Courier"/>
              </a:rPr>
              <a:t>())</a:t>
            </a:r>
            <a:br/>
            <a:r>
              <a:rPr>
                <a:latin typeface="Courier"/>
              </a:rPr>
              <a:t>  </a:t>
            </a:r>
            <a:r>
              <a:rPr>
                <a:solidFill>
                  <a:srgbClr val="06287E"/>
                </a:solidFill>
                <a:latin typeface="Courier"/>
              </a:rPr>
              <a:t>dir.create</a:t>
            </a:r>
            <a:r>
              <a:rPr>
                <a:latin typeface="Courier"/>
              </a:rPr>
              <a:t>(</a:t>
            </a:r>
            <a:r>
              <a:rPr>
                <a:solidFill>
                  <a:srgbClr val="06287E"/>
                </a:solidFill>
                <a:latin typeface="Courier"/>
              </a:rPr>
              <a:t>file.path</a:t>
            </a:r>
            <a:r>
              <a:rPr>
                <a:latin typeface="Courier"/>
              </a:rPr>
              <a:t>(folder, </a:t>
            </a:r>
            <a:r>
              <a:rPr>
                <a:solidFill>
                  <a:srgbClr val="4070A0"/>
                </a:solidFill>
                <a:latin typeface="Courier"/>
              </a:rPr>
              <a:t>"raw"</a:t>
            </a:r>
            <a:r>
              <a:rPr>
                <a:latin typeface="Courier"/>
              </a:rPr>
              <a:t>), </a:t>
            </a:r>
            <a:r>
              <a:rPr>
                <a:solidFill>
                  <a:srgbClr val="7D9029"/>
                </a:solidFill>
                <a:latin typeface="Courier"/>
              </a:rPr>
              <a:t>recursive =</a:t>
            </a:r>
            <a:r>
              <a:rPr>
                <a:latin typeface="Courier"/>
              </a:rPr>
              <a:t> </a:t>
            </a:r>
            <a:r>
              <a:rPr>
                <a:solidFill>
                  <a:srgbClr val="880000"/>
                </a:solidFill>
                <a:latin typeface="Courier"/>
              </a:rPr>
              <a:t>TRUE</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  </a:t>
            </a:r>
            <a:r>
              <a:rPr>
                <a:solidFill>
                  <a:srgbClr val="06287E"/>
                </a:solidFill>
                <a:latin typeface="Courier"/>
              </a:rPr>
              <a:t>dir.create</a:t>
            </a:r>
            <a:r>
              <a:rPr>
                <a:latin typeface="Courier"/>
              </a:rPr>
              <a:t>(</a:t>
            </a:r>
            <a:r>
              <a:rPr>
                <a:solidFill>
                  <a:srgbClr val="06287E"/>
                </a:solidFill>
                <a:latin typeface="Courier"/>
              </a:rPr>
              <a:t>file.path</a:t>
            </a:r>
            <a:r>
              <a:rPr>
                <a:latin typeface="Courier"/>
              </a:rPr>
              <a:t>(folder, </a:t>
            </a:r>
            <a:r>
              <a:rPr>
                <a:solidFill>
                  <a:srgbClr val="4070A0"/>
                </a:solidFill>
                <a:latin typeface="Courier"/>
              </a:rPr>
              <a:t>"tidy"</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  </a:t>
            </a:r>
            <a:r>
              <a:rPr i="1">
                <a:solidFill>
                  <a:srgbClr val="60A0B0"/>
                </a:solidFill>
                <a:latin typeface="Courier"/>
              </a:rPr>
              <a:t># ... same shape: system info, analytics, metadata, tidy, manifest</a:t>
            </a:r>
            <a:br/>
            <a:r>
              <a:rPr>
                <a:latin typeface="Courier"/>
              </a:rPr>
              <a:t>  folder</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a:t>
            </a:r>
          </a:p>
        </p:txBody>
      </p:sp>
      <p:sp>
        <p:nvSpPr>
          <p:cNvPr id="3" name="Content Placeholder 2"/>
          <p:cNvSpPr>
            <a:spLocks noGrp="1"/>
          </p:cNvSpPr>
          <p:nvPr>
            <p:ph idx="1"/>
          </p:nvPr>
        </p:nvSpPr>
        <p:spPr/>
        <p:txBody>
          <a:bodyPr/>
          <a:lstStyle/>
          <a:p>
            <a:pPr lvl="0"/>
            <a:r>
              <a:rPr/>
              <a:t>La fenêtre est calculée, puis passée en argument — L’appelant décide quels douze mois ; le script les consigne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last_full_months(n, today</a:t>
            </a:r>
            <a:r>
              <a:rPr>
                <a:solidFill>
                  <a:srgbClr val="666666"/>
                </a:solidFill>
                <a:latin typeface="Courier"/>
              </a:rPr>
              <a:t>=</a:t>
            </a:r>
            <a:r>
              <a:rPr>
                <a:solidFill>
                  <a:srgbClr val="19177C"/>
                </a:solidFill>
                <a:latin typeface="Courier"/>
              </a:rPr>
              <a:t>None</a:t>
            </a:r>
            <a:r>
              <a:rPr>
                <a:latin typeface="Courier"/>
              </a:rPr>
              <a:t>):</a:t>
            </a:r>
            <a:br/>
            <a:r>
              <a:rPr>
                <a:latin typeface="Courier"/>
              </a:rPr>
              <a:t>    today </a:t>
            </a:r>
            <a:r>
              <a:rPr>
                <a:solidFill>
                  <a:srgbClr val="666666"/>
                </a:solidFill>
                <a:latin typeface="Courier"/>
              </a:rPr>
              <a:t>=</a:t>
            </a:r>
            <a:r>
              <a:rPr>
                <a:latin typeface="Courier"/>
              </a:rPr>
              <a:t> today </a:t>
            </a:r>
            <a:r>
              <a:rPr b="1">
                <a:solidFill>
                  <a:srgbClr val="007020"/>
                </a:solidFill>
                <a:latin typeface="Courier"/>
              </a:rPr>
              <a:t>or</a:t>
            </a:r>
            <a:r>
              <a:rPr>
                <a:latin typeface="Courier"/>
              </a:rPr>
              <a:t> dt.date.today()</a:t>
            </a:r>
            <a:br/>
            <a:r>
              <a:rPr>
                <a:latin typeface="Courier"/>
              </a:rPr>
              <a:t>    first_of_this </a:t>
            </a:r>
            <a:r>
              <a:rPr>
                <a:solidFill>
                  <a:srgbClr val="666666"/>
                </a:solidFill>
                <a:latin typeface="Courier"/>
              </a:rPr>
              <a:t>=</a:t>
            </a:r>
            <a:r>
              <a:rPr>
                <a:latin typeface="Courier"/>
              </a:rPr>
              <a:t> today.replace(day</a:t>
            </a:r>
            <a:r>
              <a:rPr>
                <a:solidFill>
                  <a:srgbClr val="666666"/>
                </a:solidFill>
                <a:latin typeface="Courier"/>
              </a:rPr>
              <a:t>=</a:t>
            </a:r>
            <a:r>
              <a:rPr>
                <a:solidFill>
                  <a:srgbClr val="40A070"/>
                </a:solidFill>
                <a:latin typeface="Courier"/>
              </a:rPr>
              <a:t>1</a:t>
            </a:r>
            <a:r>
              <a:rPr>
                <a:latin typeface="Courier"/>
              </a:rPr>
              <a:t>)</a:t>
            </a:r>
            <a:br/>
            <a:r>
              <a:rPr>
                <a:latin typeface="Courier"/>
              </a:rPr>
              <a:t>    months </a:t>
            </a:r>
            <a:r>
              <a:rPr>
                <a:solidFill>
                  <a:srgbClr val="666666"/>
                </a:solidFill>
                <a:latin typeface="Courier"/>
              </a:rPr>
              <a:t>=</a:t>
            </a:r>
            <a:r>
              <a:rPr>
                <a:latin typeface="Courier"/>
              </a:rPr>
              <a:t> []</a:t>
            </a:r>
            <a:br/>
            <a:r>
              <a:rPr>
                <a:latin typeface="Courier"/>
              </a:rPr>
              <a:t>    </a:t>
            </a:r>
            <a:r>
              <a:rPr b="1">
                <a:solidFill>
                  <a:srgbClr val="007020"/>
                </a:solidFill>
                <a:latin typeface="Courier"/>
              </a:rPr>
              <a:t>for</a:t>
            </a:r>
            <a:r>
              <a:rPr>
                <a:latin typeface="Courier"/>
              </a:rPr>
              <a:t> i </a:t>
            </a:r>
            <a:r>
              <a:rPr b="1">
                <a:solidFill>
                  <a:srgbClr val="007020"/>
                </a:solidFill>
                <a:latin typeface="Courier"/>
              </a:rPr>
              <a:t>in</a:t>
            </a:r>
            <a:r>
              <a:rPr>
                <a:latin typeface="Courier"/>
              </a:rPr>
              <a:t> </a:t>
            </a:r>
            <a:r>
              <a:rPr>
                <a:solidFill>
                  <a:srgbClr val="008000"/>
                </a:solidFill>
                <a:latin typeface="Courier"/>
              </a:rPr>
              <a:t>range</a:t>
            </a:r>
            <a:r>
              <a:rPr>
                <a:latin typeface="Courier"/>
              </a:rPr>
              <a:t>(n, </a:t>
            </a:r>
            <a:r>
              <a:rPr>
                <a:solidFill>
                  <a:srgbClr val="40A070"/>
                </a:solidFill>
                <a:latin typeface="Courier"/>
              </a:rPr>
              <a:t>0</a:t>
            </a:r>
            <a:r>
              <a:rPr>
                <a:latin typeface="Courier"/>
              </a:rPr>
              <a:t>, </a:t>
            </a:r>
            <a:r>
              <a:rPr>
                <a:solidFill>
                  <a:srgbClr val="666666"/>
                </a:solidFill>
                <a:latin typeface="Courier"/>
              </a:rPr>
              <a:t>-</a:t>
            </a:r>
            <a:r>
              <a:rPr>
                <a:solidFill>
                  <a:srgbClr val="40A070"/>
                </a:solidFill>
                <a:latin typeface="Courier"/>
              </a:rPr>
              <a:t>1</a:t>
            </a:r>
            <a:r>
              <a:rPr>
                <a:latin typeface="Courier"/>
              </a:rPr>
              <a:t>):</a:t>
            </a:r>
            <a:br/>
            <a:r>
              <a:rPr>
                <a:latin typeface="Courier"/>
              </a:rPr>
              <a:t>        m </a:t>
            </a:r>
            <a:r>
              <a:rPr>
                <a:solidFill>
                  <a:srgbClr val="666666"/>
                </a:solidFill>
                <a:latin typeface="Courier"/>
              </a:rPr>
              <a:t>=</a:t>
            </a:r>
            <a:r>
              <a:rPr>
                <a:latin typeface="Courier"/>
              </a:rPr>
              <a:t> first_of_this </a:t>
            </a:r>
            <a:r>
              <a:rPr>
                <a:solidFill>
                  <a:srgbClr val="666666"/>
                </a:solidFill>
                <a:latin typeface="Courier"/>
              </a:rPr>
              <a:t>-</a:t>
            </a:r>
            <a:r>
              <a:rPr>
                <a:latin typeface="Courier"/>
              </a:rPr>
              <a:t> dt.timedelta(days</a:t>
            </a:r>
            <a:r>
              <a:rPr>
                <a:solidFill>
                  <a:srgbClr val="666666"/>
                </a:solidFill>
                <a:latin typeface="Courier"/>
              </a:rPr>
              <a:t>=</a:t>
            </a:r>
            <a:r>
              <a:rPr>
                <a:solidFill>
                  <a:srgbClr val="40A070"/>
                </a:solidFill>
                <a:latin typeface="Courier"/>
              </a:rPr>
              <a:t>1</a:t>
            </a:r>
            <a:r>
              <a:rPr>
                <a:latin typeface="Courier"/>
              </a:rPr>
              <a:t>)</a:t>
            </a:r>
            <a:br/>
            <a:r>
              <a:rPr>
                <a:latin typeface="Courier"/>
              </a:rPr>
              <a:t>        </a:t>
            </a:r>
            <a:r>
              <a:rPr b="1">
                <a:solidFill>
                  <a:srgbClr val="007020"/>
                </a:solidFill>
                <a:latin typeface="Courier"/>
              </a:rPr>
              <a:t>for</a:t>
            </a:r>
            <a:r>
              <a:rPr>
                <a:latin typeface="Courier"/>
              </a:rPr>
              <a:t> _ </a:t>
            </a:r>
            <a:r>
              <a:rPr b="1">
                <a:solidFill>
                  <a:srgbClr val="007020"/>
                </a:solidFill>
                <a:latin typeface="Courier"/>
              </a:rPr>
              <a:t>in</a:t>
            </a:r>
            <a:r>
              <a:rPr>
                <a:latin typeface="Courier"/>
              </a:rPr>
              <a:t> </a:t>
            </a:r>
            <a:r>
              <a:rPr>
                <a:solidFill>
                  <a:srgbClr val="008000"/>
                </a:solidFill>
                <a:latin typeface="Courier"/>
              </a:rPr>
              <a:t>range</a:t>
            </a:r>
            <a:r>
              <a:rPr>
                <a:latin typeface="Courier"/>
              </a:rPr>
              <a:t>(i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            m </a:t>
            </a:r>
            <a:r>
              <a:rPr>
                <a:solidFill>
                  <a:srgbClr val="666666"/>
                </a:solidFill>
                <a:latin typeface="Courier"/>
              </a:rPr>
              <a:t>=</a:t>
            </a:r>
            <a:r>
              <a:rPr>
                <a:latin typeface="Courier"/>
              </a:rPr>
              <a:t> m.replace(day</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dt.timedelta(days</a:t>
            </a:r>
            <a:r>
              <a:rPr>
                <a:solidFill>
                  <a:srgbClr val="666666"/>
                </a:solidFill>
                <a:latin typeface="Courier"/>
              </a:rPr>
              <a:t>=</a:t>
            </a:r>
            <a:r>
              <a:rPr>
                <a:solidFill>
                  <a:srgbClr val="40A070"/>
                </a:solidFill>
                <a:latin typeface="Courier"/>
              </a:rPr>
              <a:t>1</a:t>
            </a:r>
            <a:r>
              <a:rPr>
                <a:latin typeface="Courier"/>
              </a:rPr>
              <a:t>)</a:t>
            </a:r>
            <a:br/>
            <a:r>
              <a:rPr>
                <a:latin typeface="Courier"/>
              </a:rPr>
              <a:t>        months.append(m.strftime(</a:t>
            </a:r>
            <a:r>
              <a:rPr>
                <a:solidFill>
                  <a:srgbClr val="4070A0"/>
                </a:solidFill>
                <a:latin typeface="Courier"/>
              </a:rPr>
              <a:t>"%Y%m"</a:t>
            </a:r>
            <a:r>
              <a:rPr>
                <a:latin typeface="Courier"/>
              </a:rPr>
              <a:t>))</a:t>
            </a:r>
            <a:br/>
            <a:r>
              <a:rPr>
                <a:latin typeface="Courier"/>
              </a:rPr>
              <a:t>    </a:t>
            </a:r>
            <a:r>
              <a:rPr b="1">
                <a:solidFill>
                  <a:srgbClr val="007020"/>
                </a:solidFill>
                <a:latin typeface="Courier"/>
              </a:rPr>
              <a:t>return</a:t>
            </a:r>
            <a:r>
              <a:rPr>
                <a:latin typeface="Courier"/>
              </a:rPr>
              <a:t> months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script — En R</a:t>
            </a:r>
          </a:p>
        </p:txBody>
      </p:sp>
      <p:sp>
        <p:nvSpPr>
          <p:cNvPr id="3" name="Content Placeholder 2"/>
          <p:cNvSpPr>
            <a:spLocks noGrp="1"/>
          </p:cNvSpPr>
          <p:nvPr>
            <p:ph idx="1"/>
          </p:nvPr>
        </p:nvSpPr>
        <p:spPr/>
        <p:txBody>
          <a:bodyPr/>
          <a:lstStyle/>
          <a:p>
            <a:pPr lvl="0" indent="0">
              <a:buNone/>
            </a:pPr>
            <a:r>
              <a:rPr>
                <a:latin typeface="Courier"/>
              </a:rPr>
              <a:t>last_full_months </a:t>
            </a:r>
            <a:r>
              <a:rPr>
                <a:solidFill>
                  <a:srgbClr val="007020"/>
                </a:solidFill>
                <a:latin typeface="Courier"/>
              </a:rPr>
              <a:t>&lt;-</a:t>
            </a:r>
            <a:r>
              <a:rPr>
                <a:latin typeface="Courier"/>
              </a:rPr>
              <a:t> </a:t>
            </a:r>
            <a:r>
              <a:rPr b="1">
                <a:solidFill>
                  <a:srgbClr val="007020"/>
                </a:solidFill>
                <a:latin typeface="Courier"/>
              </a:rPr>
              <a:t>function</a:t>
            </a:r>
            <a:r>
              <a:rPr>
                <a:latin typeface="Courier"/>
              </a:rPr>
              <a:t>(n) {</a:t>
            </a:r>
            <a:br/>
            <a:r>
              <a:rPr>
                <a:latin typeface="Courier"/>
              </a:rPr>
              <a:t>  ends </a:t>
            </a:r>
            <a:r>
              <a:rPr>
                <a:solidFill>
                  <a:srgbClr val="007020"/>
                </a:solidFill>
                <a:latin typeface="Courier"/>
              </a:rPr>
              <a:t>&lt;-</a:t>
            </a:r>
            <a:r>
              <a:rPr>
                <a:latin typeface="Courier"/>
              </a:rPr>
              <a:t> </a:t>
            </a:r>
            <a:r>
              <a:rPr>
                <a:solidFill>
                  <a:srgbClr val="06287E"/>
                </a:solidFill>
                <a:latin typeface="Courier"/>
              </a:rPr>
              <a:t>seq</a:t>
            </a:r>
            <a:r>
              <a:rPr>
                <a:latin typeface="Courier"/>
              </a:rPr>
              <a:t>(</a:t>
            </a:r>
            <a:r>
              <a:rPr>
                <a:solidFill>
                  <a:srgbClr val="06287E"/>
                </a:solidFill>
                <a:latin typeface="Courier"/>
              </a:rPr>
              <a:t>Sys.Date</a:t>
            </a:r>
            <a:r>
              <a:rPr>
                <a:latin typeface="Courier"/>
              </a:rPr>
              <a:t>(), </a:t>
            </a:r>
            <a:r>
              <a:rPr>
                <a:solidFill>
                  <a:srgbClr val="7D9029"/>
                </a:solidFill>
                <a:latin typeface="Courier"/>
              </a:rPr>
              <a:t>by =</a:t>
            </a:r>
            <a:r>
              <a:rPr>
                <a:latin typeface="Courier"/>
              </a:rPr>
              <a:t> </a:t>
            </a:r>
            <a:r>
              <a:rPr>
                <a:solidFill>
                  <a:srgbClr val="4070A0"/>
                </a:solidFill>
                <a:latin typeface="Courier"/>
              </a:rPr>
              <a:t>"-1 month"</a:t>
            </a:r>
            <a:r>
              <a:rPr>
                <a:latin typeface="Courier"/>
              </a:rPr>
              <a:t>, </a:t>
            </a:r>
            <a:r>
              <a:rPr>
                <a:solidFill>
                  <a:srgbClr val="7D9029"/>
                </a:solidFill>
                <a:latin typeface="Courier"/>
              </a:rPr>
              <a:t>length.out =</a:t>
            </a:r>
            <a:r>
              <a:rPr>
                <a:latin typeface="Courier"/>
              </a:rPr>
              <a:t> n </a:t>
            </a:r>
            <a:r>
              <a:rPr>
                <a:solidFill>
                  <a:srgbClr val="4070A0"/>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40A070"/>
                </a:solidFill>
                <a:latin typeface="Courier"/>
              </a:rPr>
              <a:t>1</a:t>
            </a:r>
            <a:r>
              <a:rPr>
                <a:latin typeface="Courier"/>
              </a:rPr>
              <a:t>]</a:t>
            </a:r>
            <a:br/>
            <a:r>
              <a:rPr>
                <a:latin typeface="Courier"/>
              </a:rPr>
              <a:t>  </a:t>
            </a:r>
            <a:r>
              <a:rPr>
                <a:solidFill>
                  <a:srgbClr val="06287E"/>
                </a:solidFill>
                <a:latin typeface="Courier"/>
              </a:rPr>
              <a:t>rev</a:t>
            </a:r>
            <a:r>
              <a:rPr>
                <a:latin typeface="Courier"/>
              </a:rPr>
              <a:t>(</a:t>
            </a:r>
            <a:r>
              <a:rPr>
                <a:solidFill>
                  <a:srgbClr val="06287E"/>
                </a:solidFill>
                <a:latin typeface="Courier"/>
              </a:rPr>
              <a:t>format</a:t>
            </a:r>
            <a:r>
              <a:rPr>
                <a:latin typeface="Courier"/>
              </a:rPr>
              <a:t>(ends, </a:t>
            </a:r>
            <a:r>
              <a:rPr>
                <a:solidFill>
                  <a:srgbClr val="4070A0"/>
                </a:solidFill>
                <a:latin typeface="Courier"/>
              </a:rPr>
              <a:t>"%Y%m"</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Validez à la frontière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check(tidy, expected_org_units, expected_periods):</a:t>
            </a:r>
            <a:br/>
            <a:r>
              <a:rPr>
                <a:latin typeface="Courier"/>
              </a:rPr>
              <a:t>    problems </a:t>
            </a:r>
            <a:r>
              <a:rPr>
                <a:solidFill>
                  <a:srgbClr val="666666"/>
                </a:solidFill>
                <a:latin typeface="Courier"/>
              </a:rPr>
              <a:t>=</a:t>
            </a:r>
            <a:r>
              <a:rPr>
                <a:latin typeface="Courier"/>
              </a:rPr>
              <a:t> []</a:t>
            </a:r>
            <a:br/>
            <a:r>
              <a:rPr>
                <a:latin typeface="Courier"/>
              </a:rPr>
              <a:t>    </a:t>
            </a:r>
            <a:r>
              <a:rPr b="1">
                <a:solidFill>
                  <a:srgbClr val="007020"/>
                </a:solidFill>
                <a:latin typeface="Courier"/>
              </a:rPr>
              <a:t>if</a:t>
            </a:r>
            <a:r>
              <a:rPr>
                <a:latin typeface="Courier"/>
              </a:rPr>
              <a:t> tidy[</a:t>
            </a:r>
            <a:r>
              <a:rPr>
                <a:solidFill>
                  <a:srgbClr val="4070A0"/>
                </a:solidFill>
                <a:latin typeface="Courier"/>
              </a:rPr>
              <a:t>"ou"</a:t>
            </a:r>
            <a:r>
              <a:rPr>
                <a:latin typeface="Courier"/>
              </a:rPr>
              <a:t>].nunique() </a:t>
            </a:r>
            <a:r>
              <a:rPr>
                <a:solidFill>
                  <a:srgbClr val="666666"/>
                </a:solidFill>
                <a:latin typeface="Courier"/>
              </a:rPr>
              <a:t>!=</a:t>
            </a:r>
            <a:r>
              <a:rPr>
                <a:latin typeface="Courier"/>
              </a:rPr>
              <a:t> expected_org_units:</a:t>
            </a:r>
            <a:br/>
            <a:r>
              <a:rPr>
                <a:latin typeface="Courier"/>
              </a:rPr>
              <a:t>        problems.append(</a:t>
            </a:r>
            <a:r>
              <a:rPr>
                <a:solidFill>
                  <a:srgbClr val="BB6688"/>
                </a:solidFill>
                <a:latin typeface="Courier"/>
              </a:rPr>
              <a:t>f"</a:t>
            </a:r>
            <a:r>
              <a:rPr>
                <a:solidFill>
                  <a:srgbClr val="4070A0"/>
                </a:solidFill>
                <a:latin typeface="Courier"/>
              </a:rPr>
              <a:t>{</a:t>
            </a:r>
            <a:r>
              <a:rPr>
                <a:latin typeface="Courier"/>
              </a:rPr>
              <a:t>tidy[</a:t>
            </a:r>
            <a:r>
              <a:rPr>
                <a:solidFill>
                  <a:srgbClr val="4070A0"/>
                </a:solidFill>
                <a:latin typeface="Courier"/>
              </a:rPr>
              <a:t>'ou'</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org units, expected </a:t>
            </a:r>
            <a:r>
              <a:rPr>
                <a:solidFill>
                  <a:srgbClr val="4070A0"/>
                </a:solidFill>
                <a:latin typeface="Courier"/>
              </a:rPr>
              <a:t>{</a:t>
            </a:r>
            <a:r>
              <a:rPr>
                <a:latin typeface="Courier"/>
              </a:rPr>
              <a:t>expected_org_units</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if</a:t>
            </a:r>
            <a:r>
              <a:rPr>
                <a:latin typeface="Courier"/>
              </a:rPr>
              <a:t> tidy[</a:t>
            </a:r>
            <a:r>
              <a:rPr>
                <a:solidFill>
                  <a:srgbClr val="4070A0"/>
                </a:solidFill>
                <a:latin typeface="Courier"/>
              </a:rPr>
              <a:t>"pe"</a:t>
            </a:r>
            <a:r>
              <a:rPr>
                <a:latin typeface="Courier"/>
              </a:rPr>
              <a:t>].nunique() </a:t>
            </a:r>
            <a:r>
              <a:rPr>
                <a:solidFill>
                  <a:srgbClr val="666666"/>
                </a:solidFill>
                <a:latin typeface="Courier"/>
              </a:rPr>
              <a:t>!=</a:t>
            </a:r>
            <a:r>
              <a:rPr>
                <a:latin typeface="Courier"/>
              </a:rPr>
              <a:t> expected_periods:</a:t>
            </a:r>
            <a:br/>
            <a:r>
              <a:rPr>
                <a:latin typeface="Courier"/>
              </a:rPr>
              <a:t>        problems.append(</a:t>
            </a:r>
            <a:r>
              <a:rPr>
                <a:solidFill>
                  <a:srgbClr val="BB6688"/>
                </a:solidFill>
                <a:latin typeface="Courier"/>
              </a:rPr>
              <a:t>f"</a:t>
            </a:r>
            <a:r>
              <a:rPr>
                <a:solidFill>
                  <a:srgbClr val="4070A0"/>
                </a:solidFill>
                <a:latin typeface="Courier"/>
              </a:rPr>
              <a:t>{</a:t>
            </a:r>
            <a:r>
              <a:rPr>
                <a:latin typeface="Courier"/>
              </a:rPr>
              <a:t>tidy[</a:t>
            </a:r>
            <a:r>
              <a:rPr>
                <a:solidFill>
                  <a:srgbClr val="4070A0"/>
                </a:solidFill>
                <a:latin typeface="Courier"/>
              </a:rPr>
              <a:t>'pe'</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periods, expected </a:t>
            </a:r>
            <a:r>
              <a:rPr>
                <a:solidFill>
                  <a:srgbClr val="4070A0"/>
                </a:solidFill>
                <a:latin typeface="Courier"/>
              </a:rPr>
              <a:t>{</a:t>
            </a:r>
            <a:r>
              <a:rPr>
                <a:latin typeface="Courier"/>
              </a:rPr>
              <a:t>expected_periods</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if</a:t>
            </a:r>
            <a:r>
              <a:rPr>
                <a:latin typeface="Courier"/>
              </a:rPr>
              <a:t> tidy[</a:t>
            </a:r>
            <a:r>
              <a:rPr>
                <a:solidFill>
                  <a:srgbClr val="4070A0"/>
                </a:solidFill>
                <a:latin typeface="Courier"/>
              </a:rPr>
              <a:t>"value"</a:t>
            </a:r>
            <a:r>
              <a:rPr>
                <a:latin typeface="Courier"/>
              </a:rPr>
              <a:t>].isna().</a:t>
            </a:r>
            <a:r>
              <a:rPr>
                <a:solidFill>
                  <a:srgbClr val="008000"/>
                </a:solidFill>
                <a:latin typeface="Courier"/>
              </a:rPr>
              <a:t>any</a:t>
            </a:r>
            <a:r>
              <a:rPr>
                <a:latin typeface="Courier"/>
              </a:rPr>
              <a:t>():</a:t>
            </a:r>
            <a:br/>
            <a:r>
              <a:rPr>
                <a:latin typeface="Courier"/>
              </a:rPr>
              <a:t>        problems.append(</a:t>
            </a:r>
            <a:r>
              <a:rPr>
                <a:solidFill>
                  <a:srgbClr val="4070A0"/>
                </a:solidFill>
                <a:latin typeface="Courier"/>
              </a:rPr>
              <a:t>"null values in the response"</a:t>
            </a:r>
            <a:r>
              <a:rPr>
                <a:latin typeface="Courier"/>
              </a:rPr>
              <a:t>)</a:t>
            </a:r>
            <a:br/>
            <a:r>
              <a:rPr>
                <a:latin typeface="Courier"/>
              </a:rPr>
              <a:t>    </a:t>
            </a:r>
            <a:r>
              <a:rPr b="1">
                <a:solidFill>
                  <a:srgbClr val="007020"/>
                </a:solidFill>
                <a:latin typeface="Courier"/>
              </a:rPr>
              <a:t>return</a:t>
            </a:r>
            <a:r>
              <a:rPr>
                <a:latin typeface="Courier"/>
              </a:rPr>
              <a:t> problems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Validez à la frontière — En R</a:t>
            </a:r>
          </a:p>
        </p:txBody>
      </p:sp>
      <p:sp>
        <p:nvSpPr>
          <p:cNvPr id="3" name="Content Placeholder 2"/>
          <p:cNvSpPr>
            <a:spLocks noGrp="1"/>
          </p:cNvSpPr>
          <p:nvPr>
            <p:ph idx="1"/>
          </p:nvPr>
        </p:nvSpPr>
        <p:spPr/>
        <p:txBody>
          <a:bodyPr/>
          <a:lstStyle/>
          <a:p>
            <a:pPr lvl="0" indent="0">
              <a:buNone/>
            </a:pPr>
            <a:r>
              <a:rPr>
                <a:latin typeface="Courier"/>
              </a:rPr>
              <a:t>check </a:t>
            </a:r>
            <a:r>
              <a:rPr>
                <a:solidFill>
                  <a:srgbClr val="007020"/>
                </a:solidFill>
                <a:latin typeface="Courier"/>
              </a:rPr>
              <a:t>&lt;-</a:t>
            </a:r>
            <a:r>
              <a:rPr>
                <a:latin typeface="Courier"/>
              </a:rPr>
              <a:t> </a:t>
            </a:r>
            <a:r>
              <a:rPr b="1">
                <a:solidFill>
                  <a:srgbClr val="007020"/>
                </a:solidFill>
                <a:latin typeface="Courier"/>
              </a:rPr>
              <a:t>function</a:t>
            </a:r>
            <a:r>
              <a:rPr>
                <a:latin typeface="Courier"/>
              </a:rPr>
              <a:t>(tidy, expected_ou, expected_pe) {</a:t>
            </a:r>
            <a:br/>
            <a:r>
              <a:rPr>
                <a:latin typeface="Courier"/>
              </a:rPr>
              <a:t>  </a:t>
            </a:r>
            <a:r>
              <a:rPr>
                <a:solidFill>
                  <a:srgbClr val="06287E"/>
                </a:solidFill>
                <a:latin typeface="Courier"/>
              </a:rPr>
              <a:t>c</a:t>
            </a:r>
            <a:r>
              <a:rPr>
                <a:latin typeface="Courier"/>
              </a:rPr>
              <a:t>(</a:t>
            </a:r>
            <a:r>
              <a:rPr b="1">
                <a:solidFill>
                  <a:srgbClr val="007020"/>
                </a:solidFill>
                <a:latin typeface="Courier"/>
              </a:rPr>
              <a:t>if</a:t>
            </a:r>
            <a:r>
              <a:rPr>
                <a:latin typeface="Courier"/>
              </a:rPr>
              <a:t> (</a:t>
            </a:r>
            <a:r>
              <a:rPr>
                <a:solidFill>
                  <a:srgbClr val="06287E"/>
                </a:solidFill>
                <a:latin typeface="Courier"/>
              </a:rPr>
              <a:t>n_distinct</a:t>
            </a:r>
            <a:r>
              <a:rPr>
                <a:latin typeface="Courier"/>
              </a:rPr>
              <a:t>(tidy</a:t>
            </a:r>
            <a:r>
              <a:rPr>
                <a:solidFill>
                  <a:srgbClr val="4070A0"/>
                </a:solidFill>
                <a:latin typeface="Courier"/>
              </a:rPr>
              <a:t>$</a:t>
            </a:r>
            <a:r>
              <a:rPr>
                <a:latin typeface="Courier"/>
              </a:rPr>
              <a:t>ou) </a:t>
            </a:r>
            <a:r>
              <a:rPr>
                <a:solidFill>
                  <a:srgbClr val="4070A0"/>
                </a:solidFill>
                <a:latin typeface="Courier"/>
              </a:rPr>
              <a:t>!=</a:t>
            </a:r>
            <a:r>
              <a:rPr>
                <a:latin typeface="Courier"/>
              </a:rPr>
              <a:t> expected_ou) </a:t>
            </a:r>
            <a:r>
              <a:rPr>
                <a:solidFill>
                  <a:srgbClr val="4070A0"/>
                </a:solidFill>
                <a:latin typeface="Courier"/>
              </a:rPr>
              <a:t>"unexpected org unit count"</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n_distinct</a:t>
            </a:r>
            <a:r>
              <a:rPr>
                <a:latin typeface="Courier"/>
              </a:rPr>
              <a:t>(tidy</a:t>
            </a:r>
            <a:r>
              <a:rPr>
                <a:solidFill>
                  <a:srgbClr val="4070A0"/>
                </a:solidFill>
                <a:latin typeface="Courier"/>
              </a:rPr>
              <a:t>$</a:t>
            </a:r>
            <a:r>
              <a:rPr>
                <a:latin typeface="Courier"/>
              </a:rPr>
              <a:t>pe) </a:t>
            </a:r>
            <a:r>
              <a:rPr>
                <a:solidFill>
                  <a:srgbClr val="4070A0"/>
                </a:solidFill>
                <a:latin typeface="Courier"/>
              </a:rPr>
              <a:t>!=</a:t>
            </a:r>
            <a:r>
              <a:rPr>
                <a:latin typeface="Courier"/>
              </a:rPr>
              <a:t> expected_pe) </a:t>
            </a:r>
            <a:r>
              <a:rPr>
                <a:solidFill>
                  <a:srgbClr val="4070A0"/>
                </a:solidFill>
                <a:latin typeface="Courier"/>
              </a:rPr>
              <a:t>"unexpected period count"</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Comparez à l’extraction précédente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compare(old_folder, new_folder, keys</a:t>
            </a:r>
            <a:r>
              <a:rPr>
                <a:solidFill>
                  <a:srgbClr val="666666"/>
                </a:solidFill>
                <a:latin typeface="Courier"/>
              </a:rPr>
              <a:t>=</a:t>
            </a:r>
            <a:r>
              <a:rPr>
                <a:latin typeface="Courier"/>
              </a:rPr>
              <a:t>(</a:t>
            </a:r>
            <a:r>
              <a:rPr>
                <a:solidFill>
                  <a:srgbClr val="4070A0"/>
                </a:solidFill>
                <a:latin typeface="Courier"/>
              </a:rPr>
              <a:t>"ou"</a:t>
            </a:r>
            <a:r>
              <a:rPr>
                <a:latin typeface="Courier"/>
              </a:rPr>
              <a:t>, </a:t>
            </a:r>
            <a:r>
              <a:rPr>
                <a:solidFill>
                  <a:srgbClr val="4070A0"/>
                </a:solidFill>
                <a:latin typeface="Courier"/>
              </a:rPr>
              <a:t>"pe"</a:t>
            </a:r>
            <a:r>
              <a:rPr>
                <a:latin typeface="Courier"/>
              </a:rPr>
              <a:t>, </a:t>
            </a:r>
            <a:r>
              <a:rPr>
                <a:solidFill>
                  <a:srgbClr val="4070A0"/>
                </a:solidFill>
                <a:latin typeface="Courier"/>
              </a:rPr>
              <a:t>"dx"</a:t>
            </a:r>
            <a:r>
              <a:rPr>
                <a:latin typeface="Courier"/>
              </a:rPr>
              <a:t>)):</a:t>
            </a:r>
            <a:br/>
            <a:r>
              <a:rPr>
                <a:latin typeface="Courier"/>
              </a:rPr>
              <a:t>    old </a:t>
            </a:r>
            <a:r>
              <a:rPr>
                <a:solidFill>
                  <a:srgbClr val="666666"/>
                </a:solidFill>
                <a:latin typeface="Courier"/>
              </a:rPr>
              <a:t>=</a:t>
            </a:r>
            <a:r>
              <a:rPr>
                <a:latin typeface="Courier"/>
              </a:rPr>
              <a:t> pd.read_csv(Path(old_folder, </a:t>
            </a:r>
            <a:r>
              <a:rPr>
                <a:solidFill>
                  <a:srgbClr val="4070A0"/>
                </a:solidFill>
                <a:latin typeface="Courier"/>
              </a:rPr>
              <a:t>"tidy"</a:t>
            </a:r>
            <a:r>
              <a:rPr>
                <a:latin typeface="Courier"/>
              </a:rPr>
              <a:t>, </a:t>
            </a:r>
            <a:r>
              <a:rPr>
                <a:solidFill>
                  <a:srgbClr val="4070A0"/>
                </a:solidFill>
                <a:latin typeface="Courier"/>
              </a:rPr>
              <a:t>"coverage_by_facility_period.csv"</a:t>
            </a:r>
            <a:r>
              <a:rPr>
                <a:latin typeface="Courier"/>
              </a:rPr>
              <a:t>))</a:t>
            </a:r>
            <a:br/>
            <a:r>
              <a:rPr>
                <a:latin typeface="Courier"/>
              </a:rPr>
              <a:t>    new </a:t>
            </a:r>
            <a:r>
              <a:rPr>
                <a:solidFill>
                  <a:srgbClr val="666666"/>
                </a:solidFill>
                <a:latin typeface="Courier"/>
              </a:rPr>
              <a:t>=</a:t>
            </a:r>
            <a:r>
              <a:rPr>
                <a:latin typeface="Courier"/>
              </a:rPr>
              <a:t> pd.read_csv(Path(new_folder, </a:t>
            </a:r>
            <a:r>
              <a:rPr>
                <a:solidFill>
                  <a:srgbClr val="4070A0"/>
                </a:solidFill>
                <a:latin typeface="Courier"/>
              </a:rPr>
              <a:t>"tidy"</a:t>
            </a:r>
            <a:r>
              <a:rPr>
                <a:latin typeface="Courier"/>
              </a:rPr>
              <a:t>, </a:t>
            </a:r>
            <a:r>
              <a:rPr>
                <a:solidFill>
                  <a:srgbClr val="4070A0"/>
                </a:solidFill>
                <a:latin typeface="Courier"/>
              </a:rPr>
              <a:t>"coverage_by_facility_period.csv"</a:t>
            </a:r>
            <a:r>
              <a:rPr>
                <a:latin typeface="Courier"/>
              </a:rPr>
              <a:t>))</a:t>
            </a:r>
            <a:br/>
            <a:br/>
            <a:r>
              <a:rPr>
                <a:latin typeface="Courier"/>
              </a:rPr>
              <a:t>    merged </a:t>
            </a:r>
            <a:r>
              <a:rPr>
                <a:solidFill>
                  <a:srgbClr val="666666"/>
                </a:solidFill>
                <a:latin typeface="Courier"/>
              </a:rPr>
              <a:t>=</a:t>
            </a:r>
            <a:r>
              <a:rPr>
                <a:latin typeface="Courier"/>
              </a:rPr>
              <a:t> old.merge(new, on</a:t>
            </a:r>
            <a:r>
              <a:rPr>
                <a:solidFill>
                  <a:srgbClr val="666666"/>
                </a:solidFill>
                <a:latin typeface="Courier"/>
              </a:rPr>
              <a:t>=</a:t>
            </a:r>
            <a:r>
              <a:rPr>
                <a:solidFill>
                  <a:srgbClr val="008000"/>
                </a:solidFill>
                <a:latin typeface="Courier"/>
              </a:rPr>
              <a:t>list</a:t>
            </a:r>
            <a:r>
              <a:rPr>
                <a:latin typeface="Courier"/>
              </a:rPr>
              <a:t>(keys), how</a:t>
            </a:r>
            <a:r>
              <a:rPr>
                <a:solidFill>
                  <a:srgbClr val="666666"/>
                </a:solidFill>
                <a:latin typeface="Courier"/>
              </a:rPr>
              <a:t>=</a:t>
            </a:r>
            <a:r>
              <a:rPr>
                <a:solidFill>
                  <a:srgbClr val="4070A0"/>
                </a:solidFill>
                <a:latin typeface="Courier"/>
              </a:rPr>
              <a:t>"outer"</a:t>
            </a:r>
            <a:r>
              <a:rPr>
                <a:latin typeface="Courier"/>
              </a:rPr>
              <a:t>,</a:t>
            </a:r>
            <a:br/>
            <a:r>
              <a:rPr>
                <a:latin typeface="Courier"/>
              </a:rPr>
              <a:t>                       suffixes</a:t>
            </a:r>
            <a:r>
              <a:rPr>
                <a:solidFill>
                  <a:srgbClr val="666666"/>
                </a:solidFill>
                <a:latin typeface="Courier"/>
              </a:rPr>
              <a:t>=</a:t>
            </a:r>
            <a:r>
              <a:rPr>
                <a:latin typeface="Courier"/>
              </a:rPr>
              <a:t>(</a:t>
            </a:r>
            <a:r>
              <a:rPr>
                <a:solidFill>
                  <a:srgbClr val="4070A0"/>
                </a:solidFill>
                <a:latin typeface="Courier"/>
              </a:rPr>
              <a:t>"_old"</a:t>
            </a:r>
            <a:r>
              <a:rPr>
                <a:latin typeface="Courier"/>
              </a:rPr>
              <a:t>, </a:t>
            </a:r>
            <a:r>
              <a:rPr>
                <a:solidFill>
                  <a:srgbClr val="4070A0"/>
                </a:solidFill>
                <a:latin typeface="Courier"/>
              </a:rPr>
              <a:t>"_new"</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latin typeface="Courier"/>
              </a:rPr>
              <a:t>    changed </a:t>
            </a:r>
            <a:r>
              <a:rPr>
                <a:solidFill>
                  <a:srgbClr val="666666"/>
                </a:solidFill>
                <a:latin typeface="Courier"/>
              </a:rPr>
              <a:t>=</a:t>
            </a:r>
            <a:r>
              <a:rPr>
                <a:latin typeface="Courier"/>
              </a:rPr>
              <a:t> merged[merged[</a:t>
            </a:r>
            <a:r>
              <a:rPr>
                <a:solidFill>
                  <a:srgbClr val="4070A0"/>
                </a:solidFill>
                <a:latin typeface="Courier"/>
              </a:rPr>
              <a:t>"value_old"</a:t>
            </a:r>
            <a:r>
              <a:rPr>
                <a:latin typeface="Courier"/>
              </a:rPr>
              <a:t>] </a:t>
            </a:r>
            <a:r>
              <a:rPr>
                <a:solidFill>
                  <a:srgbClr val="666666"/>
                </a:solidFill>
                <a:latin typeface="Courier"/>
              </a:rPr>
              <a:t>!=</a:t>
            </a:r>
            <a:r>
              <a:rPr>
                <a:latin typeface="Courier"/>
              </a:rPr>
              <a:t> merged[</a:t>
            </a:r>
            <a:r>
              <a:rPr>
                <a:solidFill>
                  <a:srgbClr val="4070A0"/>
                </a:solidFill>
                <a:latin typeface="Courier"/>
              </a:rPr>
              <a:t>"value_new"</a:t>
            </a:r>
            <a:r>
              <a:rPr>
                <a:latin typeface="Courier"/>
              </a:rPr>
              <a:t>]]</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"in_both"</a:t>
            </a:r>
            <a:r>
              <a:rPr>
                <a:latin typeface="Courier"/>
              </a:rPr>
              <a:t>: </a:t>
            </a:r>
            <a:r>
              <a:rPr>
                <a:solidFill>
                  <a:srgbClr val="008000"/>
                </a:solidFill>
                <a:latin typeface="Courier"/>
              </a:rPr>
              <a:t>int</a:t>
            </a:r>
            <a:r>
              <a:rPr>
                <a:latin typeface="Courier"/>
              </a:rPr>
              <a:t>((merged[</a:t>
            </a:r>
            <a:r>
              <a:rPr>
                <a:solidFill>
                  <a:srgbClr val="4070A0"/>
                </a:solidFill>
                <a:latin typeface="Courier"/>
              </a:rPr>
              <a:t>"_merge"</a:t>
            </a:r>
            <a:r>
              <a:rPr>
                <a:latin typeface="Courier"/>
              </a:rPr>
              <a:t>] </a:t>
            </a:r>
            <a:r>
              <a:rPr>
                <a:solidFill>
                  <a:srgbClr val="666666"/>
                </a:solidFill>
                <a:latin typeface="Courier"/>
              </a:rPr>
              <a:t>==</a:t>
            </a:r>
            <a:r>
              <a:rPr>
                <a:latin typeface="Courier"/>
              </a:rPr>
              <a:t> </a:t>
            </a:r>
            <a:r>
              <a:rPr>
                <a:solidFill>
                  <a:srgbClr val="4070A0"/>
                </a:solidFill>
                <a:latin typeface="Courier"/>
              </a:rPr>
              <a:t>"both"</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"new_only"</a:t>
            </a:r>
            <a:r>
              <a:rPr>
                <a:latin typeface="Courier"/>
              </a:rPr>
              <a:t>: </a:t>
            </a:r>
            <a:r>
              <a:rPr>
                <a:solidFill>
                  <a:srgbClr val="008000"/>
                </a:solidFill>
                <a:latin typeface="Courier"/>
              </a:rPr>
              <a:t>int</a:t>
            </a:r>
            <a:r>
              <a:rPr>
                <a:latin typeface="Courier"/>
              </a:rPr>
              <a:t>((merged[</a:t>
            </a:r>
            <a:r>
              <a:rPr>
                <a:solidFill>
                  <a:srgbClr val="4070A0"/>
                </a:solidFill>
                <a:latin typeface="Courier"/>
              </a:rPr>
              <a:t>"_merge"</a:t>
            </a:r>
            <a:r>
              <a:rPr>
                <a:latin typeface="Courier"/>
              </a:rPr>
              <a:t>] </a:t>
            </a:r>
            <a:r>
              <a:rPr>
                <a:solidFill>
                  <a:srgbClr val="666666"/>
                </a:solidFill>
                <a:latin typeface="Courier"/>
              </a:rPr>
              <a:t>==</a:t>
            </a:r>
            <a:r>
              <a:rPr>
                <a:latin typeface="Courier"/>
              </a:rPr>
              <a:t> </a:t>
            </a:r>
            <a:r>
              <a:rPr>
                <a:solidFill>
                  <a:srgbClr val="4070A0"/>
                </a:solidFill>
                <a:latin typeface="Courier"/>
              </a:rPr>
              <a:t>"right_only"</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"gone"</a:t>
            </a:r>
            <a:r>
              <a:rPr>
                <a:latin typeface="Courier"/>
              </a:rPr>
              <a:t>: </a:t>
            </a:r>
            <a:r>
              <a:rPr>
                <a:solidFill>
                  <a:srgbClr val="008000"/>
                </a:solidFill>
                <a:latin typeface="Courier"/>
              </a:rPr>
              <a:t>int</a:t>
            </a:r>
            <a:r>
              <a:rPr>
                <a:latin typeface="Courier"/>
              </a:rPr>
              <a:t>((merged[</a:t>
            </a:r>
            <a:r>
              <a:rPr>
                <a:solidFill>
                  <a:srgbClr val="4070A0"/>
                </a:solidFill>
                <a:latin typeface="Courier"/>
              </a:rPr>
              <a:t>"_merge"</a:t>
            </a:r>
            <a:r>
              <a:rPr>
                <a:latin typeface="Courier"/>
              </a:rPr>
              <a:t>] </a:t>
            </a:r>
            <a:r>
              <a:rPr>
                <a:solidFill>
                  <a:srgbClr val="666666"/>
                </a:solidFill>
                <a:latin typeface="Courier"/>
              </a:rPr>
              <a:t>==</a:t>
            </a:r>
            <a:r>
              <a:rPr>
                <a:latin typeface="Courier"/>
              </a:rPr>
              <a:t> </a:t>
            </a:r>
            <a:r>
              <a:rPr>
                <a:solidFill>
                  <a:srgbClr val="4070A0"/>
                </a:solidFill>
                <a:latin typeface="Courier"/>
              </a:rPr>
              <a:t>"left_only"</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"values_changed"</a:t>
            </a:r>
            <a:r>
              <a:rPr>
                <a:latin typeface="Courier"/>
              </a:rPr>
              <a:t>: </a:t>
            </a:r>
            <a:r>
              <a:rPr>
                <a:solidFill>
                  <a:srgbClr val="008000"/>
                </a:solidFill>
                <a:latin typeface="Courier"/>
              </a:rPr>
              <a:t>len</a:t>
            </a:r>
            <a:r>
              <a:rPr>
                <a:latin typeface="Courier"/>
              </a:rPr>
              <a:t>(changed),</a:t>
            </a:r>
            <a:br/>
            <a:r>
              <a:rPr>
                <a:latin typeface="Courier"/>
              </a:rPr>
              <a:t>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Comparez à l’extraction précédente — En R</a:t>
            </a:r>
          </a:p>
        </p:txBody>
      </p:sp>
      <p:sp>
        <p:nvSpPr>
          <p:cNvPr id="3" name="Content Placeholder 2"/>
          <p:cNvSpPr>
            <a:spLocks noGrp="1"/>
          </p:cNvSpPr>
          <p:nvPr>
            <p:ph idx="1"/>
          </p:nvPr>
        </p:nvSpPr>
        <p:spPr/>
        <p:txBody>
          <a:bodyPr/>
          <a:lstStyle/>
          <a:p>
            <a:pPr lvl="0" indent="0">
              <a:buNone/>
            </a:pPr>
            <a:r>
              <a:rPr>
                <a:latin typeface="Courier"/>
              </a:rPr>
              <a:t>compare </a:t>
            </a:r>
            <a:r>
              <a:rPr>
                <a:solidFill>
                  <a:srgbClr val="007020"/>
                </a:solidFill>
                <a:latin typeface="Courier"/>
              </a:rPr>
              <a:t>&lt;-</a:t>
            </a:r>
            <a:r>
              <a:rPr>
                <a:latin typeface="Courier"/>
              </a:rPr>
              <a:t> </a:t>
            </a:r>
            <a:r>
              <a:rPr b="1">
                <a:solidFill>
                  <a:srgbClr val="007020"/>
                </a:solidFill>
                <a:latin typeface="Courier"/>
              </a:rPr>
              <a:t>function</a:t>
            </a:r>
            <a:r>
              <a:rPr>
                <a:latin typeface="Courier"/>
              </a:rPr>
              <a:t>(old, new) {</a:t>
            </a:r>
            <a:br/>
            <a:r>
              <a:rPr>
                <a:latin typeface="Courier"/>
              </a:rPr>
              <a:t>  </a:t>
            </a:r>
            <a:r>
              <a:rPr>
                <a:solidFill>
                  <a:srgbClr val="06287E"/>
                </a:solidFill>
                <a:latin typeface="Courier"/>
              </a:rPr>
              <a:t>full_join</a:t>
            </a:r>
            <a:r>
              <a:rPr>
                <a:latin typeface="Courier"/>
              </a:rPr>
              <a:t>(old, new,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"ou"</a:t>
            </a:r>
            <a:r>
              <a:rPr>
                <a:latin typeface="Courier"/>
              </a:rPr>
              <a:t>, </a:t>
            </a:r>
            <a:r>
              <a:rPr>
                <a:solidFill>
                  <a:srgbClr val="4070A0"/>
                </a:solidFill>
                <a:latin typeface="Courier"/>
              </a:rPr>
              <a:t>"pe"</a:t>
            </a:r>
            <a:r>
              <a:rPr>
                <a:latin typeface="Courier"/>
              </a:rPr>
              <a:t>, </a:t>
            </a:r>
            <a:r>
              <a:rPr>
                <a:solidFill>
                  <a:srgbClr val="4070A0"/>
                </a:solidFill>
                <a:latin typeface="Courier"/>
              </a:rPr>
              <a:t>"dx"</a:t>
            </a:r>
            <a:r>
              <a:rPr>
                <a:latin typeface="Courier"/>
              </a:rPr>
              <a:t>), </a:t>
            </a:r>
            <a:r>
              <a:rPr>
                <a:solidFill>
                  <a:srgbClr val="7D9029"/>
                </a:solidFill>
                <a:latin typeface="Courier"/>
              </a:rPr>
              <a:t>suffix =</a:t>
            </a:r>
            <a:r>
              <a:rPr>
                <a:latin typeface="Courier"/>
              </a:rPr>
              <a:t> </a:t>
            </a:r>
            <a:r>
              <a:rPr>
                <a:solidFill>
                  <a:srgbClr val="06287E"/>
                </a:solidFill>
                <a:latin typeface="Courier"/>
              </a:rPr>
              <a:t>c</a:t>
            </a:r>
            <a:r>
              <a:rPr>
                <a:latin typeface="Courier"/>
              </a:rPr>
              <a:t>(</a:t>
            </a:r>
            <a:r>
              <a:rPr>
                <a:solidFill>
                  <a:srgbClr val="4070A0"/>
                </a:solidFill>
                <a:latin typeface="Courier"/>
              </a:rPr>
              <a:t>"_old"</a:t>
            </a:r>
            <a:r>
              <a:rPr>
                <a:latin typeface="Courier"/>
              </a:rPr>
              <a:t>, </a:t>
            </a:r>
            <a:r>
              <a:rPr>
                <a:solidFill>
                  <a:srgbClr val="4070A0"/>
                </a:solidFill>
                <a:latin typeface="Courier"/>
              </a:rPr>
              <a:t>"_new"</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changed =</a:t>
            </a:r>
            <a:r>
              <a:rPr>
                <a:latin typeface="Courier"/>
              </a:rPr>
              <a:t> </a:t>
            </a:r>
            <a:r>
              <a:rPr>
                <a:solidFill>
                  <a:srgbClr val="06287E"/>
                </a:solidFill>
                <a:latin typeface="Courier"/>
              </a:rPr>
              <a:t>sum</a:t>
            </a:r>
            <a:r>
              <a:rPr>
                <a:latin typeface="Courier"/>
              </a:rPr>
              <a:t>(value_old </a:t>
            </a:r>
            <a:r>
              <a:rPr>
                <a:solidFill>
                  <a:srgbClr val="4070A0"/>
                </a:solidFill>
                <a:latin typeface="Courier"/>
              </a:rPr>
              <a:t>!=</a:t>
            </a:r>
            <a:r>
              <a:rPr>
                <a:latin typeface="Courier"/>
              </a:rPr>
              <a:t> value_new,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gone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(value_new)), </a:t>
            </a:r>
            <a:r>
              <a:rPr>
                <a:solidFill>
                  <a:srgbClr val="7D9029"/>
                </a:solidFill>
                <a:latin typeface="Courier"/>
              </a:rPr>
              <a:t>added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(value_old)))</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cela remplace — Exemple</a:t>
            </a:r>
          </a:p>
        </p:txBody>
      </p:sp>
      <p:sp>
        <p:nvSpPr>
          <p:cNvPr id="3" name="Content Placeholder 2"/>
          <p:cNvSpPr>
            <a:spLocks noGrp="1"/>
          </p:cNvSpPr>
          <p:nvPr>
            <p:ph idx="1"/>
          </p:nvPr>
        </p:nvSpPr>
        <p:spPr/>
        <p:txBody>
          <a:bodyPr/>
          <a:lstStyle/>
          <a:p>
            <a:pPr lvl="0" indent="0">
              <a:buNone/>
            </a:pPr>
            <a:r>
              <a:rPr>
                <a:latin typeface="Courier"/>
              </a:rPr>
              <a:t>Before:  a spreadsheet in an email, monthly, method unknown
After:   extracts/2026-07-28/, one command, manifest, raw responses,
         a diff against last month, and a figure you can defend in September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un chiffre de routine que vous pouvez désigner.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https://data-analysis.cassion.dev/fr/cours/routine-data-and-dhis2/dhis2-06-a-reproducible-extract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extraction que l’on peut désigner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Un script, un dossier daté, un manifeste qui consigne ce qui a été demandé et quand, et la réponse brute conservée à côté du tableau propre — pour qu’un chiffre publié en mars soit encore défendable en septembre.</vt:lpwstr>
  </property>
</Properties>
</file>