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notesMaster" Target="notesMasters/notesMaster1.xml" /><Relationship Id="rId23" Type="http://schemas.openxmlformats.org/officeDocument/2006/relationships/viewProps" Target="viewProps.xml" /><Relationship Id="rId22" Type="http://schemas.openxmlformats.org/officeDocument/2006/relationships/presProps" Target="presProps.xml" /><Relationship Id="rId1" Type="http://schemas.openxmlformats.org/officeDocument/2006/relationships/slideMaster" Target="slideMasters/slideMaster1.xml" /><Relationship Id="rId25" Type="http://schemas.openxmlformats.org/officeDocument/2006/relationships/tableStyles" Target="tableStyles.xml" /><Relationship Id="rId24"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Acute malnutrition is 8.7% in the routine screening register, 11.4% in a household survey using the same measure, and 14.9% in a SMART survey using a different one. Decompose the gap into selection and measure, and neither source is wrong.</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nutrition cluster has three figures for acute malnutrition in the same population and the same year. The routine screening register says 8.7%. A household survey says 11.4%. A SMART survey says 14.9%. Somebody will ask which is right. The answer is that all three are, and the useful work is decomposing the gap into its two causes — who was measured and what was measured — because each cause has a different implication for what the programme should do.</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Two things vary across those rows, and they vary one at a time, which is what makes the decomposition possible.</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Rows one and two both use MUAC. The only difference is who got measured. The routine register measures children someone brought to a screening. The household survey measures children sampled from the population, with the weights the survey course built. That is a 2.7-point gap, and it goes in the direction it always goes. Screening reaches children whose carers can reach a screening point — closer to the site, less constrained by other work, in a household with someone able to travel. The children who are hardest to reach are systematically more likely to be malnourished, and the routine figure does not contain them. Routine data measures the served population, not the population. That is not a defect of the system; it is what a service register is. The mistake is reading it as a prevalence.</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Rows two and three are both population samples. The difference is the measurement. MUAC and weight-for-height do not identify the same children. They correlate, but each finds cases the other misses — MUAC is more sensitive to younger and shorter children, weight-for-height to older and taller ones. Applying the standard cut-offs to the same population gives different prevalences, and in most settings weight-for-height gives the higher figure. A 3.5-point gap here, and it means the two figures cannot be read against the same threshold. The 15% emergency threshold for global acute malnutrition is defined against a specific measure, and a MUAC-based prevalence compared to it is comparing two different quantities. The indicator course made this point about naming; here is what it costs.</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Selection accounts for 2.7 points. Measure accounts for 3.5. Between them they account for the whole of the 6.2-point spread, and neither is an error.</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Read that table and the meeting resolves itself. The programme manager asking “how many children will we admit next quarter” wants the routine register. The cluster asking “has the situation crossed the emergency threshold” wants the SMART survey. Asking either question of the other source produces a defensible-sounding wrong answer.</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instinct when two sources disagree is to reconcile them — to decide which is right and adjust the other. Resist it. The sources are measuring different things and the difference is information. What the difference tells you:</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Track the ratio, not the difference. A ratio of survey to routine is roughly the inverse of screening coverage, and it is stable enough to be a monitoring indicator in its own right.</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Ten lines, and they end an argument that would otherwise recur every quarter. The last sentence is the one that does the work.</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Which is most of the time. Three honest positions: What you must not do is present a routine screening rate as a population prevalence. It is the most common misuse of routine data in this sector and it always understates.</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Every lesson in this course has been a version of one question. The last lesson asks it directly — what exactly was counted, by whom, over what period — and turns it into a block you attach to any figure the system produces.</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routine-data-and-dhis2/dhis2-07-routine-versus-survey"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Three answers to one question</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Acute malnutrition is 8.7% in the routine screening register, 11.4% in a household survey using the same measure, and 14.9% in a SMART survey using a different one. Decompose the gap into selection and measure, and neither source is wrong.</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7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The meeting</a:t>
            </a:r>
          </a:p>
          <a:p>
            <a:pPr lvl="0"/>
            <a:r>
              <a:rPr/>
              <a:t>The three sources</a:t>
            </a:r>
          </a:p>
          <a:p>
            <a:pPr lvl="0"/>
            <a:r>
              <a:rPr/>
              <a:t>Hold the measure, vary the selection: 8.7% to 11.4%</a:t>
            </a:r>
          </a:p>
          <a:p>
            <a:pPr lvl="0"/>
            <a:r>
              <a:rPr/>
              <a:t>Hold the selection, vary the measure: 11.4% to 14.9%</a:t>
            </a:r>
          </a:p>
          <a:p>
            <a:pPr lvl="0"/>
            <a:r>
              <a:rPr/>
              <a:t>What each source is actually good for</a:t>
            </a:r>
          </a:p>
          <a:p>
            <a:pPr lvl="0"/>
            <a:r>
              <a:rPr/>
              <a:t>Triangulation, not reconciliation</a:t>
            </a:r>
          </a:p>
          <a:p>
            <a:pPr lvl="0"/>
            <a:r>
              <a:rPr/>
              <a:t>The sentence in the report</a:t>
            </a:r>
          </a:p>
          <a:p>
            <a:pPr lvl="0"/>
            <a:r>
              <a:rPr/>
              <a:t>When you only have routine data</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meeting</a:t>
            </a:r>
          </a:p>
        </p:txBody>
      </p:sp>
      <p:sp>
        <p:nvSpPr>
          <p:cNvPr id="3" name="Content Placeholder 2"/>
          <p:cNvSpPr>
            <a:spLocks noGrp="1"/>
          </p:cNvSpPr>
          <p:nvPr>
            <p:ph idx="1"/>
          </p:nvPr>
        </p:nvSpPr>
        <p:spPr/>
        <p:txBody>
          <a:bodyPr/>
          <a:lstStyle/>
          <a:p>
            <a:pPr lvl="0"/>
            <a:r>
              <a:rPr/>
              <a:t>The nutrition cluster has three figures for acute malnutrition in the same population and the same year.</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three sources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muac </a:t>
            </a:r>
            <a:r>
              <a:rPr>
                <a:solidFill>
                  <a:srgbClr val="666666"/>
                </a:solidFill>
                <a:latin typeface="Courier"/>
              </a:rPr>
              <a:t>=</a:t>
            </a:r>
            <a:r>
              <a:rPr>
                <a:latin typeface="Courier"/>
              </a:rPr>
              <a:t> pd.read_csv(</a:t>
            </a:r>
            <a:r>
              <a:rPr>
                <a:solidFill>
                  <a:srgbClr val="4070A0"/>
                </a:solidFill>
                <a:latin typeface="Courier"/>
              </a:rPr>
              <a:t>"muac-screening-artibonite-2024.v1.csv"</a:t>
            </a:r>
            <a:r>
              <a:rPr>
                <a:latin typeface="Courier"/>
              </a:rPr>
              <a:t>)</a:t>
            </a:r>
            <a:br/>
            <a:r>
              <a:rPr>
                <a:latin typeface="Courier"/>
              </a:rPr>
              <a:t>measured </a:t>
            </a:r>
            <a:r>
              <a:rPr>
                <a:solidFill>
                  <a:srgbClr val="666666"/>
                </a:solidFill>
                <a:latin typeface="Courier"/>
              </a:rPr>
              <a:t>=</a:t>
            </a:r>
            <a:r>
              <a:rPr>
                <a:latin typeface="Courier"/>
              </a:rPr>
              <a:t> muac[muac[</a:t>
            </a:r>
            <a:r>
              <a:rPr>
                <a:solidFill>
                  <a:srgbClr val="4070A0"/>
                </a:solidFill>
                <a:latin typeface="Courier"/>
              </a:rPr>
              <a:t>"muac_mm"</a:t>
            </a:r>
            <a:r>
              <a:rPr>
                <a:latin typeface="Courier"/>
              </a:rPr>
              <a:t>].notna()]</a:t>
            </a:r>
            <a:br/>
            <a:r>
              <a:rPr>
                <a:latin typeface="Courier"/>
              </a:rPr>
              <a:t>routine </a:t>
            </a:r>
            <a:r>
              <a:rPr>
                <a:solidFill>
                  <a:srgbClr val="666666"/>
                </a:solidFill>
                <a:latin typeface="Courier"/>
              </a:rPr>
              <a:t>=</a:t>
            </a:r>
            <a:r>
              <a:rPr>
                <a:latin typeface="Courier"/>
              </a:rPr>
              <a:t> ((measured[</a:t>
            </a:r>
            <a:r>
              <a:rPr>
                <a:solidFill>
                  <a:srgbClr val="4070A0"/>
                </a:solidFill>
                <a:latin typeface="Courier"/>
              </a:rPr>
              <a:t>"muac_mm"</a:t>
            </a:r>
            <a:r>
              <a:rPr>
                <a:latin typeface="Courier"/>
              </a:rPr>
              <a:t>] </a:t>
            </a:r>
            <a:r>
              <a:rPr>
                <a:solidFill>
                  <a:srgbClr val="666666"/>
                </a:solidFill>
                <a:latin typeface="Courier"/>
              </a:rPr>
              <a:t>&lt;</a:t>
            </a:r>
            <a:r>
              <a:rPr>
                <a:latin typeface="Courier"/>
              </a:rPr>
              <a:t> </a:t>
            </a:r>
            <a:r>
              <a:rPr>
                <a:solidFill>
                  <a:srgbClr val="40A070"/>
                </a:solidFill>
                <a:latin typeface="Courier"/>
              </a:rPr>
              <a:t>125</a:t>
            </a:r>
            <a:r>
              <a:rPr>
                <a:latin typeface="Courier"/>
              </a:rPr>
              <a:t>) </a:t>
            </a:r>
            <a:r>
              <a:rPr>
                <a:solidFill>
                  <a:srgbClr val="666666"/>
                </a:solidFill>
                <a:latin typeface="Courier"/>
              </a:rPr>
              <a:t>|</a:t>
            </a:r>
            <a:r>
              <a:rPr>
                <a:latin typeface="Courier"/>
              </a:rPr>
              <a:t> (measured[</a:t>
            </a:r>
            <a:r>
              <a:rPr>
                <a:solidFill>
                  <a:srgbClr val="4070A0"/>
                </a:solidFill>
                <a:latin typeface="Courier"/>
              </a:rPr>
              <a:t>"oedema"</a:t>
            </a:r>
            <a:r>
              <a:rPr>
                <a:latin typeface="Courier"/>
              </a:rPr>
              <a:t>] </a:t>
            </a:r>
            <a:r>
              <a:rPr>
                <a:solidFill>
                  <a:srgbClr val="666666"/>
                </a:solidFill>
                <a:latin typeface="Courier"/>
              </a:rPr>
              <a:t>==</a:t>
            </a:r>
            <a:r>
              <a:rPr>
                <a:latin typeface="Courier"/>
              </a:rPr>
              <a:t> </a:t>
            </a:r>
            <a:r>
              <a:rPr>
                <a:solidFill>
                  <a:srgbClr val="19177C"/>
                </a:solidFill>
                <a:latin typeface="Courier"/>
              </a:rPr>
              <a:t>True</a:t>
            </a:r>
            <a:r>
              <a:rPr>
                <a:latin typeface="Courier"/>
              </a:rPr>
              <a:t>)).mean()</a:t>
            </a:r>
            <a:br/>
            <a:br/>
            <a:r>
              <a:rPr>
                <a:solidFill>
                  <a:srgbClr val="008000"/>
                </a:solidFill>
                <a:latin typeface="Courier"/>
              </a:rPr>
              <a:t>print</a:t>
            </a:r>
            <a:r>
              <a:rPr>
                <a:latin typeface="Courier"/>
              </a:rPr>
              <a:t>(</a:t>
            </a:r>
            <a:r>
              <a:rPr>
                <a:solidFill>
                  <a:srgbClr val="BB6688"/>
                </a:solidFill>
                <a:latin typeface="Courier"/>
              </a:rPr>
              <a:t>f"routine screening register: </a:t>
            </a:r>
            <a:r>
              <a:rPr>
                <a:solidFill>
                  <a:srgbClr val="4070A0"/>
                </a:solidFill>
                <a:latin typeface="Courier"/>
              </a:rPr>
              <a:t>{</a:t>
            </a:r>
            <a:r>
              <a:rPr>
                <a:latin typeface="Courier"/>
              </a:rPr>
              <a:t>routine</a:t>
            </a:r>
            <a:r>
              <a:rPr>
                <a:solidFill>
                  <a:srgbClr val="4070A0"/>
                </a:solidFill>
                <a:latin typeface="Courier"/>
              </a:rPr>
              <a:t>:.1%}</a:t>
            </a:r>
            <a:r>
              <a:rPr>
                <a:solidFill>
                  <a:srgbClr val="BB6688"/>
                </a:solidFill>
                <a:latin typeface="Courier"/>
              </a:rPr>
              <a:t> on n=</a:t>
            </a:r>
            <a:r>
              <a:rPr>
                <a:solidFill>
                  <a:srgbClr val="4070A0"/>
                </a:solidFill>
                <a:latin typeface="Courier"/>
              </a:rPr>
              <a:t>{</a:t>
            </a:r>
            <a:r>
              <a:rPr>
                <a:solidFill>
                  <a:srgbClr val="008000"/>
                </a:solidFill>
                <a:latin typeface="Courier"/>
              </a:rPr>
              <a:t>len</a:t>
            </a:r>
            <a:r>
              <a:rPr>
                <a:latin typeface="Courier"/>
              </a:rPr>
              <a:t>(measured)</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three sources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muac </a:t>
            </a:r>
            <a:r>
              <a:rPr>
                <a:solidFill>
                  <a:srgbClr val="4070A0"/>
                </a:solidFill>
                <a:latin typeface="Courier"/>
              </a:rPr>
              <a:t>|&gt;</a:t>
            </a:r>
            <a:b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(muac_mm))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rate =</a:t>
            </a:r>
            <a:r>
              <a:rPr>
                <a:latin typeface="Courier"/>
              </a:rPr>
              <a:t> </a:t>
            </a:r>
            <a:r>
              <a:rPr>
                <a:solidFill>
                  <a:srgbClr val="06287E"/>
                </a:solidFill>
                <a:latin typeface="Courier"/>
              </a:rPr>
              <a:t>mean</a:t>
            </a:r>
            <a:r>
              <a:rPr>
                <a:latin typeface="Courier"/>
              </a:rPr>
              <a:t>(muac_mm </a:t>
            </a:r>
            <a:r>
              <a:rPr>
                <a:solidFill>
                  <a:srgbClr val="4070A0"/>
                </a:solidFill>
                <a:latin typeface="Courier"/>
              </a:rPr>
              <a:t>&lt;</a:t>
            </a:r>
            <a:r>
              <a:rPr>
                <a:latin typeface="Courier"/>
              </a:rPr>
              <a:t> </a:t>
            </a:r>
            <a:r>
              <a:rPr>
                <a:solidFill>
                  <a:srgbClr val="40A070"/>
                </a:solidFill>
                <a:latin typeface="Courier"/>
              </a:rPr>
              <a:t>125</a:t>
            </a:r>
            <a:r>
              <a:rPr>
                <a:latin typeface="Courier"/>
              </a:rPr>
              <a:t> </a:t>
            </a:r>
            <a:r>
              <a:rPr>
                <a:solidFill>
                  <a:srgbClr val="4070A0"/>
                </a:solidFill>
                <a:latin typeface="Courier"/>
              </a:rPr>
              <a:t>|</a:t>
            </a:r>
            <a:r>
              <a:rPr>
                <a:latin typeface="Courier"/>
              </a:rPr>
              <a:t> oedema), </a:t>
            </a:r>
            <a:r>
              <a:rPr>
                <a:solidFill>
                  <a:srgbClr val="7D9029"/>
                </a:solidFill>
                <a:latin typeface="Courier"/>
              </a:rPr>
              <a:t>n =</a:t>
            </a:r>
            <a:r>
              <a:rPr>
                <a:latin typeface="Courier"/>
              </a:rPr>
              <a:t> </a:t>
            </a:r>
            <a:r>
              <a:rPr>
                <a:solidFill>
                  <a:srgbClr val="06287E"/>
                </a:solidFill>
                <a:latin typeface="Courier"/>
              </a:rPr>
              <a:t>n</a:t>
            </a: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three sources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1651000"/>
                <a:gridCol w="1651000"/>
                <a:gridCol w="1651000"/>
                <a:gridCol w="1651000"/>
                <a:gridCol w="1651000"/>
              </a:tblGrid>
              <a:tr h="0">
                <a:tc>
                  <a:txBody>
                    <a:bodyPr/>
                    <a:lstStyle/>
                    <a:p>
                      <a:pPr lvl="0" indent="0" marL="0">
                        <a:buNone/>
                      </a:pPr>
                      <a:r>
                        <a:rPr/>
                        <a:t>Source</a:t>
                      </a:r>
                    </a:p>
                  </a:txBody>
                  <a:tcPr/>
                </a:tc>
                <a:tc>
                  <a:txBody>
                    <a:bodyPr/>
                    <a:lstStyle/>
                    <a:p>
                      <a:pPr lvl="0" indent="0" marL="0">
                        <a:buNone/>
                      </a:pPr>
                      <a:r>
                        <a:rPr/>
                        <a:t>Measure</a:t>
                      </a:r>
                    </a:p>
                  </a:txBody>
                  <a:tcPr/>
                </a:tc>
                <a:tc>
                  <a:txBody>
                    <a:bodyPr/>
                    <a:lstStyle/>
                    <a:p>
                      <a:pPr lvl="0" indent="0" marL="0">
                        <a:buNone/>
                      </a:pPr>
                      <a:r>
                        <a:rPr/>
                        <a:t>Population</a:t>
                      </a:r>
                    </a:p>
                  </a:txBody>
                  <a:tcPr/>
                </a:tc>
                <a:tc>
                  <a:txBody>
                    <a:bodyPr/>
                    <a:lstStyle/>
                    <a:p>
                      <a:pPr lvl="0" indent="0" marL="0">
                        <a:buNone/>
                      </a:pPr>
                      <a:r>
                        <a:rPr/>
                        <a:t>Estimate</a:t>
                      </a:r>
                    </a:p>
                  </a:txBody>
                  <a:tcPr/>
                </a:tc>
                <a:tc>
                  <a:txBody>
                    <a:bodyPr/>
                    <a:lstStyle/>
                    <a:p>
                      <a:pPr lvl="0" indent="0" marL="0">
                        <a:buNone/>
                      </a:pPr>
                      <a:r>
                        <a:rPr/>
                        <a:t>n</a:t>
                      </a:r>
                    </a:p>
                  </a:txBody>
                  <a:tcPr/>
                </a:tc>
              </a:tr>
              <a:tr h="0">
                <a:tc>
                  <a:txBody>
                    <a:bodyPr/>
                    <a:lstStyle/>
                    <a:p>
                      <a:pPr lvl="0" indent="0" marL="0">
                        <a:buNone/>
                      </a:pPr>
                      <a:r>
                        <a:rPr/>
                        <a:t>Routine screening register</a:t>
                      </a:r>
                    </a:p>
                  </a:txBody>
                </a:tc>
                <a:tc>
                  <a:txBody>
                    <a:bodyPr/>
                    <a:lstStyle/>
                    <a:p>
                      <a:pPr lvl="0" indent="0" marL="0">
                        <a:buNone/>
                      </a:pPr>
                      <a:r>
                        <a:rPr/>
                        <a:t>MUAC</a:t>
                      </a:r>
                    </a:p>
                  </a:txBody>
                </a:tc>
                <a:tc>
                  <a:txBody>
                    <a:bodyPr/>
                    <a:lstStyle/>
                    <a:p>
                      <a:pPr lvl="0" indent="0" marL="0">
                        <a:buNone/>
                      </a:pPr>
                      <a:r>
                        <a:rPr/>
                        <a:t>Children brought to screening</a:t>
                      </a:r>
                    </a:p>
                  </a:txBody>
                </a:tc>
                <a:tc>
                  <a:txBody>
                    <a:bodyPr/>
                    <a:lstStyle/>
                    <a:p>
                      <a:pPr lvl="0" indent="0" marL="0">
                        <a:buNone/>
                      </a:pPr>
                      <a:r>
                        <a:rPr b="1"/>
                        <a:t>8.7%</a:t>
                      </a:r>
                    </a:p>
                  </a:txBody>
                </a:tc>
                <a:tc>
                  <a:txBody>
                    <a:bodyPr/>
                    <a:lstStyle/>
                    <a:p>
                      <a:pPr lvl="0" indent="0" marL="0">
                        <a:buNone/>
                      </a:pPr>
                      <a:r>
                        <a:rPr/>
                        <a:t>4,146</a:t>
                      </a:r>
                    </a:p>
                  </a:txBody>
                </a:tc>
              </a:tr>
              <a:tr h="0">
                <a:tc>
                  <a:txBody>
                    <a:bodyPr/>
                    <a:lstStyle/>
                    <a:p>
                      <a:pPr lvl="0" indent="0" marL="0">
                        <a:buNone/>
                      </a:pPr>
                      <a:r>
                        <a:rPr/>
                        <a:t>Household survey</a:t>
                      </a:r>
                    </a:p>
                  </a:txBody>
                </a:tc>
                <a:tc>
                  <a:txBody>
                    <a:bodyPr/>
                    <a:lstStyle/>
                    <a:p>
                      <a:pPr lvl="0" indent="0" marL="0">
                        <a:buNone/>
                      </a:pPr>
                      <a:r>
                        <a:rPr/>
                        <a:t>MUAC</a:t>
                      </a:r>
                    </a:p>
                  </a:txBody>
                </a:tc>
                <a:tc>
                  <a:txBody>
                    <a:bodyPr/>
                    <a:lstStyle/>
                    <a:p>
                      <a:pPr lvl="0" indent="0" marL="0">
                        <a:buNone/>
                      </a:pPr>
                      <a:r>
                        <a:rPr/>
                        <a:t>Population sample, weighted</a:t>
                      </a:r>
                    </a:p>
                  </a:txBody>
                </a:tc>
                <a:tc>
                  <a:txBody>
                    <a:bodyPr/>
                    <a:lstStyle/>
                    <a:p>
                      <a:pPr lvl="0" indent="0" marL="0">
                        <a:buNone/>
                      </a:pPr>
                      <a:r>
                        <a:rPr b="1"/>
                        <a:t>11.4%</a:t>
                      </a:r>
                    </a:p>
                  </a:txBody>
                </a:tc>
                <a:tc>
                  <a:txBody>
                    <a:bodyPr/>
                    <a:lstStyle/>
                    <a:p>
                      <a:pPr lvl="0" indent="0" marL="0">
                        <a:buNone/>
                      </a:pPr>
                      <a:r>
                        <a:rPr/>
                        <a:t>648</a:t>
                      </a:r>
                    </a:p>
                  </a:txBody>
                </a:tc>
              </a:tr>
              <a:tr h="0">
                <a:tc>
                  <a:txBody>
                    <a:bodyPr/>
                    <a:lstStyle/>
                    <a:p>
                      <a:pPr lvl="0" indent="0" marL="0">
                        <a:buNone/>
                      </a:pPr>
                      <a:r>
                        <a:rPr/>
                        <a:t>SMART survey</a:t>
                      </a:r>
                    </a:p>
                  </a:txBody>
                </a:tc>
                <a:tc>
                  <a:txBody>
                    <a:bodyPr/>
                    <a:lstStyle/>
                    <a:p>
                      <a:pPr lvl="0" indent="0" marL="0">
                        <a:buNone/>
                      </a:pPr>
                      <a:r>
                        <a:rPr/>
                        <a:t>Weight-for-height z</a:t>
                      </a:r>
                    </a:p>
                  </a:txBody>
                </a:tc>
                <a:tc>
                  <a:txBody>
                    <a:bodyPr/>
                    <a:lstStyle/>
                    <a:p>
                      <a:pPr lvl="0" indent="0" marL="0">
                        <a:buNone/>
                      </a:pPr>
                      <a:r>
                        <a:rPr/>
                        <a:t>Population sample</a:t>
                      </a:r>
                    </a:p>
                  </a:txBody>
                </a:tc>
                <a:tc>
                  <a:txBody>
                    <a:bodyPr/>
                    <a:lstStyle/>
                    <a:p>
                      <a:pPr lvl="0" indent="0" marL="0">
                        <a:buNone/>
                      </a:pPr>
                      <a:r>
                        <a:rPr b="1"/>
                        <a:t>14.9%</a:t>
                      </a:r>
                    </a:p>
                  </a:txBody>
                </a:tc>
                <a:tc>
                  <a:txBody>
                    <a:bodyPr/>
                    <a:lstStyle/>
                    <a:p>
                      <a:pPr lvl="0" indent="0" marL="0">
                        <a:buNone/>
                      </a:pPr>
                      <a:r>
                        <a:rPr/>
                        <a:t>874</a:t>
                      </a:r>
                    </a:p>
                  </a:txBody>
                </a:tc>
              </a:tr>
            </a:tbl>
          </a:graphicData>
        </a:graphic>
      </p:graphicFrame>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Hold the measure, vary the selection: 8.7% to 11.4%</a:t>
            </a:r>
          </a:p>
        </p:txBody>
      </p:sp>
      <p:sp>
        <p:nvSpPr>
          <p:cNvPr id="3" name="Content Placeholder 2"/>
          <p:cNvSpPr>
            <a:spLocks noGrp="1"/>
          </p:cNvSpPr>
          <p:nvPr>
            <p:ph idx="1"/>
          </p:nvPr>
        </p:nvSpPr>
        <p:spPr/>
        <p:txBody>
          <a:bodyPr/>
          <a:lstStyle/>
          <a:p>
            <a:pPr lvl="0"/>
            <a:r>
              <a:rPr/>
              <a:t>Routine data measures the served population, not the population — That is not a defect of the system; it is what a…</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Hold the selection, vary the measure: 11.4% to 14.9% — In Python</a:t>
            </a:r>
          </a:p>
        </p:txBody>
      </p:sp>
      <p:sp>
        <p:nvSpPr>
          <p:cNvPr id="3" name="Content Placeholder 2"/>
          <p:cNvSpPr>
            <a:spLocks noGrp="1"/>
          </p:cNvSpPr>
          <p:nvPr>
            <p:ph idx="1"/>
          </p:nvPr>
        </p:nvSpPr>
        <p:spPr/>
        <p:txBody>
          <a:bodyPr/>
          <a:lstStyle/>
          <a:p>
            <a:pPr lvl="0" indent="0">
              <a:buNone/>
            </a:pPr>
            <a:r>
              <a:rPr>
                <a:latin typeface="Courier"/>
              </a:rPr>
              <a:t>comparison </a:t>
            </a:r>
            <a:r>
              <a:rPr>
                <a:solidFill>
                  <a:srgbClr val="666666"/>
                </a:solidFill>
                <a:latin typeface="Courier"/>
              </a:rPr>
              <a:t>=</a:t>
            </a:r>
            <a:r>
              <a:rPr>
                <a:latin typeface="Courier"/>
              </a:rPr>
              <a:t> pd.DataFrame({</a:t>
            </a:r>
            <a:br/>
            <a:r>
              <a:rPr>
                <a:latin typeface="Courier"/>
              </a:rPr>
              <a:t>    </a:t>
            </a:r>
            <a:r>
              <a:rPr>
                <a:solidFill>
                  <a:srgbClr val="4070A0"/>
                </a:solidFill>
                <a:latin typeface="Courier"/>
              </a:rPr>
              <a:t>"source"</a:t>
            </a:r>
            <a:r>
              <a:rPr>
                <a:latin typeface="Courier"/>
              </a:rPr>
              <a:t>: [</a:t>
            </a:r>
            <a:r>
              <a:rPr>
                <a:solidFill>
                  <a:srgbClr val="4070A0"/>
                </a:solidFill>
                <a:latin typeface="Courier"/>
              </a:rPr>
              <a:t>"Routine register"</a:t>
            </a:r>
            <a:r>
              <a:rPr>
                <a:latin typeface="Courier"/>
              </a:rPr>
              <a:t>, </a:t>
            </a:r>
            <a:r>
              <a:rPr>
                <a:solidFill>
                  <a:srgbClr val="4070A0"/>
                </a:solidFill>
                <a:latin typeface="Courier"/>
              </a:rPr>
              <a:t>"Household survey"</a:t>
            </a:r>
            <a:r>
              <a:rPr>
                <a:latin typeface="Courier"/>
              </a:rPr>
              <a:t>, </a:t>
            </a:r>
            <a:r>
              <a:rPr>
                <a:solidFill>
                  <a:srgbClr val="4070A0"/>
                </a:solidFill>
                <a:latin typeface="Courier"/>
              </a:rPr>
              <a:t>"SMART survey"</a:t>
            </a:r>
            <a:r>
              <a:rPr>
                <a:latin typeface="Courier"/>
              </a:rPr>
              <a:t>],</a:t>
            </a:r>
            <a:br/>
            <a:r>
              <a:rPr>
                <a:latin typeface="Courier"/>
              </a:rPr>
              <a:t>    </a:t>
            </a:r>
            <a:r>
              <a:rPr>
                <a:solidFill>
                  <a:srgbClr val="4070A0"/>
                </a:solidFill>
                <a:latin typeface="Courier"/>
              </a:rPr>
              <a:t>"measure"</a:t>
            </a:r>
            <a:r>
              <a:rPr>
                <a:latin typeface="Courier"/>
              </a:rPr>
              <a:t>: [</a:t>
            </a:r>
            <a:r>
              <a:rPr>
                <a:solidFill>
                  <a:srgbClr val="4070A0"/>
                </a:solidFill>
                <a:latin typeface="Courier"/>
              </a:rPr>
              <a:t>"MUAC"</a:t>
            </a:r>
            <a:r>
              <a:rPr>
                <a:latin typeface="Courier"/>
              </a:rPr>
              <a:t>, </a:t>
            </a:r>
            <a:r>
              <a:rPr>
                <a:solidFill>
                  <a:srgbClr val="4070A0"/>
                </a:solidFill>
                <a:latin typeface="Courier"/>
              </a:rPr>
              <a:t>"MUAC"</a:t>
            </a:r>
            <a:r>
              <a:rPr>
                <a:latin typeface="Courier"/>
              </a:rPr>
              <a:t>, </a:t>
            </a:r>
            <a:r>
              <a:rPr>
                <a:solidFill>
                  <a:srgbClr val="4070A0"/>
                </a:solidFill>
                <a:latin typeface="Courier"/>
              </a:rPr>
              <a:t>"weight-for-height z"</a:t>
            </a:r>
            <a:r>
              <a:rPr>
                <a:latin typeface="Courier"/>
              </a:rPr>
              <a:t>],</a:t>
            </a:r>
            <a:br/>
            <a:r>
              <a:rPr>
                <a:latin typeface="Courier"/>
              </a:rPr>
              <a:t>    </a:t>
            </a:r>
            <a:r>
              <a:rPr>
                <a:solidFill>
                  <a:srgbClr val="4070A0"/>
                </a:solidFill>
                <a:latin typeface="Courier"/>
              </a:rPr>
              <a:t>"population"</a:t>
            </a:r>
            <a:r>
              <a:rPr>
                <a:latin typeface="Courier"/>
              </a:rPr>
              <a:t>: [</a:t>
            </a:r>
            <a:r>
              <a:rPr>
                <a:solidFill>
                  <a:srgbClr val="4070A0"/>
                </a:solidFill>
                <a:latin typeface="Courier"/>
              </a:rPr>
              <a:t>"screened"</a:t>
            </a:r>
            <a:r>
              <a:rPr>
                <a:latin typeface="Courier"/>
              </a:rPr>
              <a:t>, </a:t>
            </a:r>
            <a:r>
              <a:rPr>
                <a:solidFill>
                  <a:srgbClr val="4070A0"/>
                </a:solidFill>
                <a:latin typeface="Courier"/>
              </a:rPr>
              <a:t>"population sample"</a:t>
            </a:r>
            <a:r>
              <a:rPr>
                <a:latin typeface="Courier"/>
              </a:rPr>
              <a:t>, </a:t>
            </a:r>
            <a:r>
              <a:rPr>
                <a:solidFill>
                  <a:srgbClr val="4070A0"/>
                </a:solidFill>
                <a:latin typeface="Courier"/>
              </a:rPr>
              <a:t>"population sample"</a:t>
            </a:r>
            <a:r>
              <a:rPr>
                <a:latin typeface="Courier"/>
              </a:rPr>
              <a:t>],</a:t>
            </a:r>
            <a:br/>
            <a:r>
              <a:rPr>
                <a:latin typeface="Courier"/>
              </a:rPr>
              <a:t>    </a:t>
            </a:r>
            <a:r>
              <a:rPr>
                <a:solidFill>
                  <a:srgbClr val="4070A0"/>
                </a:solidFill>
                <a:latin typeface="Courier"/>
              </a:rPr>
              <a:t>"estimate"</a:t>
            </a:r>
            <a:r>
              <a:rPr>
                <a:latin typeface="Courier"/>
              </a:rPr>
              <a:t>: [</a:t>
            </a:r>
            <a:r>
              <a:rPr>
                <a:solidFill>
                  <a:srgbClr val="40A070"/>
                </a:solidFill>
                <a:latin typeface="Courier"/>
              </a:rPr>
              <a:t>0.087</a:t>
            </a:r>
            <a:r>
              <a:rPr>
                <a:latin typeface="Courier"/>
              </a:rPr>
              <a:t>, </a:t>
            </a:r>
            <a:r>
              <a:rPr>
                <a:solidFill>
                  <a:srgbClr val="40A070"/>
                </a:solidFill>
                <a:latin typeface="Courier"/>
              </a:rPr>
              <a:t>0.114</a:t>
            </a:r>
            <a:r>
              <a:rPr>
                <a:latin typeface="Courier"/>
              </a:rPr>
              <a:t>, </a:t>
            </a:r>
            <a:r>
              <a:rPr>
                <a:solidFill>
                  <a:srgbClr val="40A070"/>
                </a:solidFill>
                <a:latin typeface="Courier"/>
              </a:rPr>
              <a:t>0.149</a:t>
            </a:r>
            <a:r>
              <a:rPr>
                <a:latin typeface="Courier"/>
              </a:rPr>
              <a:t>],</a:t>
            </a:r>
            <a:br/>
            <a:r>
              <a:rPr>
                <a:latin typeface="Courier"/>
              </a:rPr>
              <a:t>})</a:t>
            </a:r>
            <a:br/>
            <a:r>
              <a:rPr>
                <a:latin typeface="Courier"/>
              </a:rPr>
              <a:t>comparison[</a:t>
            </a:r>
            <a:r>
              <a:rPr>
                <a:solidFill>
                  <a:srgbClr val="4070A0"/>
                </a:solidFill>
                <a:latin typeface="Courier"/>
              </a:rPr>
              <a:t>"vs_previous"</a:t>
            </a:r>
            <a:r>
              <a:rPr>
                <a:latin typeface="Courier"/>
              </a:rPr>
              <a:t>] </a:t>
            </a:r>
            <a:r>
              <a:rPr>
                <a:solidFill>
                  <a:srgbClr val="666666"/>
                </a:solidFill>
                <a:latin typeface="Courier"/>
              </a:rPr>
              <a:t>=</a:t>
            </a:r>
            <a:r>
              <a:rPr>
                <a:latin typeface="Courier"/>
              </a:rPr>
              <a:t> comparison[</a:t>
            </a:r>
            <a:r>
              <a:rPr>
                <a:solidFill>
                  <a:srgbClr val="4070A0"/>
                </a:solidFill>
                <a:latin typeface="Courier"/>
              </a:rPr>
              <a:t>"estimate"</a:t>
            </a:r>
            <a:r>
              <a:rPr>
                <a:latin typeface="Courier"/>
              </a:rPr>
              <a:t>].diff()</a:t>
            </a:r>
            <a:br/>
            <a:r>
              <a:rPr>
                <a:solidFill>
                  <a:srgbClr val="008000"/>
                </a:solidFill>
                <a:latin typeface="Courier"/>
              </a:rPr>
              <a:t>print</a:t>
            </a:r>
            <a:r>
              <a:rPr>
                <a:latin typeface="Courier"/>
              </a:rPr>
              <a:t>(comparison)</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Hold the selection, vary the measure: 11.4% to 14.9% — In R</a:t>
            </a:r>
          </a:p>
        </p:txBody>
      </p:sp>
      <p:sp>
        <p:nvSpPr>
          <p:cNvPr id="3" name="Content Placeholder 2"/>
          <p:cNvSpPr>
            <a:spLocks noGrp="1"/>
          </p:cNvSpPr>
          <p:nvPr>
            <p:ph idx="1"/>
          </p:nvPr>
        </p:nvSpPr>
        <p:spPr/>
        <p:txBody>
          <a:bodyPr/>
          <a:lstStyle/>
          <a:p>
            <a:pPr lvl="0" indent="0">
              <a:buNone/>
            </a:pPr>
            <a:r>
              <a:rPr>
                <a:latin typeface="Courier"/>
              </a:rPr>
              <a:t>tibble</a:t>
            </a:r>
            <a:r>
              <a:rPr>
                <a:solidFill>
                  <a:srgbClr val="4070A0"/>
                </a:solidFill>
                <a:latin typeface="Courier"/>
              </a:rPr>
              <a:t>::</a:t>
            </a:r>
            <a:r>
              <a:rPr>
                <a:solidFill>
                  <a:srgbClr val="06287E"/>
                </a:solidFill>
                <a:latin typeface="Courier"/>
              </a:rPr>
              <a:t>tribble</a:t>
            </a:r>
            <a:r>
              <a:rPr>
                <a:latin typeface="Courier"/>
              </a:rPr>
              <a:t>(</a:t>
            </a:r>
            <a:br/>
            <a:r>
              <a:rPr>
                <a:latin typeface="Courier"/>
              </a:rPr>
              <a:t>  </a:t>
            </a:r>
            <a:r>
              <a:rPr>
                <a:solidFill>
                  <a:srgbClr val="4070A0"/>
                </a:solidFill>
                <a:latin typeface="Courier"/>
              </a:rPr>
              <a:t>~</a:t>
            </a:r>
            <a:r>
              <a:rPr>
                <a:latin typeface="Courier"/>
              </a:rPr>
              <a:t>source,             </a:t>
            </a:r>
            <a:r>
              <a:rPr>
                <a:solidFill>
                  <a:srgbClr val="4070A0"/>
                </a:solidFill>
                <a:latin typeface="Courier"/>
              </a:rPr>
              <a:t>~</a:t>
            </a:r>
            <a:r>
              <a:rPr>
                <a:latin typeface="Courier"/>
              </a:rPr>
              <a:t>measure, </a:t>
            </a:r>
            <a:r>
              <a:rPr>
                <a:solidFill>
                  <a:srgbClr val="4070A0"/>
                </a:solidFill>
                <a:latin typeface="Courier"/>
              </a:rPr>
              <a:t>~</a:t>
            </a:r>
            <a:r>
              <a:rPr>
                <a:latin typeface="Courier"/>
              </a:rPr>
              <a:t>population,         </a:t>
            </a:r>
            <a:r>
              <a:rPr>
                <a:solidFill>
                  <a:srgbClr val="4070A0"/>
                </a:solidFill>
                <a:latin typeface="Courier"/>
              </a:rPr>
              <a:t>~</a:t>
            </a:r>
            <a:r>
              <a:rPr>
                <a:latin typeface="Courier"/>
              </a:rPr>
              <a:t>estimate,</a:t>
            </a:r>
            <a:br/>
            <a:r>
              <a:rPr>
                <a:latin typeface="Courier"/>
              </a:rPr>
              <a:t>  </a:t>
            </a:r>
            <a:r>
              <a:rPr>
                <a:solidFill>
                  <a:srgbClr val="4070A0"/>
                </a:solidFill>
                <a:latin typeface="Courier"/>
              </a:rPr>
              <a:t>"Routine register"</a:t>
            </a:r>
            <a:r>
              <a:rPr>
                <a:latin typeface="Courier"/>
              </a:rPr>
              <a:t>,  </a:t>
            </a:r>
            <a:r>
              <a:rPr>
                <a:solidFill>
                  <a:srgbClr val="4070A0"/>
                </a:solidFill>
                <a:latin typeface="Courier"/>
              </a:rPr>
              <a:t>"MUAC"</a:t>
            </a:r>
            <a:r>
              <a:rPr>
                <a:latin typeface="Courier"/>
              </a:rPr>
              <a:t>,   </a:t>
            </a:r>
            <a:r>
              <a:rPr>
                <a:solidFill>
                  <a:srgbClr val="4070A0"/>
                </a:solidFill>
                <a:latin typeface="Courier"/>
              </a:rPr>
              <a:t>"screened"</a:t>
            </a:r>
            <a:r>
              <a:rPr>
                <a:latin typeface="Courier"/>
              </a:rPr>
              <a:t>,              </a:t>
            </a:r>
            <a:r>
              <a:rPr>
                <a:solidFill>
                  <a:srgbClr val="40A070"/>
                </a:solidFill>
                <a:latin typeface="Courier"/>
              </a:rPr>
              <a:t>0.087</a:t>
            </a:r>
            <a:r>
              <a:rPr>
                <a:latin typeface="Courier"/>
              </a:rPr>
              <a:t>,</a:t>
            </a:r>
            <a:br/>
            <a:r>
              <a:rPr>
                <a:latin typeface="Courier"/>
              </a:rPr>
              <a:t>  </a:t>
            </a:r>
            <a:r>
              <a:rPr>
                <a:solidFill>
                  <a:srgbClr val="4070A0"/>
                </a:solidFill>
                <a:latin typeface="Courier"/>
              </a:rPr>
              <a:t>"Household survey"</a:t>
            </a:r>
            <a:r>
              <a:rPr>
                <a:latin typeface="Courier"/>
              </a:rPr>
              <a:t>,  </a:t>
            </a:r>
            <a:r>
              <a:rPr>
                <a:solidFill>
                  <a:srgbClr val="4070A0"/>
                </a:solidFill>
                <a:latin typeface="Courier"/>
              </a:rPr>
              <a:t>"MUAC"</a:t>
            </a:r>
            <a:r>
              <a:rPr>
                <a:latin typeface="Courier"/>
              </a:rPr>
              <a:t>,   </a:t>
            </a:r>
            <a:r>
              <a:rPr>
                <a:solidFill>
                  <a:srgbClr val="4070A0"/>
                </a:solidFill>
                <a:latin typeface="Courier"/>
              </a:rPr>
              <a:t>"population sample"</a:t>
            </a:r>
            <a:r>
              <a:rPr>
                <a:latin typeface="Courier"/>
              </a:rPr>
              <a:t>,     </a:t>
            </a:r>
            <a:r>
              <a:rPr>
                <a:solidFill>
                  <a:srgbClr val="40A070"/>
                </a:solidFill>
                <a:latin typeface="Courier"/>
              </a:rPr>
              <a:t>0.114</a:t>
            </a:r>
            <a:r>
              <a:rPr>
                <a:latin typeface="Courier"/>
              </a:rPr>
              <a:t>,</a:t>
            </a:r>
            <a:br/>
            <a:r>
              <a:rPr>
                <a:latin typeface="Courier"/>
              </a:rPr>
              <a:t>  </a:t>
            </a:r>
            <a:r>
              <a:rPr>
                <a:solidFill>
                  <a:srgbClr val="4070A0"/>
                </a:solidFill>
                <a:latin typeface="Courier"/>
              </a:rPr>
              <a:t>"SMART survey"</a:t>
            </a:r>
            <a:r>
              <a:rPr>
                <a:latin typeface="Courier"/>
              </a:rPr>
              <a:t>,      </a:t>
            </a:r>
            <a:r>
              <a:rPr>
                <a:solidFill>
                  <a:srgbClr val="4070A0"/>
                </a:solidFill>
                <a:latin typeface="Courier"/>
              </a:rPr>
              <a:t>"WHZ"</a:t>
            </a:r>
            <a:r>
              <a:rPr>
                <a:latin typeface="Courier"/>
              </a:rPr>
              <a:t>,    </a:t>
            </a:r>
            <a:r>
              <a:rPr>
                <a:solidFill>
                  <a:srgbClr val="4070A0"/>
                </a:solidFill>
                <a:latin typeface="Courier"/>
              </a:rPr>
              <a:t>"population sample"</a:t>
            </a:r>
            <a:r>
              <a:rPr>
                <a:latin typeface="Courier"/>
              </a:rPr>
              <a:t>,     </a:t>
            </a:r>
            <a:r>
              <a:rPr>
                <a:solidFill>
                  <a:srgbClr val="40A070"/>
                </a:solidFill>
                <a:latin typeface="Courier"/>
              </a:rPr>
              <a:t>0.149</a:t>
            </a:r>
            <a:br/>
            <a:r>
              <a:rPr>
                <a:latin typeface="Courier"/>
              </a:rPr>
              <a:t>) </a:t>
            </a:r>
            <a:r>
              <a:rPr>
                <a:solidFill>
                  <a:srgbClr val="4070A0"/>
                </a:solidFill>
                <a:latin typeface="Courier"/>
              </a:rPr>
              <a:t>|&gt;</a:t>
            </a:r>
            <a:r>
              <a:rPr>
                <a:latin typeface="Courier"/>
              </a:rPr>
              <a:t> </a:t>
            </a:r>
            <a:r>
              <a:rPr>
                <a:solidFill>
                  <a:srgbClr val="06287E"/>
                </a:solidFill>
                <a:latin typeface="Courier"/>
              </a:rPr>
              <a:t>mutate</a:t>
            </a:r>
            <a:r>
              <a:rPr>
                <a:latin typeface="Courier"/>
              </a:rPr>
              <a:t>(</a:t>
            </a:r>
            <a:r>
              <a:rPr>
                <a:solidFill>
                  <a:srgbClr val="7D9029"/>
                </a:solidFill>
                <a:latin typeface="Courier"/>
              </a:rPr>
              <a:t>vs_previous =</a:t>
            </a:r>
            <a:r>
              <a:rPr>
                <a:latin typeface="Courier"/>
              </a:rPr>
              <a:t> estimate </a:t>
            </a:r>
            <a:r>
              <a:rPr>
                <a:solidFill>
                  <a:srgbClr val="4070A0"/>
                </a:solidFill>
                <a:latin typeface="Courier"/>
              </a:rPr>
              <a:t>-</a:t>
            </a:r>
            <a:r>
              <a:rPr>
                <a:latin typeface="Courier"/>
              </a:rPr>
              <a:t> </a:t>
            </a:r>
            <a:r>
              <a:rPr>
                <a:solidFill>
                  <a:srgbClr val="06287E"/>
                </a:solidFill>
                <a:latin typeface="Courier"/>
              </a:rPr>
              <a:t>lag</a:t>
            </a:r>
            <a:r>
              <a:rPr>
                <a:latin typeface="Courier"/>
              </a:rPr>
              <a:t>(estimate))</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Hold the selection, vary the measure: 11.4% to 14.9%</a:t>
            </a:r>
          </a:p>
        </p:txBody>
      </p:sp>
      <p:sp>
        <p:nvSpPr>
          <p:cNvPr id="3" name="Content Placeholder 2"/>
          <p:cNvSpPr>
            <a:spLocks noGrp="1"/>
          </p:cNvSpPr>
          <p:nvPr>
            <p:ph idx="1"/>
          </p:nvPr>
        </p:nvSpPr>
        <p:spPr/>
        <p:txBody>
          <a:bodyPr/>
          <a:lstStyle/>
          <a:p>
            <a:pPr lvl="0"/>
            <a:r>
              <a:rPr/>
              <a:t>Selection accounts for 2.7 points. Measure accounts for 3.5 — Between them they account for the whole of the 6.2-point…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each source is actually good for</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Source</a:t>
                      </a:r>
                    </a:p>
                  </a:txBody>
                  <a:tcPr/>
                </a:tc>
                <a:tc>
                  <a:txBody>
                    <a:bodyPr/>
                    <a:lstStyle/>
                    <a:p>
                      <a:pPr lvl="0" indent="0" marL="0">
                        <a:buNone/>
                      </a:pPr>
                      <a:r>
                        <a:rPr/>
                        <a:t>Good for</a:t>
                      </a:r>
                    </a:p>
                  </a:txBody>
                  <a:tcPr/>
                </a:tc>
                <a:tc>
                  <a:txBody>
                    <a:bodyPr/>
                    <a:lstStyle/>
                    <a:p>
                      <a:pPr lvl="0" indent="0" marL="0">
                        <a:buNone/>
                      </a:pPr>
                      <a:r>
                        <a:rPr/>
                        <a:t>Not for</a:t>
                      </a:r>
                    </a:p>
                  </a:txBody>
                  <a:tcPr/>
                </a:tc>
              </a:tr>
              <a:tr h="0">
                <a:tc>
                  <a:txBody>
                    <a:bodyPr/>
                    <a:lstStyle/>
                    <a:p>
                      <a:pPr lvl="0" indent="0" marL="0">
                        <a:buNone/>
                      </a:pPr>
                      <a:r>
                        <a:rPr/>
                        <a:t>Routine register</a:t>
                      </a:r>
                    </a:p>
                  </a:txBody>
                </a:tc>
                <a:tc>
                  <a:txBody>
                    <a:bodyPr/>
                    <a:lstStyle/>
                    <a:p>
                      <a:pPr lvl="0" indent="0" marL="0">
                        <a:buNone/>
                      </a:pPr>
                      <a:r>
                        <a:rPr/>
                        <a:t>Caseload, workload, supply planning, trend within the served population</a:t>
                      </a:r>
                    </a:p>
                  </a:txBody>
                </a:tc>
                <a:tc>
                  <a:txBody>
                    <a:bodyPr/>
                    <a:lstStyle/>
                    <a:p>
                      <a:pPr lvl="0" indent="0" marL="0">
                        <a:buNone/>
                      </a:pPr>
                      <a:r>
                        <a:rPr/>
                        <a:t>Prevalence, coverage denominators</a:t>
                      </a:r>
                    </a:p>
                  </a:txBody>
                </a:tc>
              </a:tr>
              <a:tr h="0">
                <a:tc>
                  <a:txBody>
                    <a:bodyPr/>
                    <a:lstStyle/>
                    <a:p>
                      <a:pPr lvl="0" indent="0" marL="0">
                        <a:buNone/>
                      </a:pPr>
                      <a:r>
                        <a:rPr/>
                        <a:t>Household survey</a:t>
                      </a:r>
                    </a:p>
                  </a:txBody>
                </a:tc>
                <a:tc>
                  <a:txBody>
                    <a:bodyPr/>
                    <a:lstStyle/>
                    <a:p>
                      <a:pPr lvl="0" indent="0" marL="0">
                        <a:buNone/>
                      </a:pPr>
                      <a:r>
                        <a:rPr/>
                        <a:t>Population prevalence with an interval, equity across strata</a:t>
                      </a:r>
                    </a:p>
                  </a:txBody>
                </a:tc>
                <a:tc>
                  <a:txBody>
                    <a:bodyPr/>
                    <a:lstStyle/>
                    <a:p>
                      <a:pPr lvl="0" indent="0" marL="0">
                        <a:buNone/>
                      </a:pPr>
                      <a:r>
                        <a:rPr/>
                        <a:t>Anything monthly; anything about individual facilities</a:t>
                      </a:r>
                    </a:p>
                  </a:txBody>
                </a:tc>
              </a:tr>
              <a:tr h="0">
                <a:tc>
                  <a:txBody>
                    <a:bodyPr/>
                    <a:lstStyle/>
                    <a:p>
                      <a:pPr lvl="0" indent="0" marL="0">
                        <a:buNone/>
                      </a:pPr>
                      <a:r>
                        <a:rPr/>
                        <a:t>SMART survey</a:t>
                      </a:r>
                    </a:p>
                  </a:txBody>
                </a:tc>
                <a:tc>
                  <a:txBody>
                    <a:bodyPr/>
                    <a:lstStyle/>
                    <a:p>
                      <a:pPr lvl="0" indent="0" marL="0">
                        <a:buNone/>
                      </a:pPr>
                      <a:r>
                        <a:rPr/>
                        <a:t>Prevalence against the IPC and emergency thresholds, comparability with other surveys</a:t>
                      </a:r>
                    </a:p>
                  </a:txBody>
                </a:tc>
                <a:tc>
                  <a:txBody>
                    <a:bodyPr/>
                    <a:lstStyle/>
                    <a:p>
                      <a:pPr lvl="0" indent="0" marL="0">
                        <a:buNone/>
                      </a:pPr>
                      <a:r>
                        <a:rPr/>
                        <a:t>Anything more often than annually</a:t>
                      </a:r>
                    </a:p>
                  </a:txBody>
                </a:tc>
              </a:tr>
            </a:tbl>
          </a:graphicData>
        </a:graphic>
      </p:graphicFrame>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Triangulation, not reconciliation</a:t>
            </a:r>
          </a:p>
        </p:txBody>
      </p:sp>
      <p:sp>
        <p:nvSpPr>
          <p:cNvPr id="3" name="Content Placeholder 2"/>
          <p:cNvSpPr>
            <a:spLocks noGrp="1"/>
          </p:cNvSpPr>
          <p:nvPr>
            <p:ph idx="1"/>
          </p:nvPr>
        </p:nvSpPr>
        <p:spPr/>
        <p:txBody>
          <a:bodyPr/>
          <a:lstStyle/>
          <a:p>
            <a:pPr lvl="0"/>
            <a:r>
              <a:rPr b="1"/>
              <a:t>A widening gap between routine and survey</a:t>
            </a:r>
            <a:r>
              <a:rPr/>
              <a:t> means screening coverage is falling, or the hardest-to-reach are becoming…</a:t>
            </a:r>
          </a:p>
          <a:p>
            <a:pPr lvl="0"/>
            <a:r>
              <a:rPr b="1"/>
              <a:t>A routine figure that moves while the survey does not</a:t>
            </a:r>
            <a:r>
              <a:rPr/>
              <a:t> is usually about case finding — a new outreach round, a new…</a:t>
            </a:r>
          </a:p>
          <a:p>
            <a:pPr lvl="0"/>
            <a:r>
              <a:rPr b="1"/>
              <a:t>A survey figure that moves while routine does not</a:t>
            </a:r>
            <a:r>
              <a:rPr/>
              <a:t> means the programme is not seeing the change. That is the most…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Triangulation, not reconciliation — In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gap_over_time(routine_series, survey_series):</a:t>
            </a:r>
            <a:br/>
            <a:r>
              <a:rPr>
                <a:latin typeface="Courier"/>
              </a:rPr>
              <a:t>    </a:t>
            </a:r>
            <a:r>
              <a:rPr b="1">
                <a:solidFill>
                  <a:srgbClr val="007020"/>
                </a:solidFill>
                <a:latin typeface="Courier"/>
              </a:rPr>
              <a:t>return</a:t>
            </a:r>
            <a:r>
              <a:rPr>
                <a:latin typeface="Courier"/>
              </a:rPr>
              <a:t> pd.DataFrame({</a:t>
            </a:r>
            <a:br/>
            <a:r>
              <a:rPr>
                <a:latin typeface="Courier"/>
              </a:rPr>
              <a:t>        </a:t>
            </a:r>
            <a:r>
              <a:rPr>
                <a:solidFill>
                  <a:srgbClr val="4070A0"/>
                </a:solidFill>
                <a:latin typeface="Courier"/>
              </a:rPr>
              <a:t>"routine"</a:t>
            </a:r>
            <a:r>
              <a:rPr>
                <a:latin typeface="Courier"/>
              </a:rPr>
              <a:t>: routine_series,</a:t>
            </a:r>
            <a:br/>
            <a:r>
              <a:rPr>
                <a:latin typeface="Courier"/>
              </a:rPr>
              <a:t>        </a:t>
            </a:r>
            <a:r>
              <a:rPr>
                <a:solidFill>
                  <a:srgbClr val="4070A0"/>
                </a:solidFill>
                <a:latin typeface="Courier"/>
              </a:rPr>
              <a:t>"survey"</a:t>
            </a:r>
            <a:r>
              <a:rPr>
                <a:latin typeface="Courier"/>
              </a:rPr>
              <a:t>: survey_series,</a:t>
            </a:r>
            <a:br/>
            <a:r>
              <a:rPr>
                <a:latin typeface="Courier"/>
              </a:rPr>
              <a:t>        </a:t>
            </a:r>
            <a:r>
              <a:rPr>
                <a:solidFill>
                  <a:srgbClr val="4070A0"/>
                </a:solidFill>
                <a:latin typeface="Courier"/>
              </a:rPr>
              <a:t>"ratio"</a:t>
            </a:r>
            <a:r>
              <a:rPr>
                <a:latin typeface="Courier"/>
              </a:rPr>
              <a:t>: survey_series </a:t>
            </a:r>
            <a:r>
              <a:rPr>
                <a:solidFill>
                  <a:srgbClr val="666666"/>
                </a:solidFill>
                <a:latin typeface="Courier"/>
              </a:rPr>
              <a:t>/</a:t>
            </a:r>
            <a:r>
              <a:rPr>
                <a:latin typeface="Courier"/>
              </a:rPr>
              <a:t> routine_series,</a:t>
            </a:r>
            <a:br/>
            <a:r>
              <a:rPr>
                <a:latin typeface="Courier"/>
              </a:rPr>
              <a:t>    })</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Triangulation, not reconciliation — In R</a:t>
            </a:r>
          </a:p>
        </p:txBody>
      </p:sp>
      <p:sp>
        <p:nvSpPr>
          <p:cNvPr id="3" name="Content Placeholder 2"/>
          <p:cNvSpPr>
            <a:spLocks noGrp="1"/>
          </p:cNvSpPr>
          <p:nvPr>
            <p:ph idx="1"/>
          </p:nvPr>
        </p:nvSpPr>
        <p:spPr/>
        <p:txBody>
          <a:bodyPr/>
          <a:lstStyle/>
          <a:p>
            <a:pPr lvl="0" indent="0">
              <a:buNone/>
            </a:pPr>
            <a:r>
              <a:rPr>
                <a:latin typeface="Courier"/>
              </a:rPr>
              <a:t>gap_over_time </a:t>
            </a:r>
            <a:r>
              <a:rPr>
                <a:solidFill>
                  <a:srgbClr val="007020"/>
                </a:solidFill>
                <a:latin typeface="Courier"/>
              </a:rPr>
              <a:t>&lt;-</a:t>
            </a:r>
            <a:r>
              <a:rPr>
                <a:latin typeface="Courier"/>
              </a:rPr>
              <a:t> </a:t>
            </a:r>
            <a:r>
              <a:rPr b="1">
                <a:solidFill>
                  <a:srgbClr val="007020"/>
                </a:solidFill>
                <a:latin typeface="Courier"/>
              </a:rPr>
              <a:t>function</a:t>
            </a:r>
            <a:r>
              <a:rPr>
                <a:latin typeface="Courier"/>
              </a:rPr>
              <a:t>(routine, survey) {</a:t>
            </a:r>
            <a:br/>
            <a:r>
              <a:rPr>
                <a:latin typeface="Courier"/>
              </a:rPr>
              <a:t>  tibble</a:t>
            </a:r>
            <a:r>
              <a:rPr>
                <a:solidFill>
                  <a:srgbClr val="4070A0"/>
                </a:solidFill>
                <a:latin typeface="Courier"/>
              </a:rPr>
              <a:t>::</a:t>
            </a:r>
            <a:r>
              <a:rPr>
                <a:solidFill>
                  <a:srgbClr val="06287E"/>
                </a:solidFill>
                <a:latin typeface="Courier"/>
              </a:rPr>
              <a:t>tibble</a:t>
            </a:r>
            <a:r>
              <a:rPr>
                <a:latin typeface="Courier"/>
              </a:rPr>
              <a:t>(routine, survey, </a:t>
            </a:r>
            <a:r>
              <a:rPr>
                <a:solidFill>
                  <a:srgbClr val="7D9029"/>
                </a:solidFill>
                <a:latin typeface="Courier"/>
              </a:rPr>
              <a:t>ratio =</a:t>
            </a:r>
            <a:r>
              <a:rPr>
                <a:latin typeface="Courier"/>
              </a:rPr>
              <a:t> survey </a:t>
            </a:r>
            <a:r>
              <a:rPr>
                <a:solidFill>
                  <a:srgbClr val="4070A0"/>
                </a:solidFill>
                <a:latin typeface="Courier"/>
              </a:rPr>
              <a:t>/</a:t>
            </a:r>
            <a:r>
              <a:rPr>
                <a:latin typeface="Courier"/>
              </a:rPr>
              <a:t> routine)</a:t>
            </a:r>
            <a:br/>
            <a:r>
              <a:rPr>
                <a:latin typeface="Courier"/>
              </a:rPr>
              <a: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Triangulation, not reconciliation</a:t>
            </a:r>
          </a:p>
        </p:txBody>
      </p:sp>
      <p:sp>
        <p:nvSpPr>
          <p:cNvPr id="3" name="Content Placeholder 2"/>
          <p:cNvSpPr>
            <a:spLocks noGrp="1"/>
          </p:cNvSpPr>
          <p:nvPr>
            <p:ph idx="1"/>
          </p:nvPr>
        </p:nvSpPr>
        <p:spPr/>
        <p:txBody>
          <a:bodyPr/>
          <a:lstStyle/>
          <a:p>
            <a:pPr lvl="0"/>
            <a:r>
              <a:rPr/>
              <a:t>Track the ratio, not the difference — A ratio of survey to routine is roughly the inverse of screening coverage, and it…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sentence in the report — Example</a:t>
            </a:r>
          </a:p>
        </p:txBody>
      </p:sp>
      <p:sp>
        <p:nvSpPr>
          <p:cNvPr id="3" name="Content Placeholder 2"/>
          <p:cNvSpPr>
            <a:spLocks noGrp="1"/>
          </p:cNvSpPr>
          <p:nvPr>
            <p:ph idx="1"/>
          </p:nvPr>
        </p:nvSpPr>
        <p:spPr/>
        <p:txBody>
          <a:bodyPr/>
          <a:lstStyle/>
          <a:p>
            <a:pPr lvl="0" indent="0">
              <a:buNone/>
            </a:pPr>
            <a:r>
              <a:rPr>
                <a:latin typeface="Courier"/>
              </a:rPr>
              <a:t>Acute malnutrition in the district, 2024:
  14.9% (95% CI 12.3-17.9) by weight-for-height z-score, from a 30-cluster
  SMART survey of 874 children, design effect 1.5.
  11.4% by MUAC in the same population, from a household survey of 648
  measured children, weighted to the sampling frame.
  8.7% by MUAC among 4,146 children brought to routine screening. This is a
  measure of the screened population, not a prevalence estimate, and is
  reported here for comparison with previous rounds of screening only.
The gap between the first two figures is a measurement difference; between the
second and third, a difference in who was measured. Neither indicates an error.</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When you only have routine data</a:t>
            </a:r>
          </a:p>
        </p:txBody>
      </p:sp>
      <p:sp>
        <p:nvSpPr>
          <p:cNvPr id="3" name="Content Placeholder 2"/>
          <p:cNvSpPr>
            <a:spLocks noGrp="1"/>
          </p:cNvSpPr>
          <p:nvPr>
            <p:ph idx="1"/>
          </p:nvPr>
        </p:nvSpPr>
        <p:spPr/>
        <p:txBody>
          <a:bodyPr/>
          <a:lstStyle/>
          <a:p>
            <a:pPr lvl="0"/>
            <a:r>
              <a:rPr b="1"/>
              <a:t>Report caseload, not prevalence.</a:t>
            </a:r>
            <a:r>
              <a:rPr/>
              <a:t> “3,700 children screened, 362 acutely malnourished by MUAC” is a true sentence…</a:t>
            </a:r>
          </a:p>
          <a:p>
            <a:pPr lvl="0"/>
            <a:r>
              <a:rPr b="1"/>
              <a:t>Report the trend, not the level.</a:t>
            </a:r>
            <a:r>
              <a:rPr/>
              <a:t> A routine series is far more reliable about direction than about level, provided…</a:t>
            </a:r>
          </a:p>
          <a:p>
            <a:pPr lvl="0"/>
            <a:r>
              <a:rPr b="1"/>
              <a:t>Anchor to the last survey.</a:t>
            </a:r>
            <a:r>
              <a:rPr/>
              <a:t> Where a survey exists, the routine-to-survey ratio from that year can be carried forward…</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Every lesson in this course has been a version of one question.</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https://data-analysis.cassion.dev/courses/routine-data-and-dhis2/dhis2-07-routine-versus-survey</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Three answers to one question</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7 of 8</vt:lpwstr>
  </property>
  <property fmtid="{D5CDD505-2E9C-101B-9397-08002B2CF9AE}" pid="3" name="subtitle">
    <vt:lpwstr>Acute malnutrition is 8.7% in the routine screening register, 11.4% in a household survey using the same measure, and 14.9% in a SMART survey using a different one. Decompose the gap into selection and measure, and neither source is wrong.</vt:lpwstr>
  </property>
</Properties>
</file>