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notesMaster" Target="notesMasters/notesMaster1.xml" /><Relationship Id="rId23" Type="http://schemas.openxmlformats.org/officeDocument/2006/relationships/viewProps" Target="viewProps.xml" /><Relationship Id="rId22" Type="http://schemas.openxmlformats.org/officeDocument/2006/relationships/presProps" Target="presProps.xml" /><Relationship Id="rId1" Type="http://schemas.openxmlformats.org/officeDocument/2006/relationships/slideMaster" Target="slideMasters/slideMaster1.xml" /><Relationship Id="rId25" Type="http://schemas.openxmlformats.org/officeDocument/2006/relationships/tableStyles" Target="tableStyles.xml" /><Relationship Id="rId24"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malnutrition aiguë vaut 8,7 % dans le registre de dépistage de routine, 11,4 % dans une enquête ménage employant la même mesure, et 14,9 % dans une enquête SMART en employant une autre. Décomposez l’écart entre sélection et mesure, et aucune source n’est fausse.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cluster nutrition dispose de trois chiffres pour la malnutrition aiguë, même population et même année. Le registre de dépistage de routine dit 8,7 %. Une enquête ménage dit 11,4 %. Une enquête SMART dit 14,9 %. Quelqu’un demandera lequel est juste. La réponse est que les trois le sont, et le travail utile consiste à décomposer l’écart selon ses deux causes — qui a été mesuré et ce qui a été mesuré — car chacune a une implication différente pour le programme.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choses varient entre ces lignes, et elles varient une à la fois, ce qui rend la décomposition possible.</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lignes un et deux emploient toutes deux le PB. La seule différence est qui a été mesuré. Le registre de routine mesure les enfants que quelqu’un a amenés à un dépistage. L’enquête ménage mesure des enfants tirés de la population, avec les pondérations construites par le cours sur les enquêtes. Un écart de 2,7 points, et il va dans le sens où il va toujours. Le dépistage atteint les enfants dont les accompagnants peuvent atteindre un point de dépistage — plus près du site, moins contraints par d’autres travaux, dans un ménage où quelqu’un peut se déplacer. Les enfants les plus difficiles à atteindre sont systématiquement plus susceptibles d’être malnutris, et le chiffre de routine ne les contient pas. Les données de routine mesurent la population servie, non la population. Ce n’est pas un défaut du système, c’est ce qu’est un registre de service. L’erreur est de le lire comme une prévalence.</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lignes deux et trois sont toutes deux des échantillons de population. La différence est la mesure. Le PB et le poids-pour-taille n’identifient pas les mêmes enfants. Ils sont corrélés, mais chacun trouve des cas que l’autre manque — le PB est plus sensible chez les enfants plus jeunes et plus petits, le poids-pour-taille chez les plus âgés et plus grands. Appliquer les seuils standards à la même population donne des prévalences différentes, et dans la plupart des contextes le poids-pour-taille donne le chiffre le plus élevé. Un écart de 3,5 points ici, et il signifie que les deux chiffres ne peuvent pas se lire face au même seuil. Le seuil d’urgence de 15 % pour la malnutrition aiguë globale est défini pour une mesure précise, et lui comparer une prévalence fondée sur le PB revient à comparer deux quantités différentes. Le cours sur les indicateurs le disait à propos du nommage ; voici ce que cela coûte.</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sélection explique 2,7 points. La mesure en explique 3,5. À elles deux elles rendent compte de la totalité de l’écart de 6,2 points, et aucune n’est une erreur.</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Lisez ce tableau et la réunion se règle d’elle-même. Le responsable de programme qui demande « combien d’enfants admettrons-nous le trimestre prochain » veut le registre de routine. Le cluster qui demande « la situation a-t-elle franchi le seuil d’urgence » veut l’enquête SMART. Poser l’une des questions à l’autre source produit une réponse fausse qui sonne défendable.</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réflexe, quand deux sources divergent, est de les réconcilier — décider laquelle a raison et ajuster l’autre. Résistez-y. Les sources mesurent des choses différentes et la différence est une information. Ce que la différence vous apprend.</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Suivez le rapport, pas la différence. Le rapport enquête sur routine est à peu près l’inverse de la couverture du dépistage, et il est assez stable pour être un indicateur de suivi à part entière.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Dix lignes, et elles mettent fin à une discussion qui reviendrait sinon chaque trimestre. La dernière phrase est celle qui travaille.</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C’est-à-dire la plupart du temps. Trois positions honnêtes. Ce qu’il ne faut pas faire est de présenter un taux de dépistage de routine comme une prévalence de population. C’est le mésusage le plus répandu des données de routine dans ce secteur, et il sous-estime toujours.</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Chaque leçon de ce cours a été une variante d’une seule question. La dernière la pose directement — qu’a-t-on exactement compté, par qui, sur quelle période — et en fait un bloc que l’on attache à tout chiffre produit par le système.</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routine-data-and-dhis2/dhis2-07-routine-versus-survey"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Trois réponses à une seule question</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La malnutrition aiguë vaut 8,7 % dans le registre de dépistage de routine, 11,4 % dans une enquête ménage employant la même mesure, et 14,9 % dans une enquête SMART en employant une autre. Décomposez l’écart entre sélection et mesure, et aucune source n’est fausse.</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7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La réunion</a:t>
            </a:r>
          </a:p>
          <a:p>
            <a:pPr lvl="0"/>
            <a:r>
              <a:rPr/>
              <a:t>Les trois sources</a:t>
            </a:r>
          </a:p>
          <a:p>
            <a:pPr lvl="0"/>
            <a:r>
              <a:rPr/>
              <a:t>Mesure constante, sélection variable — de 8,7 % à 11,4 %</a:t>
            </a:r>
          </a:p>
          <a:p>
            <a:pPr lvl="0"/>
            <a:r>
              <a:rPr/>
              <a:t>Sélection constante, mesure variable — de 11,4 % à 14,9 %</a:t>
            </a:r>
          </a:p>
          <a:p>
            <a:pPr lvl="0"/>
            <a:r>
              <a:rPr/>
              <a:t>Ce à quoi chaque source sert réellement</a:t>
            </a:r>
          </a:p>
          <a:p>
            <a:pPr lvl="0"/>
            <a:r>
              <a:rPr/>
              <a:t>Triangulation, non réconciliation</a:t>
            </a:r>
          </a:p>
          <a:p>
            <a:pPr lvl="0"/>
            <a:r>
              <a:rPr/>
              <a:t>La phrase du rapport</a:t>
            </a:r>
          </a:p>
          <a:p>
            <a:pPr lvl="0"/>
            <a:r>
              <a:rPr/>
              <a:t>Quand vous n’avez que des données de routine</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réunion</a:t>
            </a:r>
          </a:p>
        </p:txBody>
      </p:sp>
      <p:sp>
        <p:nvSpPr>
          <p:cNvPr id="3" name="Content Placeholder 2"/>
          <p:cNvSpPr>
            <a:spLocks noGrp="1"/>
          </p:cNvSpPr>
          <p:nvPr>
            <p:ph idx="1"/>
          </p:nvPr>
        </p:nvSpPr>
        <p:spPr/>
        <p:txBody>
          <a:bodyPr/>
          <a:lstStyle/>
          <a:p>
            <a:pPr lvl="0"/>
            <a:r>
              <a:rPr/>
              <a:t>Le cluster nutrition dispose de trois chiffres pour la malnutrition aiguë, même population et même année.</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trois sources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muac </a:t>
            </a:r>
            <a:r>
              <a:rPr>
                <a:solidFill>
                  <a:srgbClr val="666666"/>
                </a:solidFill>
                <a:latin typeface="Courier"/>
              </a:rPr>
              <a:t>=</a:t>
            </a:r>
            <a:r>
              <a:rPr>
                <a:latin typeface="Courier"/>
              </a:rPr>
              <a:t> pd.read_csv(</a:t>
            </a:r>
            <a:r>
              <a:rPr>
                <a:solidFill>
                  <a:srgbClr val="4070A0"/>
                </a:solidFill>
                <a:latin typeface="Courier"/>
              </a:rPr>
              <a:t>"muac-screening-artibonite-2024.v1.csv"</a:t>
            </a:r>
            <a:r>
              <a:rPr>
                <a:latin typeface="Courier"/>
              </a:rPr>
              <a:t>)</a:t>
            </a:r>
            <a:br/>
            <a:r>
              <a:rPr>
                <a:latin typeface="Courier"/>
              </a:rPr>
              <a:t>measured </a:t>
            </a:r>
            <a:r>
              <a:rPr>
                <a:solidFill>
                  <a:srgbClr val="666666"/>
                </a:solidFill>
                <a:latin typeface="Courier"/>
              </a:rPr>
              <a:t>=</a:t>
            </a:r>
            <a:r>
              <a:rPr>
                <a:latin typeface="Courier"/>
              </a:rPr>
              <a:t> muac[muac[</a:t>
            </a:r>
            <a:r>
              <a:rPr>
                <a:solidFill>
                  <a:srgbClr val="4070A0"/>
                </a:solidFill>
                <a:latin typeface="Courier"/>
              </a:rPr>
              <a:t>"muac_mm"</a:t>
            </a:r>
            <a:r>
              <a:rPr>
                <a:latin typeface="Courier"/>
              </a:rPr>
              <a:t>].notna()]</a:t>
            </a:r>
            <a:br/>
            <a:r>
              <a:rPr>
                <a:latin typeface="Courier"/>
              </a:rPr>
              <a:t>routine </a:t>
            </a:r>
            <a:r>
              <a:rPr>
                <a:solidFill>
                  <a:srgbClr val="666666"/>
                </a:solidFill>
                <a:latin typeface="Courier"/>
              </a:rPr>
              <a:t>=</a:t>
            </a:r>
            <a:r>
              <a:rPr>
                <a:latin typeface="Courier"/>
              </a:rPr>
              <a:t> ((measured[</a:t>
            </a:r>
            <a:r>
              <a:rPr>
                <a:solidFill>
                  <a:srgbClr val="4070A0"/>
                </a:solidFill>
                <a:latin typeface="Courier"/>
              </a:rPr>
              <a:t>"muac_mm"</a:t>
            </a:r>
            <a:r>
              <a:rPr>
                <a:latin typeface="Courier"/>
              </a:rPr>
              <a:t>] </a:t>
            </a:r>
            <a:r>
              <a:rPr>
                <a:solidFill>
                  <a:srgbClr val="666666"/>
                </a:solidFill>
                <a:latin typeface="Courier"/>
              </a:rPr>
              <a:t>&lt;</a:t>
            </a:r>
            <a:r>
              <a:rPr>
                <a:latin typeface="Courier"/>
              </a:rPr>
              <a:t> </a:t>
            </a:r>
            <a:r>
              <a:rPr>
                <a:solidFill>
                  <a:srgbClr val="40A070"/>
                </a:solidFill>
                <a:latin typeface="Courier"/>
              </a:rPr>
              <a:t>125</a:t>
            </a:r>
            <a:r>
              <a:rPr>
                <a:latin typeface="Courier"/>
              </a:rPr>
              <a:t>) </a:t>
            </a:r>
            <a:r>
              <a:rPr>
                <a:solidFill>
                  <a:srgbClr val="666666"/>
                </a:solidFill>
                <a:latin typeface="Courier"/>
              </a:rPr>
              <a:t>|</a:t>
            </a:r>
            <a:r>
              <a:rPr>
                <a:latin typeface="Courier"/>
              </a:rPr>
              <a:t> (measured[</a:t>
            </a:r>
            <a:r>
              <a:rPr>
                <a:solidFill>
                  <a:srgbClr val="4070A0"/>
                </a:solidFill>
                <a:latin typeface="Courier"/>
              </a:rPr>
              <a:t>"oedema"</a:t>
            </a:r>
            <a:r>
              <a:rPr>
                <a:latin typeface="Courier"/>
              </a:rPr>
              <a:t>] </a:t>
            </a:r>
            <a:r>
              <a:rPr>
                <a:solidFill>
                  <a:srgbClr val="666666"/>
                </a:solidFill>
                <a:latin typeface="Courier"/>
              </a:rPr>
              <a:t>==</a:t>
            </a:r>
            <a:r>
              <a:rPr>
                <a:latin typeface="Courier"/>
              </a:rPr>
              <a:t> </a:t>
            </a:r>
            <a:r>
              <a:rPr>
                <a:solidFill>
                  <a:srgbClr val="19177C"/>
                </a:solidFill>
                <a:latin typeface="Courier"/>
              </a:rPr>
              <a:t>True</a:t>
            </a:r>
            <a:r>
              <a:rPr>
                <a:latin typeface="Courier"/>
              </a:rPr>
              <a:t>)).mean()</a:t>
            </a:r>
            <a:br/>
            <a:br/>
            <a:r>
              <a:rPr>
                <a:solidFill>
                  <a:srgbClr val="008000"/>
                </a:solidFill>
                <a:latin typeface="Courier"/>
              </a:rPr>
              <a:t>print</a:t>
            </a:r>
            <a:r>
              <a:rPr>
                <a:latin typeface="Courier"/>
              </a:rPr>
              <a:t>(</a:t>
            </a:r>
            <a:r>
              <a:rPr>
                <a:solidFill>
                  <a:srgbClr val="BB6688"/>
                </a:solidFill>
                <a:latin typeface="Courier"/>
              </a:rPr>
              <a:t>f"routine screening register: </a:t>
            </a:r>
            <a:r>
              <a:rPr>
                <a:solidFill>
                  <a:srgbClr val="4070A0"/>
                </a:solidFill>
                <a:latin typeface="Courier"/>
              </a:rPr>
              <a:t>{</a:t>
            </a:r>
            <a:r>
              <a:rPr>
                <a:latin typeface="Courier"/>
              </a:rPr>
              <a:t>routine</a:t>
            </a:r>
            <a:r>
              <a:rPr>
                <a:solidFill>
                  <a:srgbClr val="4070A0"/>
                </a:solidFill>
                <a:latin typeface="Courier"/>
              </a:rPr>
              <a:t>:.1%}</a:t>
            </a:r>
            <a:r>
              <a:rPr>
                <a:solidFill>
                  <a:srgbClr val="BB6688"/>
                </a:solidFill>
                <a:latin typeface="Courier"/>
              </a:rPr>
              <a:t> on n=</a:t>
            </a:r>
            <a:r>
              <a:rPr>
                <a:solidFill>
                  <a:srgbClr val="4070A0"/>
                </a:solidFill>
                <a:latin typeface="Courier"/>
              </a:rPr>
              <a:t>{</a:t>
            </a:r>
            <a:r>
              <a:rPr>
                <a:solidFill>
                  <a:srgbClr val="008000"/>
                </a:solidFill>
                <a:latin typeface="Courier"/>
              </a:rPr>
              <a:t>len</a:t>
            </a:r>
            <a:r>
              <a:rPr>
                <a:latin typeface="Courier"/>
              </a:rPr>
              <a:t>(measured)</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trois sources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muac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(muac_mm))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rate =</a:t>
            </a:r>
            <a:r>
              <a:rPr>
                <a:latin typeface="Courier"/>
              </a:rPr>
              <a:t> </a:t>
            </a:r>
            <a:r>
              <a:rPr>
                <a:solidFill>
                  <a:srgbClr val="06287E"/>
                </a:solidFill>
                <a:latin typeface="Courier"/>
              </a:rPr>
              <a:t>mean</a:t>
            </a:r>
            <a:r>
              <a:rPr>
                <a:latin typeface="Courier"/>
              </a:rPr>
              <a:t>(muac_mm </a:t>
            </a:r>
            <a:r>
              <a:rPr>
                <a:solidFill>
                  <a:srgbClr val="4070A0"/>
                </a:solidFill>
                <a:latin typeface="Courier"/>
              </a:rPr>
              <a:t>&lt;</a:t>
            </a:r>
            <a:r>
              <a:rPr>
                <a:latin typeface="Courier"/>
              </a:rPr>
              <a:t> </a:t>
            </a:r>
            <a:r>
              <a:rPr>
                <a:solidFill>
                  <a:srgbClr val="40A070"/>
                </a:solidFill>
                <a:latin typeface="Courier"/>
              </a:rPr>
              <a:t>125</a:t>
            </a:r>
            <a:r>
              <a:rPr>
                <a:latin typeface="Courier"/>
              </a:rPr>
              <a:t> </a:t>
            </a:r>
            <a:r>
              <a:rPr>
                <a:solidFill>
                  <a:srgbClr val="4070A0"/>
                </a:solidFill>
                <a:latin typeface="Courier"/>
              </a:rPr>
              <a:t>|</a:t>
            </a:r>
            <a:r>
              <a:rPr>
                <a:latin typeface="Courier"/>
              </a:rPr>
              <a:t> oedema), </a:t>
            </a:r>
            <a:r>
              <a:rPr>
                <a:solidFill>
                  <a:srgbClr val="7D9029"/>
                </a:solidFill>
                <a:latin typeface="Courier"/>
              </a:rPr>
              <a:t>n =</a:t>
            </a:r>
            <a:r>
              <a:rPr>
                <a:latin typeface="Courier"/>
              </a:rPr>
              <a:t> </a:t>
            </a:r>
            <a:r>
              <a:rPr>
                <a:solidFill>
                  <a:srgbClr val="06287E"/>
                </a:solidFill>
                <a:latin typeface="Courier"/>
              </a:rPr>
              <a:t>n</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trois sources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1651000"/>
                <a:gridCol w="1651000"/>
                <a:gridCol w="1651000"/>
                <a:gridCol w="1651000"/>
                <a:gridCol w="1651000"/>
              </a:tblGrid>
              <a:tr h="0">
                <a:tc>
                  <a:txBody>
                    <a:bodyPr/>
                    <a:lstStyle/>
                    <a:p>
                      <a:pPr lvl="0" indent="0" marL="0">
                        <a:buNone/>
                      </a:pPr>
                      <a:r>
                        <a:rPr/>
                        <a:t>Source</a:t>
                      </a:r>
                    </a:p>
                  </a:txBody>
                  <a:tcPr/>
                </a:tc>
                <a:tc>
                  <a:txBody>
                    <a:bodyPr/>
                    <a:lstStyle/>
                    <a:p>
                      <a:pPr lvl="0" indent="0" marL="0">
                        <a:buNone/>
                      </a:pPr>
                      <a:r>
                        <a:rPr/>
                        <a:t>Mesure</a:t>
                      </a:r>
                    </a:p>
                  </a:txBody>
                  <a:tcPr/>
                </a:tc>
                <a:tc>
                  <a:txBody>
                    <a:bodyPr/>
                    <a:lstStyle/>
                    <a:p>
                      <a:pPr lvl="0" indent="0" marL="0">
                        <a:buNone/>
                      </a:pPr>
                      <a:r>
                        <a:rPr/>
                        <a:t>Population</a:t>
                      </a:r>
                    </a:p>
                  </a:txBody>
                  <a:tcPr/>
                </a:tc>
                <a:tc>
                  <a:txBody>
                    <a:bodyPr/>
                    <a:lstStyle/>
                    <a:p>
                      <a:pPr lvl="0" indent="0" marL="0">
                        <a:buNone/>
                      </a:pPr>
                      <a:r>
                        <a:rPr/>
                        <a:t>Estimation</a:t>
                      </a:r>
                    </a:p>
                  </a:txBody>
                  <a:tcPr/>
                </a:tc>
                <a:tc>
                  <a:txBody>
                    <a:bodyPr/>
                    <a:lstStyle/>
                    <a:p>
                      <a:pPr lvl="0" indent="0" marL="0">
                        <a:buNone/>
                      </a:pPr>
                      <a:r>
                        <a:rPr/>
                        <a:t>n</a:t>
                      </a:r>
                    </a:p>
                  </a:txBody>
                  <a:tcPr/>
                </a:tc>
              </a:tr>
              <a:tr h="0">
                <a:tc>
                  <a:txBody>
                    <a:bodyPr/>
                    <a:lstStyle/>
                    <a:p>
                      <a:pPr lvl="0" indent="0" marL="0">
                        <a:buNone/>
                      </a:pPr>
                      <a:r>
                        <a:rPr/>
                        <a:t>Registre de dépistage de routine</a:t>
                      </a:r>
                    </a:p>
                  </a:txBody>
                </a:tc>
                <a:tc>
                  <a:txBody>
                    <a:bodyPr/>
                    <a:lstStyle/>
                    <a:p>
                      <a:pPr lvl="0" indent="0" marL="0">
                        <a:buNone/>
                      </a:pPr>
                      <a:r>
                        <a:rPr/>
                        <a:t>PB</a:t>
                      </a:r>
                    </a:p>
                  </a:txBody>
                </a:tc>
                <a:tc>
                  <a:txBody>
                    <a:bodyPr/>
                    <a:lstStyle/>
                    <a:p>
                      <a:pPr lvl="0" indent="0" marL="0">
                        <a:buNone/>
                      </a:pPr>
                      <a:r>
                        <a:rPr/>
                        <a:t>Enfants amenés au dépistage</a:t>
                      </a:r>
                    </a:p>
                  </a:txBody>
                </a:tc>
                <a:tc>
                  <a:txBody>
                    <a:bodyPr/>
                    <a:lstStyle/>
                    <a:p>
                      <a:pPr lvl="0" indent="0" marL="0">
                        <a:buNone/>
                      </a:pPr>
                      <a:r>
                        <a:rPr b="1"/>
                        <a:t>8,7 %</a:t>
                      </a:r>
                    </a:p>
                  </a:txBody>
                </a:tc>
                <a:tc>
                  <a:txBody>
                    <a:bodyPr/>
                    <a:lstStyle/>
                    <a:p>
                      <a:pPr lvl="0" indent="0" marL="0">
                        <a:buNone/>
                      </a:pPr>
                      <a:r>
                        <a:rPr/>
                        <a:t>4 146</a:t>
                      </a:r>
                    </a:p>
                  </a:txBody>
                </a:tc>
              </a:tr>
              <a:tr h="0">
                <a:tc>
                  <a:txBody>
                    <a:bodyPr/>
                    <a:lstStyle/>
                    <a:p>
                      <a:pPr lvl="0" indent="0" marL="0">
                        <a:buNone/>
                      </a:pPr>
                      <a:r>
                        <a:rPr/>
                        <a:t>Enquête ménage</a:t>
                      </a:r>
                    </a:p>
                  </a:txBody>
                </a:tc>
                <a:tc>
                  <a:txBody>
                    <a:bodyPr/>
                    <a:lstStyle/>
                    <a:p>
                      <a:pPr lvl="0" indent="0" marL="0">
                        <a:buNone/>
                      </a:pPr>
                      <a:r>
                        <a:rPr/>
                        <a:t>PB</a:t>
                      </a:r>
                    </a:p>
                  </a:txBody>
                </a:tc>
                <a:tc>
                  <a:txBody>
                    <a:bodyPr/>
                    <a:lstStyle/>
                    <a:p>
                      <a:pPr lvl="0" indent="0" marL="0">
                        <a:buNone/>
                      </a:pPr>
                      <a:r>
                        <a:rPr/>
                        <a:t>Échantillon de population, pondéré</a:t>
                      </a:r>
                    </a:p>
                  </a:txBody>
                </a:tc>
                <a:tc>
                  <a:txBody>
                    <a:bodyPr/>
                    <a:lstStyle/>
                    <a:p>
                      <a:pPr lvl="0" indent="0" marL="0">
                        <a:buNone/>
                      </a:pPr>
                      <a:r>
                        <a:rPr b="1"/>
                        <a:t>11,4 %</a:t>
                      </a:r>
                    </a:p>
                  </a:txBody>
                </a:tc>
                <a:tc>
                  <a:txBody>
                    <a:bodyPr/>
                    <a:lstStyle/>
                    <a:p>
                      <a:pPr lvl="0" indent="0" marL="0">
                        <a:buNone/>
                      </a:pPr>
                      <a:r>
                        <a:rPr/>
                        <a:t>648</a:t>
                      </a:r>
                    </a:p>
                  </a:txBody>
                </a:tc>
              </a:tr>
              <a:tr h="0">
                <a:tc>
                  <a:txBody>
                    <a:bodyPr/>
                    <a:lstStyle/>
                    <a:p>
                      <a:pPr lvl="0" indent="0" marL="0">
                        <a:buNone/>
                      </a:pPr>
                      <a:r>
                        <a:rPr/>
                        <a:t>Enquête SMART</a:t>
                      </a:r>
                    </a:p>
                  </a:txBody>
                </a:tc>
                <a:tc>
                  <a:txBody>
                    <a:bodyPr/>
                    <a:lstStyle/>
                    <a:p>
                      <a:pPr lvl="0" indent="0" marL="0">
                        <a:buNone/>
                      </a:pPr>
                      <a:r>
                        <a:rPr/>
                        <a:t>Score z poids-taille</a:t>
                      </a:r>
                    </a:p>
                  </a:txBody>
                </a:tc>
                <a:tc>
                  <a:txBody>
                    <a:bodyPr/>
                    <a:lstStyle/>
                    <a:p>
                      <a:pPr lvl="0" indent="0" marL="0">
                        <a:buNone/>
                      </a:pPr>
                      <a:r>
                        <a:rPr/>
                        <a:t>Échantillon de population</a:t>
                      </a:r>
                    </a:p>
                  </a:txBody>
                </a:tc>
                <a:tc>
                  <a:txBody>
                    <a:bodyPr/>
                    <a:lstStyle/>
                    <a:p>
                      <a:pPr lvl="0" indent="0" marL="0">
                        <a:buNone/>
                      </a:pPr>
                      <a:r>
                        <a:rPr b="1"/>
                        <a:t>14,9 %</a:t>
                      </a:r>
                    </a:p>
                  </a:txBody>
                </a:tc>
                <a:tc>
                  <a:txBody>
                    <a:bodyPr/>
                    <a:lstStyle/>
                    <a:p>
                      <a:pPr lvl="0" indent="0" marL="0">
                        <a:buNone/>
                      </a:pPr>
                      <a:r>
                        <a:rPr/>
                        <a:t>874</a:t>
                      </a:r>
                    </a:p>
                  </a:txBody>
                </a:tc>
              </a:tr>
            </a:tbl>
          </a:graphicData>
        </a:graphic>
      </p:graphicFrame>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Mesure constante, sélection variable — de 8,7 % à 11,4 %</a:t>
            </a:r>
          </a:p>
        </p:txBody>
      </p:sp>
      <p:sp>
        <p:nvSpPr>
          <p:cNvPr id="3" name="Content Placeholder 2"/>
          <p:cNvSpPr>
            <a:spLocks noGrp="1"/>
          </p:cNvSpPr>
          <p:nvPr>
            <p:ph idx="1"/>
          </p:nvPr>
        </p:nvSpPr>
        <p:spPr/>
        <p:txBody>
          <a:bodyPr/>
          <a:lstStyle/>
          <a:p>
            <a:pPr lvl="0"/>
            <a:r>
              <a:rPr/>
              <a:t>Les données de routine mesurent la population servie, non la population — Ce n’est pas un défaut du système, c’est ce…</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Sélection constante, mesure variable — de 11,4 % à 14,9 % — En Python</a:t>
            </a:r>
          </a:p>
        </p:txBody>
      </p:sp>
      <p:sp>
        <p:nvSpPr>
          <p:cNvPr id="3" name="Content Placeholder 2"/>
          <p:cNvSpPr>
            <a:spLocks noGrp="1"/>
          </p:cNvSpPr>
          <p:nvPr>
            <p:ph idx="1"/>
          </p:nvPr>
        </p:nvSpPr>
        <p:spPr/>
        <p:txBody>
          <a:bodyPr/>
          <a:lstStyle/>
          <a:p>
            <a:pPr lvl="0" indent="0">
              <a:buNone/>
            </a:pPr>
            <a:r>
              <a:rPr>
                <a:latin typeface="Courier"/>
              </a:rPr>
              <a:t>comparison </a:t>
            </a:r>
            <a:r>
              <a:rPr>
                <a:solidFill>
                  <a:srgbClr val="666666"/>
                </a:solidFill>
                <a:latin typeface="Courier"/>
              </a:rPr>
              <a:t>=</a:t>
            </a:r>
            <a:r>
              <a:rPr>
                <a:latin typeface="Courier"/>
              </a:rPr>
              <a:t> pd.DataFrame({</a:t>
            </a:r>
            <a:br/>
            <a:r>
              <a:rPr>
                <a:latin typeface="Courier"/>
              </a:rPr>
              <a:t>    </a:t>
            </a:r>
            <a:r>
              <a:rPr>
                <a:solidFill>
                  <a:srgbClr val="4070A0"/>
                </a:solidFill>
                <a:latin typeface="Courier"/>
              </a:rPr>
              <a:t>"source"</a:t>
            </a:r>
            <a:r>
              <a:rPr>
                <a:latin typeface="Courier"/>
              </a:rPr>
              <a:t>: [</a:t>
            </a:r>
            <a:r>
              <a:rPr>
                <a:solidFill>
                  <a:srgbClr val="4070A0"/>
                </a:solidFill>
                <a:latin typeface="Courier"/>
              </a:rPr>
              <a:t>"Routine register"</a:t>
            </a:r>
            <a:r>
              <a:rPr>
                <a:latin typeface="Courier"/>
              </a:rPr>
              <a:t>, </a:t>
            </a:r>
            <a:r>
              <a:rPr>
                <a:solidFill>
                  <a:srgbClr val="4070A0"/>
                </a:solidFill>
                <a:latin typeface="Courier"/>
              </a:rPr>
              <a:t>"Household survey"</a:t>
            </a:r>
            <a:r>
              <a:rPr>
                <a:latin typeface="Courier"/>
              </a:rPr>
              <a:t>, </a:t>
            </a:r>
            <a:r>
              <a:rPr>
                <a:solidFill>
                  <a:srgbClr val="4070A0"/>
                </a:solidFill>
                <a:latin typeface="Courier"/>
              </a:rPr>
              <a:t>"SMART survey"</a:t>
            </a:r>
            <a:r>
              <a:rPr>
                <a:latin typeface="Courier"/>
              </a:rPr>
              <a:t>],</a:t>
            </a:r>
            <a:br/>
            <a:r>
              <a:rPr>
                <a:latin typeface="Courier"/>
              </a:rPr>
              <a:t>    </a:t>
            </a:r>
            <a:r>
              <a:rPr>
                <a:solidFill>
                  <a:srgbClr val="4070A0"/>
                </a:solidFill>
                <a:latin typeface="Courier"/>
              </a:rPr>
              <a:t>"measure"</a:t>
            </a:r>
            <a:r>
              <a:rPr>
                <a:latin typeface="Courier"/>
              </a:rPr>
              <a:t>: [</a:t>
            </a:r>
            <a:r>
              <a:rPr>
                <a:solidFill>
                  <a:srgbClr val="4070A0"/>
                </a:solidFill>
                <a:latin typeface="Courier"/>
              </a:rPr>
              <a:t>"MUAC"</a:t>
            </a:r>
            <a:r>
              <a:rPr>
                <a:latin typeface="Courier"/>
              </a:rPr>
              <a:t>, </a:t>
            </a:r>
            <a:r>
              <a:rPr>
                <a:solidFill>
                  <a:srgbClr val="4070A0"/>
                </a:solidFill>
                <a:latin typeface="Courier"/>
              </a:rPr>
              <a:t>"MUAC"</a:t>
            </a:r>
            <a:r>
              <a:rPr>
                <a:latin typeface="Courier"/>
              </a:rPr>
              <a:t>, </a:t>
            </a:r>
            <a:r>
              <a:rPr>
                <a:solidFill>
                  <a:srgbClr val="4070A0"/>
                </a:solidFill>
                <a:latin typeface="Courier"/>
              </a:rPr>
              <a:t>"weight-for-height z"</a:t>
            </a:r>
            <a:r>
              <a:rPr>
                <a:latin typeface="Courier"/>
              </a:rPr>
              <a:t>],</a:t>
            </a:r>
            <a:br/>
            <a:r>
              <a:rPr>
                <a:latin typeface="Courier"/>
              </a:rPr>
              <a:t>    </a:t>
            </a:r>
            <a:r>
              <a:rPr>
                <a:solidFill>
                  <a:srgbClr val="4070A0"/>
                </a:solidFill>
                <a:latin typeface="Courier"/>
              </a:rPr>
              <a:t>"population"</a:t>
            </a:r>
            <a:r>
              <a:rPr>
                <a:latin typeface="Courier"/>
              </a:rPr>
              <a:t>: [</a:t>
            </a:r>
            <a:r>
              <a:rPr>
                <a:solidFill>
                  <a:srgbClr val="4070A0"/>
                </a:solidFill>
                <a:latin typeface="Courier"/>
              </a:rPr>
              <a:t>"screened"</a:t>
            </a:r>
            <a:r>
              <a:rPr>
                <a:latin typeface="Courier"/>
              </a:rPr>
              <a:t>, </a:t>
            </a:r>
            <a:r>
              <a:rPr>
                <a:solidFill>
                  <a:srgbClr val="4070A0"/>
                </a:solidFill>
                <a:latin typeface="Courier"/>
              </a:rPr>
              <a:t>"population sample"</a:t>
            </a:r>
            <a:r>
              <a:rPr>
                <a:latin typeface="Courier"/>
              </a:rPr>
              <a:t>, </a:t>
            </a:r>
            <a:r>
              <a:rPr>
                <a:solidFill>
                  <a:srgbClr val="4070A0"/>
                </a:solidFill>
                <a:latin typeface="Courier"/>
              </a:rPr>
              <a:t>"population sample"</a:t>
            </a:r>
            <a:r>
              <a:rPr>
                <a:latin typeface="Courier"/>
              </a:rPr>
              <a:t>],</a:t>
            </a:r>
            <a:br/>
            <a:r>
              <a:rPr>
                <a:latin typeface="Courier"/>
              </a:rPr>
              <a:t>    </a:t>
            </a:r>
            <a:r>
              <a:rPr>
                <a:solidFill>
                  <a:srgbClr val="4070A0"/>
                </a:solidFill>
                <a:latin typeface="Courier"/>
              </a:rPr>
              <a:t>"estimate"</a:t>
            </a:r>
            <a:r>
              <a:rPr>
                <a:latin typeface="Courier"/>
              </a:rPr>
              <a:t>: [</a:t>
            </a:r>
            <a:r>
              <a:rPr>
                <a:solidFill>
                  <a:srgbClr val="40A070"/>
                </a:solidFill>
                <a:latin typeface="Courier"/>
              </a:rPr>
              <a:t>0.087</a:t>
            </a:r>
            <a:r>
              <a:rPr>
                <a:latin typeface="Courier"/>
              </a:rPr>
              <a:t>, </a:t>
            </a:r>
            <a:r>
              <a:rPr>
                <a:solidFill>
                  <a:srgbClr val="40A070"/>
                </a:solidFill>
                <a:latin typeface="Courier"/>
              </a:rPr>
              <a:t>0.114</a:t>
            </a:r>
            <a:r>
              <a:rPr>
                <a:latin typeface="Courier"/>
              </a:rPr>
              <a:t>, </a:t>
            </a:r>
            <a:r>
              <a:rPr>
                <a:solidFill>
                  <a:srgbClr val="40A070"/>
                </a:solidFill>
                <a:latin typeface="Courier"/>
              </a:rPr>
              <a:t>0.149</a:t>
            </a:r>
            <a:r>
              <a:rPr>
                <a:latin typeface="Courier"/>
              </a:rPr>
              <a:t>],</a:t>
            </a:r>
            <a:br/>
            <a:r>
              <a:rPr>
                <a:latin typeface="Courier"/>
              </a:rPr>
              <a:t>})</a:t>
            </a:r>
            <a:br/>
            <a:r>
              <a:rPr>
                <a:latin typeface="Courier"/>
              </a:rPr>
              <a:t>comparison[</a:t>
            </a:r>
            <a:r>
              <a:rPr>
                <a:solidFill>
                  <a:srgbClr val="4070A0"/>
                </a:solidFill>
                <a:latin typeface="Courier"/>
              </a:rPr>
              <a:t>"vs_previous"</a:t>
            </a:r>
            <a:r>
              <a:rPr>
                <a:latin typeface="Courier"/>
              </a:rPr>
              <a:t>] </a:t>
            </a:r>
            <a:r>
              <a:rPr>
                <a:solidFill>
                  <a:srgbClr val="666666"/>
                </a:solidFill>
                <a:latin typeface="Courier"/>
              </a:rPr>
              <a:t>=</a:t>
            </a:r>
            <a:r>
              <a:rPr>
                <a:latin typeface="Courier"/>
              </a:rPr>
              <a:t> comparison[</a:t>
            </a:r>
            <a:r>
              <a:rPr>
                <a:solidFill>
                  <a:srgbClr val="4070A0"/>
                </a:solidFill>
                <a:latin typeface="Courier"/>
              </a:rPr>
              <a:t>"estimate"</a:t>
            </a:r>
            <a:r>
              <a:rPr>
                <a:latin typeface="Courier"/>
              </a:rPr>
              <a:t>].diff()</a:t>
            </a:r>
            <a:br/>
            <a:r>
              <a:rPr>
                <a:solidFill>
                  <a:srgbClr val="008000"/>
                </a:solidFill>
                <a:latin typeface="Courier"/>
              </a:rPr>
              <a:t>print</a:t>
            </a:r>
            <a:r>
              <a:rPr>
                <a:latin typeface="Courier"/>
              </a:rPr>
              <a:t>(comparison)</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Sélection constante, mesure variable — de 11,4 % à 14,9 % — En R</a:t>
            </a:r>
          </a:p>
        </p:txBody>
      </p:sp>
      <p:sp>
        <p:nvSpPr>
          <p:cNvPr id="3" name="Content Placeholder 2"/>
          <p:cNvSpPr>
            <a:spLocks noGrp="1"/>
          </p:cNvSpPr>
          <p:nvPr>
            <p:ph idx="1"/>
          </p:nvPr>
        </p:nvSpPr>
        <p:spPr/>
        <p:txBody>
          <a:bodyPr/>
          <a:lstStyle/>
          <a:p>
            <a:pPr lvl="0" indent="0">
              <a:buNone/>
            </a:pPr>
            <a:r>
              <a:rPr>
                <a:latin typeface="Courier"/>
              </a:rPr>
              <a:t>tibble</a:t>
            </a:r>
            <a:r>
              <a:rPr>
                <a:solidFill>
                  <a:srgbClr val="4070A0"/>
                </a:solidFill>
                <a:latin typeface="Courier"/>
              </a:rPr>
              <a:t>::</a:t>
            </a:r>
            <a:r>
              <a:rPr>
                <a:solidFill>
                  <a:srgbClr val="06287E"/>
                </a:solidFill>
                <a:latin typeface="Courier"/>
              </a:rPr>
              <a:t>tribble</a:t>
            </a:r>
            <a:r>
              <a:rPr>
                <a:latin typeface="Courier"/>
              </a:rPr>
              <a:t>(</a:t>
            </a:r>
            <a:br/>
            <a:r>
              <a:rPr>
                <a:latin typeface="Courier"/>
              </a:rPr>
              <a:t>  </a:t>
            </a:r>
            <a:r>
              <a:rPr>
                <a:solidFill>
                  <a:srgbClr val="4070A0"/>
                </a:solidFill>
                <a:latin typeface="Courier"/>
              </a:rPr>
              <a:t>~</a:t>
            </a:r>
            <a:r>
              <a:rPr>
                <a:latin typeface="Courier"/>
              </a:rPr>
              <a:t>source,             </a:t>
            </a:r>
            <a:r>
              <a:rPr>
                <a:solidFill>
                  <a:srgbClr val="4070A0"/>
                </a:solidFill>
                <a:latin typeface="Courier"/>
              </a:rPr>
              <a:t>~</a:t>
            </a:r>
            <a:r>
              <a:rPr>
                <a:latin typeface="Courier"/>
              </a:rPr>
              <a:t>measure, </a:t>
            </a:r>
            <a:r>
              <a:rPr>
                <a:solidFill>
                  <a:srgbClr val="4070A0"/>
                </a:solidFill>
                <a:latin typeface="Courier"/>
              </a:rPr>
              <a:t>~</a:t>
            </a:r>
            <a:r>
              <a:rPr>
                <a:latin typeface="Courier"/>
              </a:rPr>
              <a:t>population,         </a:t>
            </a:r>
            <a:r>
              <a:rPr>
                <a:solidFill>
                  <a:srgbClr val="4070A0"/>
                </a:solidFill>
                <a:latin typeface="Courier"/>
              </a:rPr>
              <a:t>~</a:t>
            </a:r>
            <a:r>
              <a:rPr>
                <a:latin typeface="Courier"/>
              </a:rPr>
              <a:t>estimate,</a:t>
            </a:r>
            <a:br/>
            <a:r>
              <a:rPr>
                <a:latin typeface="Courier"/>
              </a:rPr>
              <a:t>  </a:t>
            </a:r>
            <a:r>
              <a:rPr>
                <a:solidFill>
                  <a:srgbClr val="4070A0"/>
                </a:solidFill>
                <a:latin typeface="Courier"/>
              </a:rPr>
              <a:t>"Routine register"</a:t>
            </a:r>
            <a:r>
              <a:rPr>
                <a:latin typeface="Courier"/>
              </a:rPr>
              <a:t>,  </a:t>
            </a:r>
            <a:r>
              <a:rPr>
                <a:solidFill>
                  <a:srgbClr val="4070A0"/>
                </a:solidFill>
                <a:latin typeface="Courier"/>
              </a:rPr>
              <a:t>"MUAC"</a:t>
            </a:r>
            <a:r>
              <a:rPr>
                <a:latin typeface="Courier"/>
              </a:rPr>
              <a:t>,   </a:t>
            </a:r>
            <a:r>
              <a:rPr>
                <a:solidFill>
                  <a:srgbClr val="4070A0"/>
                </a:solidFill>
                <a:latin typeface="Courier"/>
              </a:rPr>
              <a:t>"screened"</a:t>
            </a:r>
            <a:r>
              <a:rPr>
                <a:latin typeface="Courier"/>
              </a:rPr>
              <a:t>,              </a:t>
            </a:r>
            <a:r>
              <a:rPr>
                <a:solidFill>
                  <a:srgbClr val="40A070"/>
                </a:solidFill>
                <a:latin typeface="Courier"/>
              </a:rPr>
              <a:t>0.087</a:t>
            </a:r>
            <a:r>
              <a:rPr>
                <a:latin typeface="Courier"/>
              </a:rPr>
              <a:t>,</a:t>
            </a:r>
            <a:br/>
            <a:r>
              <a:rPr>
                <a:latin typeface="Courier"/>
              </a:rPr>
              <a:t>  </a:t>
            </a:r>
            <a:r>
              <a:rPr>
                <a:solidFill>
                  <a:srgbClr val="4070A0"/>
                </a:solidFill>
                <a:latin typeface="Courier"/>
              </a:rPr>
              <a:t>"Household survey"</a:t>
            </a:r>
            <a:r>
              <a:rPr>
                <a:latin typeface="Courier"/>
              </a:rPr>
              <a:t>,  </a:t>
            </a:r>
            <a:r>
              <a:rPr>
                <a:solidFill>
                  <a:srgbClr val="4070A0"/>
                </a:solidFill>
                <a:latin typeface="Courier"/>
              </a:rPr>
              <a:t>"MUAC"</a:t>
            </a:r>
            <a:r>
              <a:rPr>
                <a:latin typeface="Courier"/>
              </a:rPr>
              <a:t>,   </a:t>
            </a:r>
            <a:r>
              <a:rPr>
                <a:solidFill>
                  <a:srgbClr val="4070A0"/>
                </a:solidFill>
                <a:latin typeface="Courier"/>
              </a:rPr>
              <a:t>"population sample"</a:t>
            </a:r>
            <a:r>
              <a:rPr>
                <a:latin typeface="Courier"/>
              </a:rPr>
              <a:t>,     </a:t>
            </a:r>
            <a:r>
              <a:rPr>
                <a:solidFill>
                  <a:srgbClr val="40A070"/>
                </a:solidFill>
                <a:latin typeface="Courier"/>
              </a:rPr>
              <a:t>0.114</a:t>
            </a:r>
            <a:r>
              <a:rPr>
                <a:latin typeface="Courier"/>
              </a:rPr>
              <a:t>,</a:t>
            </a:r>
            <a:br/>
            <a:r>
              <a:rPr>
                <a:latin typeface="Courier"/>
              </a:rPr>
              <a:t>  </a:t>
            </a:r>
            <a:r>
              <a:rPr>
                <a:solidFill>
                  <a:srgbClr val="4070A0"/>
                </a:solidFill>
                <a:latin typeface="Courier"/>
              </a:rPr>
              <a:t>"SMART survey"</a:t>
            </a:r>
            <a:r>
              <a:rPr>
                <a:latin typeface="Courier"/>
              </a:rPr>
              <a:t>,      </a:t>
            </a:r>
            <a:r>
              <a:rPr>
                <a:solidFill>
                  <a:srgbClr val="4070A0"/>
                </a:solidFill>
                <a:latin typeface="Courier"/>
              </a:rPr>
              <a:t>"WHZ"</a:t>
            </a:r>
            <a:r>
              <a:rPr>
                <a:latin typeface="Courier"/>
              </a:rPr>
              <a:t>,    </a:t>
            </a:r>
            <a:r>
              <a:rPr>
                <a:solidFill>
                  <a:srgbClr val="4070A0"/>
                </a:solidFill>
                <a:latin typeface="Courier"/>
              </a:rPr>
              <a:t>"population sample"</a:t>
            </a:r>
            <a:r>
              <a:rPr>
                <a:latin typeface="Courier"/>
              </a:rPr>
              <a:t>,     </a:t>
            </a:r>
            <a:r>
              <a:rPr>
                <a:solidFill>
                  <a:srgbClr val="40A070"/>
                </a:solidFill>
                <a:latin typeface="Courier"/>
              </a:rPr>
              <a:t>0.149</a:t>
            </a:r>
            <a:br/>
            <a:r>
              <a:rPr>
                <a:latin typeface="Courier"/>
              </a:rPr>
              <a:t>) </a:t>
            </a:r>
            <a:r>
              <a:rPr>
                <a:solidFill>
                  <a:srgbClr val="4070A0"/>
                </a:solidFill>
                <a:latin typeface="Courier"/>
              </a:rPr>
              <a:t>|&gt;</a:t>
            </a:r>
            <a:r>
              <a:rPr>
                <a:latin typeface="Courier"/>
              </a:rPr>
              <a:t> </a:t>
            </a:r>
            <a:r>
              <a:rPr>
                <a:solidFill>
                  <a:srgbClr val="06287E"/>
                </a:solidFill>
                <a:latin typeface="Courier"/>
              </a:rPr>
              <a:t>mutate</a:t>
            </a:r>
            <a:r>
              <a:rPr>
                <a:latin typeface="Courier"/>
              </a:rPr>
              <a:t>(</a:t>
            </a:r>
            <a:r>
              <a:rPr>
                <a:solidFill>
                  <a:srgbClr val="7D9029"/>
                </a:solidFill>
                <a:latin typeface="Courier"/>
              </a:rPr>
              <a:t>vs_previous =</a:t>
            </a:r>
            <a:r>
              <a:rPr>
                <a:latin typeface="Courier"/>
              </a:rPr>
              <a:t> estimate </a:t>
            </a:r>
            <a:r>
              <a:rPr>
                <a:solidFill>
                  <a:srgbClr val="4070A0"/>
                </a:solidFill>
                <a:latin typeface="Courier"/>
              </a:rPr>
              <a:t>-</a:t>
            </a:r>
            <a:r>
              <a:rPr>
                <a:latin typeface="Courier"/>
              </a:rPr>
              <a:t> </a:t>
            </a:r>
            <a:r>
              <a:rPr>
                <a:solidFill>
                  <a:srgbClr val="06287E"/>
                </a:solidFill>
                <a:latin typeface="Courier"/>
              </a:rPr>
              <a:t>lag</a:t>
            </a:r>
            <a:r>
              <a:rPr>
                <a:latin typeface="Courier"/>
              </a:rPr>
              <a:t>(estimate))</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Sélection constante, mesure variable — de 11,4 % à 14,9 %</a:t>
            </a:r>
          </a:p>
        </p:txBody>
      </p:sp>
      <p:sp>
        <p:nvSpPr>
          <p:cNvPr id="3" name="Content Placeholder 2"/>
          <p:cNvSpPr>
            <a:spLocks noGrp="1"/>
          </p:cNvSpPr>
          <p:nvPr>
            <p:ph idx="1"/>
          </p:nvPr>
        </p:nvSpPr>
        <p:spPr/>
        <p:txBody>
          <a:bodyPr/>
          <a:lstStyle/>
          <a:p>
            <a:pPr lvl="0"/>
            <a:r>
              <a:rPr/>
              <a:t>La sélection explique 2,7 points. La mesure en explique 3,5 — À elles deux elles rendent compte de la totalité de…</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à quoi chaque source sert réellement</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Source</a:t>
                      </a:r>
                    </a:p>
                  </a:txBody>
                  <a:tcPr/>
                </a:tc>
                <a:tc>
                  <a:txBody>
                    <a:bodyPr/>
                    <a:lstStyle/>
                    <a:p>
                      <a:pPr lvl="0" indent="0" marL="0">
                        <a:buNone/>
                      </a:pPr>
                      <a:r>
                        <a:rPr/>
                        <a:t>Bonne pour</a:t>
                      </a:r>
                    </a:p>
                  </a:txBody>
                  <a:tcPr/>
                </a:tc>
                <a:tc>
                  <a:txBody>
                    <a:bodyPr/>
                    <a:lstStyle/>
                    <a:p>
                      <a:pPr lvl="0" indent="0" marL="0">
                        <a:buNone/>
                      </a:pPr>
                      <a:r>
                        <a:rPr/>
                        <a:t>Pas pour</a:t>
                      </a:r>
                    </a:p>
                  </a:txBody>
                  <a:tcPr/>
                </a:tc>
              </a:tr>
              <a:tr h="0">
                <a:tc>
                  <a:txBody>
                    <a:bodyPr/>
                    <a:lstStyle/>
                    <a:p>
                      <a:pPr lvl="0" indent="0" marL="0">
                        <a:buNone/>
                      </a:pPr>
                      <a:r>
                        <a:rPr/>
                        <a:t>Registre de routine</a:t>
                      </a:r>
                    </a:p>
                  </a:txBody>
                </a:tc>
                <a:tc>
                  <a:txBody>
                    <a:bodyPr/>
                    <a:lstStyle/>
                    <a:p>
                      <a:pPr lvl="0" indent="0" marL="0">
                        <a:buNone/>
                      </a:pPr>
                      <a:r>
                        <a:rPr/>
                        <a:t>Charge de cas, charge de travail, approvisionnement, tendance dans la population servie</a:t>
                      </a:r>
                    </a:p>
                  </a:txBody>
                </a:tc>
                <a:tc>
                  <a:txBody>
                    <a:bodyPr/>
                    <a:lstStyle/>
                    <a:p>
                      <a:pPr lvl="0" indent="0" marL="0">
                        <a:buNone/>
                      </a:pPr>
                      <a:r>
                        <a:rPr/>
                        <a:t>Prévalence, dénominateurs de couverture</a:t>
                      </a:r>
                    </a:p>
                  </a:txBody>
                </a:tc>
              </a:tr>
              <a:tr h="0">
                <a:tc>
                  <a:txBody>
                    <a:bodyPr/>
                    <a:lstStyle/>
                    <a:p>
                      <a:pPr lvl="0" indent="0" marL="0">
                        <a:buNone/>
                      </a:pPr>
                      <a:r>
                        <a:rPr/>
                        <a:t>Enquête ménage</a:t>
                      </a:r>
                    </a:p>
                  </a:txBody>
                </a:tc>
                <a:tc>
                  <a:txBody>
                    <a:bodyPr/>
                    <a:lstStyle/>
                    <a:p>
                      <a:pPr lvl="0" indent="0" marL="0">
                        <a:buNone/>
                      </a:pPr>
                      <a:r>
                        <a:rPr/>
                        <a:t>Prévalence de population avec intervalle, équité entre strates</a:t>
                      </a:r>
                    </a:p>
                  </a:txBody>
                </a:tc>
                <a:tc>
                  <a:txBody>
                    <a:bodyPr/>
                    <a:lstStyle/>
                    <a:p>
                      <a:pPr lvl="0" indent="0" marL="0">
                        <a:buNone/>
                      </a:pPr>
                      <a:r>
                        <a:rPr/>
                        <a:t>Tout ce qui est mensuel ; tout ce qui porte sur une formation</a:t>
                      </a:r>
                    </a:p>
                  </a:txBody>
                </a:tc>
              </a:tr>
              <a:tr h="0">
                <a:tc>
                  <a:txBody>
                    <a:bodyPr/>
                    <a:lstStyle/>
                    <a:p>
                      <a:pPr lvl="0" indent="0" marL="0">
                        <a:buNone/>
                      </a:pPr>
                      <a:r>
                        <a:rPr/>
                        <a:t>Enquête SMART</a:t>
                      </a:r>
                    </a:p>
                  </a:txBody>
                </a:tc>
                <a:tc>
                  <a:txBody>
                    <a:bodyPr/>
                    <a:lstStyle/>
                    <a:p>
                      <a:pPr lvl="0" indent="0" marL="0">
                        <a:buNone/>
                      </a:pPr>
                      <a:r>
                        <a:rPr/>
                        <a:t>Prévalence face aux seuils IPC et d’urgence, comparabilité avec d’autres enquêtes</a:t>
                      </a:r>
                    </a:p>
                  </a:txBody>
                </a:tc>
                <a:tc>
                  <a:txBody>
                    <a:bodyPr/>
                    <a:lstStyle/>
                    <a:p>
                      <a:pPr lvl="0" indent="0" marL="0">
                        <a:buNone/>
                      </a:pPr>
                      <a:r>
                        <a:rPr/>
                        <a:t>Toute fréquence supérieure à l’annuelle</a:t>
                      </a:r>
                    </a:p>
                  </a:txBody>
                </a:tc>
              </a:tr>
            </a:tbl>
          </a:graphicData>
        </a:graphic>
      </p:graphicFrame>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Triangulation, non réconciliation</a:t>
            </a:r>
          </a:p>
        </p:txBody>
      </p:sp>
      <p:sp>
        <p:nvSpPr>
          <p:cNvPr id="3" name="Content Placeholder 2"/>
          <p:cNvSpPr>
            <a:spLocks noGrp="1"/>
          </p:cNvSpPr>
          <p:nvPr>
            <p:ph idx="1"/>
          </p:nvPr>
        </p:nvSpPr>
        <p:spPr/>
        <p:txBody>
          <a:bodyPr/>
          <a:lstStyle/>
          <a:p>
            <a:pPr lvl="0"/>
            <a:r>
              <a:rPr b="1"/>
              <a:t>Un écart routine-enquête qui se creuse</a:t>
            </a:r>
            <a:r>
              <a:rPr/>
              <a:t> signifie que la couverture du dépistage baisse, ou que les plus difficiles à…</a:t>
            </a:r>
          </a:p>
          <a:p>
            <a:pPr lvl="0"/>
            <a:r>
              <a:rPr b="1"/>
              <a:t>Un chiffre de routine qui bouge alors que l’enquête ne bouge pas</a:t>
            </a:r>
            <a:r>
              <a:rPr/>
              <a:t> relève en général du dépistage — une nouvelle…</a:t>
            </a:r>
          </a:p>
          <a:p>
            <a:pPr lvl="0"/>
            <a:r>
              <a:rPr b="1"/>
              <a:t>Un chiffre d’enquête qui bouge alors que la routine ne bouge pas</a:t>
            </a:r>
            <a:r>
              <a:rPr/>
              <a:t> signifie que le programme ne voit pas le…</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Triangulation, non réconciliation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gap_over_time(routine_series, survey_series):</a:t>
            </a:r>
            <a:br/>
            <a:r>
              <a:rPr>
                <a:latin typeface="Courier"/>
              </a:rPr>
              <a:t>    </a:t>
            </a:r>
            <a:r>
              <a:rPr b="1">
                <a:solidFill>
                  <a:srgbClr val="007020"/>
                </a:solidFill>
                <a:latin typeface="Courier"/>
              </a:rPr>
              <a:t>return</a:t>
            </a:r>
            <a:r>
              <a:rPr>
                <a:latin typeface="Courier"/>
              </a:rPr>
              <a:t> pd.DataFrame({</a:t>
            </a:r>
            <a:br/>
            <a:r>
              <a:rPr>
                <a:latin typeface="Courier"/>
              </a:rPr>
              <a:t>        </a:t>
            </a:r>
            <a:r>
              <a:rPr>
                <a:solidFill>
                  <a:srgbClr val="4070A0"/>
                </a:solidFill>
                <a:latin typeface="Courier"/>
              </a:rPr>
              <a:t>"routine"</a:t>
            </a:r>
            <a:r>
              <a:rPr>
                <a:latin typeface="Courier"/>
              </a:rPr>
              <a:t>: routine_series,</a:t>
            </a:r>
            <a:br/>
            <a:r>
              <a:rPr>
                <a:latin typeface="Courier"/>
              </a:rPr>
              <a:t>        </a:t>
            </a:r>
            <a:r>
              <a:rPr>
                <a:solidFill>
                  <a:srgbClr val="4070A0"/>
                </a:solidFill>
                <a:latin typeface="Courier"/>
              </a:rPr>
              <a:t>"survey"</a:t>
            </a:r>
            <a:r>
              <a:rPr>
                <a:latin typeface="Courier"/>
              </a:rPr>
              <a:t>: survey_series,</a:t>
            </a:r>
            <a:br/>
            <a:r>
              <a:rPr>
                <a:latin typeface="Courier"/>
              </a:rPr>
              <a:t>        </a:t>
            </a:r>
            <a:r>
              <a:rPr>
                <a:solidFill>
                  <a:srgbClr val="4070A0"/>
                </a:solidFill>
                <a:latin typeface="Courier"/>
              </a:rPr>
              <a:t>"ratio"</a:t>
            </a:r>
            <a:r>
              <a:rPr>
                <a:latin typeface="Courier"/>
              </a:rPr>
              <a:t>: survey_series </a:t>
            </a:r>
            <a:r>
              <a:rPr>
                <a:solidFill>
                  <a:srgbClr val="666666"/>
                </a:solidFill>
                <a:latin typeface="Courier"/>
              </a:rPr>
              <a:t>/</a:t>
            </a:r>
            <a:r>
              <a:rPr>
                <a:latin typeface="Courier"/>
              </a:rPr>
              <a:t> routine_series,</a:t>
            </a:r>
            <a:br/>
            <a:r>
              <a:rPr>
                <a:latin typeface="Courier"/>
              </a:rPr>
              <a:t>    })</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Triangulation, non réconciliation — En R</a:t>
            </a:r>
          </a:p>
        </p:txBody>
      </p:sp>
      <p:sp>
        <p:nvSpPr>
          <p:cNvPr id="3" name="Content Placeholder 2"/>
          <p:cNvSpPr>
            <a:spLocks noGrp="1"/>
          </p:cNvSpPr>
          <p:nvPr>
            <p:ph idx="1"/>
          </p:nvPr>
        </p:nvSpPr>
        <p:spPr/>
        <p:txBody>
          <a:bodyPr/>
          <a:lstStyle/>
          <a:p>
            <a:pPr lvl="0" indent="0">
              <a:buNone/>
            </a:pPr>
            <a:r>
              <a:rPr>
                <a:latin typeface="Courier"/>
              </a:rPr>
              <a:t>gap_over_time </a:t>
            </a:r>
            <a:r>
              <a:rPr>
                <a:solidFill>
                  <a:srgbClr val="007020"/>
                </a:solidFill>
                <a:latin typeface="Courier"/>
              </a:rPr>
              <a:t>&lt;-</a:t>
            </a:r>
            <a:r>
              <a:rPr>
                <a:latin typeface="Courier"/>
              </a:rPr>
              <a:t> </a:t>
            </a:r>
            <a:r>
              <a:rPr b="1">
                <a:solidFill>
                  <a:srgbClr val="007020"/>
                </a:solidFill>
                <a:latin typeface="Courier"/>
              </a:rPr>
              <a:t>function</a:t>
            </a:r>
            <a:r>
              <a:rPr>
                <a:latin typeface="Courier"/>
              </a:rPr>
              <a:t>(routine, survey) {</a:t>
            </a:r>
            <a:br/>
            <a:r>
              <a:rPr>
                <a:latin typeface="Courier"/>
              </a:rPr>
              <a:t>  tibble</a:t>
            </a:r>
            <a:r>
              <a:rPr>
                <a:solidFill>
                  <a:srgbClr val="4070A0"/>
                </a:solidFill>
                <a:latin typeface="Courier"/>
              </a:rPr>
              <a:t>::</a:t>
            </a:r>
            <a:r>
              <a:rPr>
                <a:solidFill>
                  <a:srgbClr val="06287E"/>
                </a:solidFill>
                <a:latin typeface="Courier"/>
              </a:rPr>
              <a:t>tibble</a:t>
            </a:r>
            <a:r>
              <a:rPr>
                <a:latin typeface="Courier"/>
              </a:rPr>
              <a:t>(routine, survey, </a:t>
            </a:r>
            <a:r>
              <a:rPr>
                <a:solidFill>
                  <a:srgbClr val="7D9029"/>
                </a:solidFill>
                <a:latin typeface="Courier"/>
              </a:rPr>
              <a:t>ratio =</a:t>
            </a:r>
            <a:r>
              <a:rPr>
                <a:latin typeface="Courier"/>
              </a:rPr>
              <a:t> survey </a:t>
            </a:r>
            <a:r>
              <a:rPr>
                <a:solidFill>
                  <a:srgbClr val="4070A0"/>
                </a:solidFill>
                <a:latin typeface="Courier"/>
              </a:rPr>
              <a:t>/</a:t>
            </a:r>
            <a:r>
              <a:rPr>
                <a:latin typeface="Courier"/>
              </a:rPr>
              <a:t> routine)</a:t>
            </a:r>
            <a:b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Triangulation, non réconciliation</a:t>
            </a:r>
          </a:p>
        </p:txBody>
      </p:sp>
      <p:sp>
        <p:nvSpPr>
          <p:cNvPr id="3" name="Content Placeholder 2"/>
          <p:cNvSpPr>
            <a:spLocks noGrp="1"/>
          </p:cNvSpPr>
          <p:nvPr>
            <p:ph idx="1"/>
          </p:nvPr>
        </p:nvSpPr>
        <p:spPr/>
        <p:txBody>
          <a:bodyPr/>
          <a:lstStyle/>
          <a:p>
            <a:pPr lvl="0"/>
            <a:r>
              <a:rPr/>
              <a:t>Suivez le rapport, pas la différence — Le rapport enquête sur routine est à peu près l’inverse de la couverture du…</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phrase du rapport — Exemple</a:t>
            </a:r>
          </a:p>
        </p:txBody>
      </p:sp>
      <p:sp>
        <p:nvSpPr>
          <p:cNvPr id="3" name="Content Placeholder 2"/>
          <p:cNvSpPr>
            <a:spLocks noGrp="1"/>
          </p:cNvSpPr>
          <p:nvPr>
            <p:ph idx="1"/>
          </p:nvPr>
        </p:nvSpPr>
        <p:spPr/>
        <p:txBody>
          <a:bodyPr/>
          <a:lstStyle/>
          <a:p>
            <a:pPr lvl="0" indent="0">
              <a:buNone/>
            </a:pPr>
            <a:r>
              <a:rPr>
                <a:latin typeface="Courier"/>
              </a:rPr>
              <a:t>Acute malnutrition in the district, 2024:
  14.9% (95% CI 12.3-17.9) by weight-for-height z-score, from a 30-cluster
  SMART survey of 874 children, design effect 1.5.
  11.4% by MUAC in the same population, from a household survey of 648
  measured children, weighted to the sampling frame.
  8.7% by MUAC among 4,146 children brought to routine screening. This is a
  measure of the screened population, not a prevalence estimate, and is
  reported here for comparison with previous rounds of screening only.
The gap between the first two figures is a measurement difference; between the
second and third, a difference in who was measured. Neither indicates an error.</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Quand vous n’avez que des données de routine</a:t>
            </a:r>
          </a:p>
        </p:txBody>
      </p:sp>
      <p:sp>
        <p:nvSpPr>
          <p:cNvPr id="3" name="Content Placeholder 2"/>
          <p:cNvSpPr>
            <a:spLocks noGrp="1"/>
          </p:cNvSpPr>
          <p:nvPr>
            <p:ph idx="1"/>
          </p:nvPr>
        </p:nvSpPr>
        <p:spPr/>
        <p:txBody>
          <a:bodyPr/>
          <a:lstStyle/>
          <a:p>
            <a:pPr lvl="0"/>
            <a:r>
              <a:rPr b="1"/>
              <a:t>Rapportez la charge de cas, non la prévalence.</a:t>
            </a:r>
            <a:r>
              <a:rPr/>
              <a:t> « 3 700 enfants dépistés, 362 en malnutrition aiguë selon le PB »…</a:t>
            </a:r>
          </a:p>
          <a:p>
            <a:pPr lvl="0"/>
            <a:r>
              <a:rPr b="1"/>
              <a:t>Rapportez la tendance, non le niveau.</a:t>
            </a:r>
            <a:r>
              <a:rPr/>
              <a:t> Une série de routine est bien plus fiable sur le sens que sur le niveau, à…</a:t>
            </a:r>
          </a:p>
          <a:p>
            <a:pPr lvl="0"/>
            <a:r>
              <a:rPr b="1"/>
              <a:t>Ancrez à la dernière enquête.</a:t>
            </a:r>
            <a:r>
              <a:rPr/>
              <a:t> Là où une enquête existe, le rapport routine-enquête de cette année peut être reporté…</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Chaque leçon de ce cours a été une variante d’une seule question.</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https://data-analysis.cassion.dev/fr/cours/routine-data-and-dhis2/dhis2-07-routine-versus-survey</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Trois réponses à une seule question</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7 sur 8</vt:lpwstr>
  </property>
  <property fmtid="{D5CDD505-2E9C-101B-9397-08002B2CF9AE}" pid="3" name="subtitle">
    <vt:lpwstr>La malnutrition aiguë vaut 8,7 % dans le registre de dépistage de routine, 11,4 % dans une enquête ménage employant la même mesure, et 14,9 % dans une enquête SMART en employant une autre. Décomposez l’écart entre sélection et mesure, et aucune source n’est fausse.</vt:lpwstr>
  </property>
</Properties>
</file>