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notesMaster" Target="notesMasters/notesMaster1.xml" /><Relationship Id="rId19" Type="http://schemas.openxmlformats.org/officeDocument/2006/relationships/viewProps" Target="viewProps.xml" /><Relationship Id="rId18" Type="http://schemas.openxmlformats.org/officeDocument/2006/relationships/presProps" Target="presProps.xml" /><Relationship Id="rId1" Type="http://schemas.openxmlformats.org/officeDocument/2006/relationships/slideMaster" Target="slideMasters/slideMaster1.xml" /><Relationship Id="rId21" Type="http://schemas.openxmlformats.org/officeDocument/2006/relationships/tableStyles" Target="tableStyles.xml" /><Relationship Id="rId2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Calling the data poor is not a finding. Accuracy, completeness, timeliness, consistency and integrity — each with a number attached, computed on the same extract, and a scorecard that survives being disagreed with.</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data quality is poor.” Everyone nods, nothing happens, and the same sentence is said next quarter. It fails because it is unactionable in three separate ways. It does not say which quality — a late report and a fabricated report are different problems with different fixes. It does not say how much — poor everywhere or poor in four facilities. And it does not say so what — whether the defect is large enough to change the number anyone is going to act on. The five dimensions exist to fix all three at once. They are not a framework to recite; they are five questions, each of which has a number as its answer.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things about that table are worth arguing over, because both come up. Accuracy is the only one that needs the source document. The other four are computable from the extract you already have, at your desk, this afternoon. That asymmetry drives the whole design of a DQA: you use the four desk dimensions to decide where to spend the expensive fifth. Integrity is not an accusation. It measures whether numbers look like measurements. A heaped age distribution usually means nobody asked for a birth certificate, not that anybody invented anything, and the lesson on it spends most of its time on that distinction.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Take the routine vaccination extract — 38 facilities, twelve months, six antigens.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Look at rows two and one together. Field completeness is 100% and reporting completeness is 76.5%, and only the second one matters. Every non-reporting facility-month is present in the file as a row of zeroes with a flag, so a blank-cell count says the data is perfect. This is the defect the whole module keeps circling: a missing report that arrives as a zero.</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scorecard with five equal numbers implies the five matter equally. They do not, and which matters most depends entirely on what the data is for. Say which dimension you weighted and why, in the report. A composite quality score that hides the weighting is the same defect as an indicator that hides its denominator.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Somebody will ask for a single score out of 100. Resist, and offer the scorecard instead, for a specific reason: the five dimensions have different fixes, and the single number tells you nothing about which one to apply. A district at 82% because it is late is fixed by moving a deadline. A district at 82% because a third of its facilities never report is fixed by finding out why they stopped. Both score 82. Only one of them is fixed by a training workshop, and neither is fixed by the workshop somebody will propose. If a composite is genuinely required — some donor templates demand it — publish it beside the components, never instead of them.</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t>
            </a:r>
            <a:r>
              <a:rPr>
                <a:latin typeface="Courier"/>
              </a:rPr>
              <a:t>source</a:t>
            </a:r>
            <a:r>
              <a:rPr/>
              <a:t> column is the useful one. It says immediately which numbers you can produce today and which need someone to travel, and that is the shape of every DQA plan.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of the five dimensions are almost never reported at all, and both are computable from data you already hold. The next lesson computes them properly — reporting completeness and timeliness, each with its own denominator, and the trap of dividing by the facilities that reported.</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quality-assessment/dqa-01-five-dimensio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Five dimensions, five measures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Calling the data poor is not a finding. Accuracy, completeness, timeliness, consistency and integrity — each with a number attached, computed on the same extract, and a scorecard that survives being disagreed with.</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1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sentence to stop saying</a:t>
            </a:r>
          </a:p>
          <a:p>
            <a:pPr lvl="0"/>
            <a:r>
              <a:rPr/>
              <a:t>The five, and the measure for each</a:t>
            </a:r>
          </a:p>
          <a:p>
            <a:pPr lvl="0"/>
            <a:r>
              <a:rPr/>
              <a:t>Compute all five on one extract</a:t>
            </a:r>
          </a:p>
          <a:p>
            <a:pPr lvl="0"/>
            <a:r>
              <a:rPr/>
              <a:t>Weight the dimensions by what they cost</a:t>
            </a:r>
          </a:p>
          <a:p>
            <a:pPr lvl="0"/>
            <a:r>
              <a:rPr/>
              <a:t>Do not collapse it to one number</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sentence to stop saying</a:t>
            </a:r>
          </a:p>
        </p:txBody>
      </p:sp>
      <p:sp>
        <p:nvSpPr>
          <p:cNvPr id="3" name="Content Placeholder 2"/>
          <p:cNvSpPr>
            <a:spLocks noGrp="1"/>
          </p:cNvSpPr>
          <p:nvPr>
            <p:ph idx="1"/>
          </p:nvPr>
        </p:nvSpPr>
        <p:spPr/>
        <p:txBody>
          <a:bodyPr/>
          <a:lstStyle/>
          <a:p>
            <a:pPr lvl="0"/>
            <a:r>
              <a:rPr/>
              <a:t>“The data quality is poor.” Everyone nods, nothing happens, and the same sentence is said next quarter.</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five, and the measure for each</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Dimension</a:t>
                      </a:r>
                    </a:p>
                  </a:txBody>
                  <a:tcPr/>
                </a:tc>
                <a:tc>
                  <a:txBody>
                    <a:bodyPr/>
                    <a:lstStyle/>
                    <a:p>
                      <a:pPr lvl="0" indent="0" marL="0">
                        <a:buNone/>
                      </a:pPr>
                      <a:r>
                        <a:rPr/>
                        <a:t>The question</a:t>
                      </a:r>
                    </a:p>
                  </a:txBody>
                  <a:tcPr/>
                </a:tc>
                <a:tc>
                  <a:txBody>
                    <a:bodyPr/>
                    <a:lstStyle/>
                    <a:p>
                      <a:pPr lvl="0" indent="0" marL="0">
                        <a:buNone/>
                      </a:pPr>
                      <a:r>
                        <a:rPr/>
                        <a:t>The measure</a:t>
                      </a:r>
                    </a:p>
                  </a:txBody>
                  <a:tcPr/>
                </a:tc>
              </a:tr>
              <a:tr h="0">
                <a:tc>
                  <a:txBody>
                    <a:bodyPr/>
                    <a:lstStyle/>
                    <a:p>
                      <a:pPr lvl="0" indent="0" marL="0">
                        <a:buNone/>
                      </a:pPr>
                      <a:r>
                        <a:rPr b="1"/>
                        <a:t>Completeness</a:t>
                      </a:r>
                    </a:p>
                  </a:txBody>
                </a:tc>
                <a:tc>
                  <a:txBody>
                    <a:bodyPr/>
                    <a:lstStyle/>
                    <a:p>
                      <a:pPr lvl="0" indent="0" marL="0">
                        <a:buNone/>
                      </a:pPr>
                      <a:r>
                        <a:rPr/>
                        <a:t>Did everyone report, on everything?</a:t>
                      </a:r>
                    </a:p>
                  </a:txBody>
                </a:tc>
                <a:tc>
                  <a:txBody>
                    <a:bodyPr/>
                    <a:lstStyle/>
                    <a:p>
                      <a:pPr lvl="0" indent="0" marL="0">
                        <a:buNone/>
                      </a:pPr>
                      <a:r>
                        <a:rPr/>
                        <a:t>Reporting rate; missing-value rate per field</a:t>
                      </a:r>
                    </a:p>
                  </a:txBody>
                </a:tc>
              </a:tr>
              <a:tr h="0">
                <a:tc>
                  <a:txBody>
                    <a:bodyPr/>
                    <a:lstStyle/>
                    <a:p>
                      <a:pPr lvl="0" indent="0" marL="0">
                        <a:buNone/>
                      </a:pPr>
                      <a:r>
                        <a:rPr b="1"/>
                        <a:t>Timeliness</a:t>
                      </a:r>
                    </a:p>
                  </a:txBody>
                </a:tc>
                <a:tc>
                  <a:txBody>
                    <a:bodyPr/>
                    <a:lstStyle/>
                    <a:p>
                      <a:pPr lvl="0" indent="0" marL="0">
                        <a:buNone/>
                      </a:pPr>
                      <a:r>
                        <a:rPr/>
                        <a:t>Did the report arrive in time to be used?</a:t>
                      </a:r>
                    </a:p>
                  </a:txBody>
                </a:tc>
                <a:tc>
                  <a:txBody>
                    <a:bodyPr/>
                    <a:lstStyle/>
                    <a:p>
                      <a:pPr lvl="0" indent="0" marL="0">
                        <a:buNone/>
                      </a:pPr>
                      <a:r>
                        <a:rPr/>
                        <a:t>Share submitted by the deadline; median days late</a:t>
                      </a:r>
                    </a:p>
                  </a:txBody>
                </a:tc>
              </a:tr>
              <a:tr h="0">
                <a:tc>
                  <a:txBody>
                    <a:bodyPr/>
                    <a:lstStyle/>
                    <a:p>
                      <a:pPr lvl="0" indent="0" marL="0">
                        <a:buNone/>
                      </a:pPr>
                      <a:r>
                        <a:rPr b="1"/>
                        <a:t>Accuracy</a:t>
                      </a:r>
                    </a:p>
                  </a:txBody>
                </a:tc>
                <a:tc>
                  <a:txBody>
                    <a:bodyPr/>
                    <a:lstStyle/>
                    <a:p>
                      <a:pPr lvl="0" indent="0" marL="0">
                        <a:buNone/>
                      </a:pPr>
                      <a:r>
                        <a:rPr/>
                        <a:t>Does the reported figure match the source?</a:t>
                      </a:r>
                    </a:p>
                  </a:txBody>
                </a:tc>
                <a:tc>
                  <a:txBody>
                    <a:bodyPr/>
                    <a:lstStyle/>
                    <a:p>
                      <a:pPr lvl="0" indent="0" marL="0">
                        <a:buNone/>
                      </a:pPr>
                      <a:r>
                        <a:rPr/>
                        <a:t>Verification factor: recount over reported</a:t>
                      </a:r>
                    </a:p>
                  </a:txBody>
                </a:tc>
              </a:tr>
              <a:tr h="0">
                <a:tc>
                  <a:txBody>
                    <a:bodyPr/>
                    <a:lstStyle/>
                    <a:p>
                      <a:pPr lvl="0" indent="0" marL="0">
                        <a:buNone/>
                      </a:pPr>
                      <a:r>
                        <a:rPr b="1"/>
                        <a:t>Consistency</a:t>
                      </a:r>
                    </a:p>
                  </a:txBody>
                </a:tc>
                <a:tc>
                  <a:txBody>
                    <a:bodyPr/>
                    <a:lstStyle/>
                    <a:p>
                      <a:pPr lvl="0" indent="0" marL="0">
                        <a:buNone/>
                      </a:pPr>
                      <a:r>
                        <a:rPr/>
                        <a:t>Do the numbers agree with each other and with last month?</a:t>
                      </a:r>
                    </a:p>
                  </a:txBody>
                </a:tc>
                <a:tc>
                  <a:txBody>
                    <a:bodyPr/>
                    <a:lstStyle/>
                    <a:p>
                      <a:pPr lvl="0" indent="0" marL="0">
                        <a:buNone/>
                      </a:pPr>
                      <a:r>
                        <a:rPr/>
                        <a:t>Rate of failed internal rules; outlier rate</a:t>
                      </a:r>
                    </a:p>
                  </a:txBody>
                </a:tc>
              </a:tr>
              <a:tr h="0">
                <a:tc>
                  <a:txBody>
                    <a:bodyPr/>
                    <a:lstStyle/>
                    <a:p>
                      <a:pPr lvl="0" indent="0" marL="0">
                        <a:buNone/>
                      </a:pPr>
                      <a:r>
                        <a:rPr b="1"/>
                        <a:t>Integrity</a:t>
                      </a:r>
                    </a:p>
                  </a:txBody>
                </a:tc>
                <a:tc>
                  <a:txBody>
                    <a:bodyPr/>
                    <a:lstStyle/>
                    <a:p>
                      <a:pPr lvl="0" indent="0" marL="0">
                        <a:buNone/>
                      </a:pPr>
                      <a:r>
                        <a:rPr/>
                        <a:t>Was the value produced by measurement or by something else?</a:t>
                      </a:r>
                    </a:p>
                  </a:txBody>
                </a:tc>
                <a:tc>
                  <a:txBody>
                    <a:bodyPr/>
                    <a:lstStyle/>
                    <a:p>
                      <a:pPr lvl="0" indent="0" marL="0">
                        <a:buNone/>
                      </a:pPr>
                      <a:r>
                        <a:rPr/>
                        <a:t>Digit preference; heaping; implausibly stable series</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five, and the measure for each</a:t>
            </a:r>
          </a:p>
        </p:txBody>
      </p:sp>
      <p:sp>
        <p:nvSpPr>
          <p:cNvPr id="3" name="Content Placeholder 2"/>
          <p:cNvSpPr>
            <a:spLocks noGrp="1"/>
          </p:cNvSpPr>
          <p:nvPr>
            <p:ph idx="1"/>
          </p:nvPr>
        </p:nvSpPr>
        <p:spPr/>
        <p:txBody>
          <a:bodyPr/>
          <a:lstStyle/>
          <a:p>
            <a:pPr lvl="0"/>
            <a:r>
              <a:rPr/>
              <a:t>Accuracy is the only one that needs the source document — The other four are computable from the extract you already…</a:t>
            </a:r>
          </a:p>
          <a:p>
            <a:pPr lvl="0"/>
            <a:r>
              <a:rPr/>
              <a:t>Integrity is not an accusation — It measures whether numbers look like measurements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Compute all five on one extract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vax </a:t>
            </a:r>
            <a:r>
              <a:rPr>
                <a:solidFill>
                  <a:srgbClr val="666666"/>
                </a:solidFill>
                <a:latin typeface="Courier"/>
              </a:rPr>
              <a:t>=</a:t>
            </a:r>
            <a:r>
              <a:rPr>
                <a:latin typeface="Courier"/>
              </a:rPr>
              <a:t> pd.read_csv(</a:t>
            </a:r>
            <a:r>
              <a:rPr>
                <a:solidFill>
                  <a:srgbClr val="4070A0"/>
                </a:solidFill>
                <a:latin typeface="Courier"/>
              </a:rPr>
              <a:t>"vaccination-coverage-2024.v1.csv"</a:t>
            </a:r>
            <a:r>
              <a:rPr>
                <a:latin typeface="Courier"/>
              </a:rPr>
              <a:t>, parse_dates</a:t>
            </a:r>
            <a:r>
              <a:rPr>
                <a:solidFill>
                  <a:srgbClr val="666666"/>
                </a:solidFill>
                <a:latin typeface="Courier"/>
              </a:rPr>
              <a:t>=</a:t>
            </a:r>
            <a:r>
              <a:rPr>
                <a:latin typeface="Courier"/>
              </a:rPr>
              <a:t>[</a:t>
            </a:r>
            <a:r>
              <a:rPr>
                <a:solidFill>
                  <a:srgbClr val="4070A0"/>
                </a:solidFill>
                <a:latin typeface="Courier"/>
              </a:rPr>
              <a:t>"period"</a:t>
            </a:r>
            <a:r>
              <a:rPr>
                <a:latin typeface="Courier"/>
              </a:rPr>
              <a:t>])</a:t>
            </a:r>
            <a:br/>
            <a:r>
              <a:rPr>
                <a:latin typeface="Courier"/>
              </a:rPr>
              <a:t>vax[</a:t>
            </a:r>
            <a:r>
              <a:rPr>
                <a:solidFill>
                  <a:srgbClr val="4070A0"/>
                </a:solidFill>
                <a:latin typeface="Courier"/>
              </a:rPr>
              <a:t>"reported"</a:t>
            </a:r>
            <a:r>
              <a:rPr>
                <a:latin typeface="Courier"/>
              </a:rPr>
              <a:t>] </a:t>
            </a:r>
            <a:r>
              <a:rPr>
                <a:solidFill>
                  <a:srgbClr val="666666"/>
                </a:solidFill>
                <a:latin typeface="Courier"/>
              </a:rPr>
              <a:t>=</a:t>
            </a:r>
            <a:r>
              <a:rPr>
                <a:latin typeface="Courier"/>
              </a:rPr>
              <a:t> 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br/>
            <a:br/>
            <a:r>
              <a:rPr>
                <a:latin typeface="Courier"/>
              </a:rPr>
              <a:t>scorecard </a:t>
            </a:r>
            <a:r>
              <a:rPr>
                <a:solidFill>
                  <a:srgbClr val="666666"/>
                </a:solidFill>
                <a:latin typeface="Courier"/>
              </a:rPr>
              <a:t>=</a:t>
            </a:r>
            <a:r>
              <a:rPr>
                <a:latin typeface="Courier"/>
              </a:rPr>
              <a:t> {}</a:t>
            </a:r>
            <a:br/>
            <a:br/>
            <a:r>
              <a:rPr i="1">
                <a:solidFill>
                  <a:srgbClr val="60A0B0"/>
                </a:solidFill>
                <a:latin typeface="Courier"/>
              </a:rPr>
              <a:t># Completeness</a:t>
            </a:r>
            <a:br/>
            <a:r>
              <a:rPr>
                <a:latin typeface="Courier"/>
              </a:rPr>
              <a:t>scorecard[</a:t>
            </a:r>
            <a:r>
              <a:rPr>
                <a:solidFill>
                  <a:srgbClr val="4070A0"/>
                </a:solidFill>
                <a:latin typeface="Courier"/>
              </a:rPr>
              <a:t>"reporting_rate"</a:t>
            </a:r>
            <a:r>
              <a:rPr>
                <a:latin typeface="Courier"/>
              </a:rPr>
              <a:t>] </a:t>
            </a:r>
            <a:r>
              <a:rPr>
                <a:solidFill>
                  <a:srgbClr val="666666"/>
                </a:solidFill>
                <a:latin typeface="Courier"/>
              </a:rPr>
              <a:t>=</a:t>
            </a:r>
            <a:r>
              <a:rPr>
                <a:latin typeface="Courier"/>
              </a:rPr>
              <a:t> vax[</a:t>
            </a:r>
            <a:r>
              <a:rPr>
                <a:solidFill>
                  <a:srgbClr val="4070A0"/>
                </a:solidFill>
                <a:latin typeface="Courier"/>
              </a:rPr>
              <a:t>"reported"</a:t>
            </a:r>
            <a:r>
              <a:rPr>
                <a:latin typeface="Courier"/>
              </a:rPr>
              <a:t>].mean()</a:t>
            </a:r>
            <a:br/>
            <a:r>
              <a:rPr>
                <a:latin typeface="Courier"/>
              </a:rPr>
              <a:t>scorecard[</a:t>
            </a:r>
            <a:r>
              <a:rPr>
                <a:solidFill>
                  <a:srgbClr val="4070A0"/>
                </a:solidFill>
                <a:latin typeface="Courier"/>
              </a:rPr>
              <a:t>"field_completeness"</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vax.isna().mean().mean()</a:t>
            </a:r>
            <a:br/>
            <a:br/>
            <a:r>
              <a:rPr i="1">
                <a:solidFill>
                  <a:srgbClr val="60A0B0"/>
                </a:solidFill>
                <a:latin typeface="Courier"/>
              </a:rPr>
              <a:t># Consistency: doses cannot exceed the target population</a:t>
            </a:r>
            <a:br/>
            <a:r>
              <a:rPr>
                <a:latin typeface="Courier"/>
              </a:rPr>
              <a:t>rule_fail </a:t>
            </a:r>
            <a:r>
              <a:rPr>
                <a:solidFill>
                  <a:srgbClr val="666666"/>
                </a:solidFill>
                <a:latin typeface="Courier"/>
              </a:rPr>
              <a:t>=</a:t>
            </a:r>
            <a:r>
              <a:rPr>
                <a:latin typeface="Courier"/>
              </a:rPr>
              <a:t> (vax[</a:t>
            </a:r>
            <a:r>
              <a:rPr>
                <a:solidFill>
                  <a:srgbClr val="4070A0"/>
                </a:solidFill>
                <a:latin typeface="Courier"/>
              </a:rPr>
              <a:t>"doses_administered"</a:t>
            </a:r>
            <a:r>
              <a:rPr>
                <a:latin typeface="Courier"/>
              </a:rPr>
              <a:t>] </a:t>
            </a:r>
            <a:r>
              <a:rPr>
                <a:solidFill>
                  <a:srgbClr val="666666"/>
                </a:solidFill>
                <a:latin typeface="Courier"/>
              </a:rPr>
              <a:t>&gt;</a:t>
            </a:r>
            <a:r>
              <a:rPr>
                <a:latin typeface="Courier"/>
              </a:rPr>
              <a:t> vax[</a:t>
            </a:r>
            <a:r>
              <a:rPr>
                <a:solidFill>
                  <a:srgbClr val="4070A0"/>
                </a:solidFill>
                <a:latin typeface="Courier"/>
              </a:rPr>
              <a:t>"target_population"</a:t>
            </a:r>
            <a:r>
              <a:rPr>
                <a:latin typeface="Courier"/>
              </a:rPr>
              <a:t>]).mean()</a:t>
            </a:r>
            <a:br/>
            <a:r>
              <a:rPr>
                <a:latin typeface="Courier"/>
              </a:rPr>
              <a:t>scorecard[</a:t>
            </a:r>
            <a:r>
              <a:rPr>
                <a:solidFill>
                  <a:srgbClr val="4070A0"/>
                </a:solidFill>
                <a:latin typeface="Courier"/>
              </a:rPr>
              <a:t>"rule_failure_rate"</a:t>
            </a:r>
            <a:r>
              <a:rPr>
                <a:latin typeface="Courier"/>
              </a:rPr>
              <a:t>] </a:t>
            </a:r>
            <a:r>
              <a:rPr>
                <a:solidFill>
                  <a:srgbClr val="666666"/>
                </a:solidFill>
                <a:latin typeface="Courier"/>
              </a:rPr>
              <a:t>=</a:t>
            </a:r>
            <a:r>
              <a:rPr>
                <a:latin typeface="Courier"/>
              </a:rPr>
              <a:t> rule_fail</a:t>
            </a:r>
            <a:br/>
            <a:br/>
            <a:r>
              <a:rPr i="1">
                <a:solidFill>
                  <a:srgbClr val="60A0B0"/>
                </a:solidFill>
                <a:latin typeface="Courier"/>
              </a:rPr>
              <a:t># Integrity: share of reported values ending in zero</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Compute all five on one extract — In Python (cont.)</a:t>
            </a:r>
          </a:p>
        </p:txBody>
      </p:sp>
      <p:sp>
        <p:nvSpPr>
          <p:cNvPr id="3" name="Content Placeholder 2"/>
          <p:cNvSpPr>
            <a:spLocks noGrp="1"/>
          </p:cNvSpPr>
          <p:nvPr>
            <p:ph idx="1"/>
          </p:nvPr>
        </p:nvSpPr>
        <p:spPr/>
        <p:txBody>
          <a:bodyPr/>
          <a:lstStyle/>
          <a:p>
            <a:pPr lvl="0" indent="0">
              <a:buNone/>
            </a:pPr>
            <a:r>
              <a:rPr>
                <a:latin typeface="Courier"/>
              </a:rPr>
              <a:t>reported </a:t>
            </a:r>
            <a:r>
              <a:rPr>
                <a:solidFill>
                  <a:srgbClr val="666666"/>
                </a:solidFill>
                <a:latin typeface="Courier"/>
              </a:rPr>
              <a:t>=</a:t>
            </a:r>
            <a:r>
              <a:rPr>
                <a:latin typeface="Courier"/>
              </a:rPr>
              <a:t> vax[vax[</a:t>
            </a:r>
            <a:r>
              <a:rPr>
                <a:solidFill>
                  <a:srgbClr val="4070A0"/>
                </a:solidFill>
                <a:latin typeface="Courier"/>
              </a:rPr>
              <a:t>"reported"</a:t>
            </a:r>
            <a:r>
              <a:rPr>
                <a:latin typeface="Courier"/>
              </a:rPr>
              <a:t>]]</a:t>
            </a:r>
            <a:br/>
            <a:r>
              <a:rPr>
                <a:latin typeface="Courier"/>
              </a:rPr>
              <a:t>scorecard[</a:t>
            </a:r>
            <a:r>
              <a:rPr>
                <a:solidFill>
                  <a:srgbClr val="4070A0"/>
                </a:solidFill>
                <a:latin typeface="Courier"/>
              </a:rPr>
              <a:t>"round_number_share"</a:t>
            </a:r>
            <a:r>
              <a:rPr>
                <a:latin typeface="Courier"/>
              </a:rPr>
              <a:t>] </a:t>
            </a:r>
            <a:r>
              <a:rPr>
                <a:solidFill>
                  <a:srgbClr val="666666"/>
                </a:solidFill>
                <a:latin typeface="Courier"/>
              </a:rPr>
              <a:t>=</a:t>
            </a:r>
            <a:r>
              <a:rPr>
                <a:latin typeface="Courier"/>
              </a:rPr>
              <a:t> (reported[</a:t>
            </a:r>
            <a:r>
              <a:rPr>
                <a:solidFill>
                  <a:srgbClr val="4070A0"/>
                </a:solidFill>
                <a:latin typeface="Courier"/>
              </a:rPr>
              <a:t>"doses_administered"</a:t>
            </a:r>
            <a:r>
              <a:rPr>
                <a:latin typeface="Courier"/>
              </a:rPr>
              <a:t>] </a:t>
            </a:r>
            <a:r>
              <a:rPr>
                <a:solidFill>
                  <a:srgbClr val="666666"/>
                </a:solidFill>
                <a:latin typeface="Courier"/>
              </a:rPr>
              <a:t>%</a:t>
            </a:r>
            <a:r>
              <a:rPr>
                <a:latin typeface="Courier"/>
              </a:rPr>
              <a:t> </a:t>
            </a:r>
            <a:r>
              <a:rPr>
                <a:solidFill>
                  <a:srgbClr val="40A070"/>
                </a:solidFill>
                <a:latin typeface="Courier"/>
              </a:rPr>
              <a:t>10</a:t>
            </a:r>
            <a:r>
              <a:rPr>
                <a:latin typeface="Courier"/>
              </a:rPr>
              <a:t> </a:t>
            </a:r>
            <a:r>
              <a:rPr>
                <a:solidFill>
                  <a:srgbClr val="666666"/>
                </a:solidFill>
                <a:latin typeface="Courier"/>
              </a:rPr>
              <a:t>==</a:t>
            </a:r>
            <a:r>
              <a:rPr>
                <a:latin typeface="Courier"/>
              </a:rPr>
              <a:t> </a:t>
            </a:r>
            <a:r>
              <a:rPr>
                <a:solidFill>
                  <a:srgbClr val="40A070"/>
                </a:solidFill>
                <a:latin typeface="Courier"/>
              </a:rPr>
              <a:t>0</a:t>
            </a:r>
            <a:r>
              <a:rPr>
                <a:latin typeface="Courier"/>
              </a:rPr>
              <a:t>).mean()</a:t>
            </a:r>
            <a:br/>
            <a:br/>
            <a:r>
              <a:rPr>
                <a:solidFill>
                  <a:srgbClr val="008000"/>
                </a:solidFill>
                <a:latin typeface="Courier"/>
              </a:rPr>
              <a:t>print</a:t>
            </a:r>
            <a:r>
              <a:rPr>
                <a:latin typeface="Courier"/>
              </a:rPr>
              <a:t>(pd.Series(scorecard).</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Compute all five on one extract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solidFill>
                  <a:srgbClr val="06287E"/>
                </a:solidFill>
                <a:latin typeface="Courier"/>
              </a:rPr>
              <a:t>library</a:t>
            </a:r>
            <a:r>
              <a:rPr>
                <a:latin typeface="Courier"/>
              </a:rPr>
              <a:t>(readr)</a:t>
            </a:r>
            <a:br/>
            <a:br/>
            <a:r>
              <a:rPr>
                <a:latin typeface="Courier"/>
              </a:rPr>
              <a:t>vax </a:t>
            </a:r>
            <a:r>
              <a:rPr>
                <a:solidFill>
                  <a:srgbClr val="007020"/>
                </a:solidFill>
                <a:latin typeface="Courier"/>
              </a:rPr>
              <a:t>&lt;-</a:t>
            </a:r>
            <a:r>
              <a:rPr>
                <a:latin typeface="Courier"/>
              </a:rPr>
              <a:t> </a:t>
            </a:r>
            <a:r>
              <a:rPr>
                <a:solidFill>
                  <a:srgbClr val="06287E"/>
                </a:solidFill>
                <a:latin typeface="Courier"/>
              </a:rPr>
              <a:t>read_csv</a:t>
            </a:r>
            <a:r>
              <a:rPr>
                <a:latin typeface="Courier"/>
              </a:rPr>
              <a:t>(</a:t>
            </a:r>
            <a:r>
              <a:rPr>
                <a:solidFill>
                  <a:srgbClr val="4070A0"/>
                </a:solidFill>
                <a:latin typeface="Courier"/>
              </a:rPr>
              <a:t>"vaccination-coverage-2024.v1.csv"</a:t>
            </a:r>
            <a:r>
              <a:rPr>
                <a:latin typeface="Courier"/>
              </a:rPr>
              <a:t>)</a:t>
            </a:r>
            <a:br/>
            <a:br/>
            <a:r>
              <a:rPr>
                <a:latin typeface="Courier"/>
              </a:rPr>
              <a:t>scorecard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tibble</a:t>
            </a:r>
            <a:r>
              <a:rPr>
                <a:latin typeface="Courier"/>
              </a:rPr>
              <a:t>(</a:t>
            </a:r>
            <a:br/>
            <a:r>
              <a:rPr>
                <a:latin typeface="Courier"/>
              </a:rPr>
              <a:t>  </a:t>
            </a:r>
            <a:r>
              <a:rPr>
                <a:solidFill>
                  <a:srgbClr val="7D9029"/>
                </a:solidFill>
                <a:latin typeface="Courier"/>
              </a:rPr>
              <a:t>reporting_rate     =</a:t>
            </a:r>
            <a:r>
              <a:rPr>
                <a:latin typeface="Courier"/>
              </a:rPr>
              <a:t> </a:t>
            </a:r>
            <a:r>
              <a:rPr>
                <a:solidFill>
                  <a:srgbClr val="06287E"/>
                </a:solidFill>
                <a:latin typeface="Courier"/>
              </a:rPr>
              <a:t>mean</a:t>
            </a:r>
            <a:r>
              <a:rPr>
                <a:latin typeface="Courier"/>
              </a:rPr>
              <a:t>(vax</a:t>
            </a:r>
            <a:r>
              <a:rPr>
                <a:solidFill>
                  <a:srgbClr val="4070A0"/>
                </a:solidFill>
                <a:latin typeface="Courier"/>
              </a:rPr>
              <a:t>$</a:t>
            </a:r>
            <a:r>
              <a:rPr>
                <a:latin typeface="Courier"/>
              </a:rPr>
              <a:t>report_submitted),</a:t>
            </a:r>
            <a:br/>
            <a:r>
              <a:rPr>
                <a:latin typeface="Courier"/>
              </a:rPr>
              <a:t>  </a:t>
            </a:r>
            <a:r>
              <a:rPr>
                <a:solidFill>
                  <a:srgbClr val="7D9029"/>
                </a:solidFill>
                <a:latin typeface="Courier"/>
              </a:rPr>
              <a:t>field_completeness =</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a:t>
            </a:r>
            <a:r>
              <a:rPr>
                <a:solidFill>
                  <a:srgbClr val="06287E"/>
                </a:solidFill>
                <a:latin typeface="Courier"/>
              </a:rPr>
              <a:t>mean</a:t>
            </a:r>
            <a:r>
              <a:rPr>
                <a:latin typeface="Courier"/>
              </a:rPr>
              <a:t>(</a:t>
            </a:r>
            <a:r>
              <a:rPr>
                <a:solidFill>
                  <a:srgbClr val="06287E"/>
                </a:solidFill>
                <a:latin typeface="Courier"/>
              </a:rPr>
              <a:t>is.na</a:t>
            </a:r>
            <a:r>
              <a:rPr>
                <a:latin typeface="Courier"/>
              </a:rPr>
              <a:t>(</a:t>
            </a:r>
            <a:r>
              <a:rPr>
                <a:solidFill>
                  <a:srgbClr val="06287E"/>
                </a:solidFill>
                <a:latin typeface="Courier"/>
              </a:rPr>
              <a:t>as.matrix</a:t>
            </a:r>
            <a:r>
              <a:rPr>
                <a:latin typeface="Courier"/>
              </a:rPr>
              <a:t>(vax))),</a:t>
            </a:r>
            <a:br/>
            <a:r>
              <a:rPr>
                <a:latin typeface="Courier"/>
              </a:rPr>
              <a:t>  </a:t>
            </a:r>
            <a:r>
              <a:rPr>
                <a:solidFill>
                  <a:srgbClr val="7D9029"/>
                </a:solidFill>
                <a:latin typeface="Courier"/>
              </a:rPr>
              <a:t>rule_failure_rate  =</a:t>
            </a:r>
            <a:r>
              <a:rPr>
                <a:latin typeface="Courier"/>
              </a:rPr>
              <a:t> </a:t>
            </a:r>
            <a:r>
              <a:rPr>
                <a:solidFill>
                  <a:srgbClr val="06287E"/>
                </a:solidFill>
                <a:latin typeface="Courier"/>
              </a:rPr>
              <a:t>mean</a:t>
            </a:r>
            <a:r>
              <a:rPr>
                <a:latin typeface="Courier"/>
              </a:rPr>
              <a:t>(vax</a:t>
            </a:r>
            <a:r>
              <a:rPr>
                <a:solidFill>
                  <a:srgbClr val="4070A0"/>
                </a:solidFill>
                <a:latin typeface="Courier"/>
              </a:rPr>
              <a:t>$</a:t>
            </a:r>
            <a:r>
              <a:rPr>
                <a:latin typeface="Courier"/>
              </a:rPr>
              <a:t>doses_administered </a:t>
            </a:r>
            <a:r>
              <a:rPr>
                <a:solidFill>
                  <a:srgbClr val="4070A0"/>
                </a:solidFill>
                <a:latin typeface="Courier"/>
              </a:rPr>
              <a:t>&gt;</a:t>
            </a:r>
            <a:r>
              <a:rPr>
                <a:latin typeface="Courier"/>
              </a:rPr>
              <a:t> vax</a:t>
            </a:r>
            <a:r>
              <a:rPr>
                <a:solidFill>
                  <a:srgbClr val="4070A0"/>
                </a:solidFill>
                <a:latin typeface="Courier"/>
              </a:rPr>
              <a:t>$</a:t>
            </a:r>
            <a:r>
              <a:rPr>
                <a:latin typeface="Courier"/>
              </a:rPr>
              <a:t>target_population),</a:t>
            </a:r>
            <a:br/>
            <a:r>
              <a:rPr>
                <a:latin typeface="Courier"/>
              </a:rPr>
              <a:t>  </a:t>
            </a:r>
            <a:r>
              <a:rPr>
                <a:solidFill>
                  <a:srgbClr val="7D9029"/>
                </a:solidFill>
                <a:latin typeface="Courier"/>
              </a:rPr>
              <a:t>round_number_share =</a:t>
            </a:r>
            <a:r>
              <a:rPr>
                <a:latin typeface="Courier"/>
              </a:rPr>
              <a:t> </a:t>
            </a:r>
            <a:r>
              <a:rPr>
                <a:solidFill>
                  <a:srgbClr val="06287E"/>
                </a:solidFill>
                <a:latin typeface="Courier"/>
              </a:rPr>
              <a:t>mean</a:t>
            </a:r>
            <a:r>
              <a:rPr>
                <a:latin typeface="Courier"/>
              </a:rPr>
              <a:t>(</a:t>
            </a:r>
            <a:br/>
            <a:r>
              <a:rPr>
                <a:latin typeface="Courier"/>
              </a:rPr>
              <a:t>    vax</a:t>
            </a:r>
            <a:r>
              <a:rPr>
                <a:solidFill>
                  <a:srgbClr val="4070A0"/>
                </a:solidFill>
                <a:latin typeface="Courier"/>
              </a:rPr>
              <a:t>$</a:t>
            </a:r>
            <a:r>
              <a:rPr>
                <a:latin typeface="Courier"/>
              </a:rPr>
              <a:t>doses_administered[vax</a:t>
            </a:r>
            <a:r>
              <a:rPr>
                <a:solidFill>
                  <a:srgbClr val="4070A0"/>
                </a:solidFill>
                <a:latin typeface="Courier"/>
              </a:rPr>
              <a:t>$</a:t>
            </a:r>
            <a:r>
              <a:rPr>
                <a:latin typeface="Courier"/>
              </a:rPr>
              <a:t>report_submitted] </a:t>
            </a:r>
            <a:r>
              <a:rPr>
                <a:solidFill>
                  <a:srgbClr val="4070A0"/>
                </a:solidFill>
                <a:latin typeface="Courier"/>
              </a:rPr>
              <a:t>%%</a:t>
            </a:r>
            <a:r>
              <a:rPr>
                <a:latin typeface="Courier"/>
              </a:rPr>
              <a:t> </a:t>
            </a:r>
            <a:r>
              <a:rPr>
                <a:solidFill>
                  <a:srgbClr val="40A070"/>
                </a:solidFill>
                <a:latin typeface="Courier"/>
              </a:rPr>
              <a:t>10</a:t>
            </a:r>
            <a:r>
              <a:rPr>
                <a:latin typeface="Courier"/>
              </a:rPr>
              <a:t> </a:t>
            </a:r>
            <a:r>
              <a:rPr>
                <a:solidFill>
                  <a:srgbClr val="4070A0"/>
                </a:solidFill>
                <a:latin typeface="Courier"/>
              </a:rPr>
              <a:t>==</a:t>
            </a:r>
            <a:r>
              <a:rPr>
                <a:latin typeface="Courier"/>
              </a:rPr>
              <a:t> </a:t>
            </a:r>
            <a:r>
              <a:rPr>
                <a:solidFill>
                  <a:srgbClr val="40A070"/>
                </a:solidFill>
                <a:latin typeface="Courier"/>
              </a:rPr>
              <a:t>0</a:t>
            </a:r>
            <a:br/>
            <a:r>
              <a:rPr>
                <a:latin typeface="Courier"/>
              </a:rPr>
              <a:t>  )</a:t>
            </a:r>
            <a:br/>
            <a:r>
              <a:rPr>
                <a:latin typeface="Courier"/>
              </a:rPr>
              <a:t>)</a:t>
            </a:r>
            <a:br/>
            <a:br/>
            <a:r>
              <a:rPr>
                <a:solidFill>
                  <a:srgbClr val="06287E"/>
                </a:solidFill>
                <a:latin typeface="Courier"/>
              </a:rPr>
              <a:t>round</a:t>
            </a:r>
            <a:r>
              <a:rPr>
                <a:latin typeface="Courier"/>
              </a:rPr>
              <a:t>(scorecard, </a:t>
            </a:r>
            <a:r>
              <a:rPr>
                <a:solidFill>
                  <a:srgbClr val="40A070"/>
                </a:solidFill>
                <a:latin typeface="Courier"/>
              </a:rPr>
              <a:t>3</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Compute all five on one extract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Measure</a:t>
                      </a:r>
                    </a:p>
                  </a:txBody>
                  <a:tcPr/>
                </a:tc>
                <a:tc>
                  <a:txBody>
                    <a:bodyPr/>
                    <a:lstStyle/>
                    <a:p>
                      <a:pPr lvl="0" indent="0" marL="0">
                        <a:buNone/>
                      </a:pPr>
                      <a:r>
                        <a:rPr/>
                        <a:t>Value</a:t>
                      </a:r>
                    </a:p>
                  </a:txBody>
                  <a:tcPr/>
                </a:tc>
                <a:tc>
                  <a:txBody>
                    <a:bodyPr/>
                    <a:lstStyle/>
                    <a:p>
                      <a:pPr lvl="0" indent="0" marL="0">
                        <a:buNone/>
                      </a:pPr>
                      <a:r>
                        <a:rPr/>
                        <a:t>Read as</a:t>
                      </a:r>
                    </a:p>
                  </a:txBody>
                  <a:tcPr/>
                </a:tc>
              </a:tr>
              <a:tr h="0">
                <a:tc>
                  <a:txBody>
                    <a:bodyPr/>
                    <a:lstStyle/>
                    <a:p>
                      <a:pPr lvl="0" indent="0" marL="0">
                        <a:buNone/>
                      </a:pPr>
                      <a:r>
                        <a:rPr/>
                        <a:t>Reporting rate</a:t>
                      </a:r>
                    </a:p>
                  </a:txBody>
                </a:tc>
                <a:tc>
                  <a:txBody>
                    <a:bodyPr/>
                    <a:lstStyle/>
                    <a:p>
                      <a:pPr lvl="0" indent="0" marL="0">
                        <a:buNone/>
                      </a:pPr>
                      <a:r>
                        <a:rPr/>
                        <a:t>76.5%</a:t>
                      </a:r>
                    </a:p>
                  </a:txBody>
                </a:tc>
                <a:tc>
                  <a:txBody>
                    <a:bodyPr/>
                    <a:lstStyle/>
                    <a:p>
                      <a:pPr lvl="0" indent="0" marL="0">
                        <a:buNone/>
                      </a:pPr>
                      <a:r>
                        <a:rPr/>
                        <a:t>642 of 2,736 facility-months carry no report</a:t>
                      </a:r>
                    </a:p>
                  </a:txBody>
                </a:tc>
              </a:tr>
              <a:tr h="0">
                <a:tc>
                  <a:txBody>
                    <a:bodyPr/>
                    <a:lstStyle/>
                    <a:p>
                      <a:pPr lvl="0" indent="0" marL="0">
                        <a:buNone/>
                      </a:pPr>
                      <a:r>
                        <a:rPr/>
                        <a:t>Field completeness</a:t>
                      </a:r>
                    </a:p>
                  </a:txBody>
                </a:tc>
                <a:tc>
                  <a:txBody>
                    <a:bodyPr/>
                    <a:lstStyle/>
                    <a:p>
                      <a:pPr lvl="0" indent="0" marL="0">
                        <a:buNone/>
                      </a:pPr>
                      <a:r>
                        <a:rPr/>
                        <a:t>100%</a:t>
                      </a:r>
                    </a:p>
                  </a:txBody>
                </a:tc>
                <a:tc>
                  <a:txBody>
                    <a:bodyPr/>
                    <a:lstStyle/>
                    <a:p>
                      <a:pPr lvl="0" indent="0" marL="0">
                        <a:buNone/>
                      </a:pPr>
                      <a:r>
                        <a:rPr/>
                        <a:t>no blank cells — which is not the same as no missing data</a:t>
                      </a:r>
                    </a:p>
                  </a:txBody>
                </a:tc>
              </a:tr>
              <a:tr h="0">
                <a:tc>
                  <a:txBody>
                    <a:bodyPr/>
                    <a:lstStyle/>
                    <a:p>
                      <a:pPr lvl="0" indent="0" marL="0">
                        <a:buNone/>
                      </a:pPr>
                      <a:r>
                        <a:rPr/>
                        <a:t>Rule failure rate</a:t>
                      </a:r>
                    </a:p>
                  </a:txBody>
                </a:tc>
                <a:tc>
                  <a:txBody>
                    <a:bodyPr/>
                    <a:lstStyle/>
                    <a:p>
                      <a:pPr lvl="0" indent="0" marL="0">
                        <a:buNone/>
                      </a:pPr>
                      <a:r>
                        <a:rPr/>
                        <a:t>0%</a:t>
                      </a:r>
                    </a:p>
                  </a:txBody>
                </a:tc>
                <a:tc>
                  <a:txBody>
                    <a:bodyPr/>
                    <a:lstStyle/>
                    <a:p>
                      <a:pPr lvl="0" indent="0" marL="0">
                        <a:buNone/>
                      </a:pPr>
                      <a:r>
                        <a:rPr/>
                        <a:t>no facility reports more doses than its target population</a:t>
                      </a:r>
                    </a:p>
                  </a:txBody>
                </a:tc>
              </a:tr>
              <a:tr h="0">
                <a:tc>
                  <a:txBody>
                    <a:bodyPr/>
                    <a:lstStyle/>
                    <a:p>
                      <a:pPr lvl="0" indent="0" marL="0">
                        <a:buNone/>
                      </a:pPr>
                      <a:r>
                        <a:rPr/>
                        <a:t>Round-number share</a:t>
                      </a:r>
                    </a:p>
                  </a:txBody>
                </a:tc>
                <a:tc>
                  <a:txBody>
                    <a:bodyPr/>
                    <a:lstStyle/>
                    <a:p>
                      <a:pPr lvl="0" indent="0" marL="0">
                        <a:buNone/>
                      </a:pPr>
                      <a:r>
                        <a:rPr/>
                        <a:t>10.4%</a:t>
                      </a:r>
                    </a:p>
                  </a:txBody>
                </a:tc>
                <a:tc>
                  <a:txBody>
                    <a:bodyPr/>
                    <a:lstStyle/>
                    <a:p>
                      <a:pPr lvl="0" indent="0" marL="0">
                        <a:buNone/>
                      </a:pPr>
                      <a:r>
                        <a:rPr/>
                        <a:t>what chance produces; nothing to see</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Weight the dimensions by what they cost</a:t>
            </a:r>
          </a:p>
        </p:txBody>
      </p:sp>
      <p:sp>
        <p:nvSpPr>
          <p:cNvPr id="3" name="Content Placeholder 2"/>
          <p:cNvSpPr>
            <a:spLocks noGrp="1"/>
          </p:cNvSpPr>
          <p:nvPr>
            <p:ph idx="1"/>
          </p:nvPr>
        </p:nvSpPr>
        <p:spPr/>
        <p:txBody>
          <a:bodyPr/>
          <a:lstStyle/>
          <a:p>
            <a:pPr lvl="0"/>
            <a:r>
              <a:rPr/>
              <a:t>For a </a:t>
            </a:r>
            <a:r>
              <a:rPr b="1"/>
              <a:t>coverage figure</a:t>
            </a:r>
            <a:r>
              <a:rPr/>
              <a:t>, completeness dominates. A 76.5% reporting rate makes any district total a lower bound, and…</a:t>
            </a:r>
          </a:p>
          <a:p>
            <a:pPr lvl="0"/>
            <a:r>
              <a:rPr/>
              <a:t>For a </a:t>
            </a:r>
            <a:r>
              <a:rPr b="1"/>
              <a:t>caseload figure used for procurement</a:t>
            </a:r>
            <a:r>
              <a:rPr/>
              <a:t>, accuracy dominates. Ordering therapeutic food against an over-reported…</a:t>
            </a:r>
          </a:p>
          <a:p>
            <a:pPr lvl="0"/>
            <a:r>
              <a:rPr/>
              <a:t>For an </a:t>
            </a:r>
            <a:r>
              <a:rPr b="1"/>
              <a:t>early warning indicator</a:t>
            </a:r>
            <a:r>
              <a:rPr/>
              <a:t>, timeliness dominates. A perfectly accurate report arriving six weeks after the…</a:t>
            </a:r>
          </a:p>
          <a:p>
            <a:pPr lvl="0"/>
            <a:r>
              <a:rPr/>
              <a:t>Say which dimension you weighted and why, in the report — A composite quality score that hides the weighting is the…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 not collapse it to one number — In Python</a:t>
            </a:r>
          </a:p>
        </p:txBody>
      </p:sp>
      <p:sp>
        <p:nvSpPr>
          <p:cNvPr id="3" name="Content Placeholder 2"/>
          <p:cNvSpPr>
            <a:spLocks noGrp="1"/>
          </p:cNvSpPr>
          <p:nvPr>
            <p:ph idx="1"/>
          </p:nvPr>
        </p:nvSpPr>
        <p:spPr/>
        <p:txBody>
          <a:bodyPr/>
          <a:lstStyle/>
          <a:p>
            <a:pPr lvl="0" indent="0">
              <a:buNone/>
            </a:pPr>
            <a:r>
              <a:rPr>
                <a:latin typeface="Courier"/>
              </a:rPr>
              <a:t>scorecard_table </a:t>
            </a:r>
            <a:r>
              <a:rPr>
                <a:solidFill>
                  <a:srgbClr val="666666"/>
                </a:solidFill>
                <a:latin typeface="Courier"/>
              </a:rPr>
              <a:t>=</a:t>
            </a:r>
            <a:r>
              <a:rPr>
                <a:latin typeface="Courier"/>
              </a:rPr>
              <a:t> pd.DataFrame({</a:t>
            </a:r>
            <a:br/>
            <a:r>
              <a:rPr>
                <a:latin typeface="Courier"/>
              </a:rPr>
              <a:t>    </a:t>
            </a:r>
            <a:r>
              <a:rPr>
                <a:solidFill>
                  <a:srgbClr val="4070A0"/>
                </a:solidFill>
                <a:latin typeface="Courier"/>
              </a:rPr>
              <a:t>"dimension"</a:t>
            </a:r>
            <a:r>
              <a:rPr>
                <a:latin typeface="Courier"/>
              </a:rPr>
              <a:t>: [</a:t>
            </a:r>
            <a:r>
              <a:rPr>
                <a:solidFill>
                  <a:srgbClr val="4070A0"/>
                </a:solidFill>
                <a:latin typeface="Courier"/>
              </a:rPr>
              <a:t>"Completeness"</a:t>
            </a:r>
            <a:r>
              <a:rPr>
                <a:latin typeface="Courier"/>
              </a:rPr>
              <a:t>, </a:t>
            </a:r>
            <a:r>
              <a:rPr>
                <a:solidFill>
                  <a:srgbClr val="4070A0"/>
                </a:solidFill>
                <a:latin typeface="Courier"/>
              </a:rPr>
              <a:t>"Timeliness"</a:t>
            </a:r>
            <a:r>
              <a:rPr>
                <a:latin typeface="Courier"/>
              </a:rPr>
              <a:t>, </a:t>
            </a:r>
            <a:r>
              <a:rPr>
                <a:solidFill>
                  <a:srgbClr val="4070A0"/>
                </a:solidFill>
                <a:latin typeface="Courier"/>
              </a:rPr>
              <a:t>"Accuracy"</a:t>
            </a:r>
            <a:r>
              <a:rPr>
                <a:latin typeface="Courier"/>
              </a:rPr>
              <a:t>, </a:t>
            </a:r>
            <a:r>
              <a:rPr>
                <a:solidFill>
                  <a:srgbClr val="4070A0"/>
                </a:solidFill>
                <a:latin typeface="Courier"/>
              </a:rPr>
              <a:t>"Consistency"</a:t>
            </a:r>
            <a:r>
              <a:rPr>
                <a:latin typeface="Courier"/>
              </a:rPr>
              <a:t>, </a:t>
            </a:r>
            <a:r>
              <a:rPr>
                <a:solidFill>
                  <a:srgbClr val="4070A0"/>
                </a:solidFill>
                <a:latin typeface="Courier"/>
              </a:rPr>
              <a:t>"Integrity"</a:t>
            </a:r>
            <a:r>
              <a:rPr>
                <a:latin typeface="Courier"/>
              </a:rPr>
              <a:t>],</a:t>
            </a:r>
            <a:br/>
            <a:r>
              <a:rPr>
                <a:latin typeface="Courier"/>
              </a:rPr>
              <a:t>    </a:t>
            </a:r>
            <a:r>
              <a:rPr>
                <a:solidFill>
                  <a:srgbClr val="4070A0"/>
                </a:solidFill>
                <a:latin typeface="Courier"/>
              </a:rPr>
              <a:t>"measure"</a:t>
            </a:r>
            <a:r>
              <a:rPr>
                <a:latin typeface="Courier"/>
              </a:rPr>
              <a:t>: [</a:t>
            </a:r>
            <a:r>
              <a:rPr>
                <a:solidFill>
                  <a:srgbClr val="4070A0"/>
                </a:solidFill>
                <a:latin typeface="Courier"/>
              </a:rPr>
              <a:t>"Reporting rate"</a:t>
            </a:r>
            <a:r>
              <a:rPr>
                <a:latin typeface="Courier"/>
              </a:rPr>
              <a:t>, </a:t>
            </a:r>
            <a:r>
              <a:rPr>
                <a:solidFill>
                  <a:srgbClr val="4070A0"/>
                </a:solidFill>
                <a:latin typeface="Courier"/>
              </a:rPr>
              <a:t>"Submitted by deadline"</a:t>
            </a:r>
            <a:r>
              <a:rPr>
                <a:latin typeface="Courier"/>
              </a:rPr>
              <a:t>, </a:t>
            </a:r>
            <a:r>
              <a:rPr>
                <a:solidFill>
                  <a:srgbClr val="4070A0"/>
                </a:solidFill>
                <a:latin typeface="Courier"/>
              </a:rPr>
              <a:t>"Verification factor"</a:t>
            </a:r>
            <a:r>
              <a:rPr>
                <a:latin typeface="Courier"/>
              </a:rPr>
              <a:t>,</a:t>
            </a:r>
            <a:br/>
            <a:r>
              <a:rPr>
                <a:latin typeface="Courier"/>
              </a:rPr>
              <a:t>                </a:t>
            </a:r>
            <a:r>
              <a:rPr>
                <a:solidFill>
                  <a:srgbClr val="4070A0"/>
                </a:solidFill>
                <a:latin typeface="Courier"/>
              </a:rPr>
              <a:t>"Rule failure rate"</a:t>
            </a:r>
            <a:r>
              <a:rPr>
                <a:latin typeface="Courier"/>
              </a:rPr>
              <a:t>, </a:t>
            </a:r>
            <a:r>
              <a:rPr>
                <a:solidFill>
                  <a:srgbClr val="4070A0"/>
                </a:solidFill>
                <a:latin typeface="Courier"/>
              </a:rPr>
              <a:t>"Round-number share"</a:t>
            </a:r>
            <a:r>
              <a:rPr>
                <a:latin typeface="Courier"/>
              </a:rPr>
              <a:t>],</a:t>
            </a:r>
            <a:br/>
            <a:r>
              <a:rPr>
                <a:latin typeface="Courier"/>
              </a:rPr>
              <a:t>    </a:t>
            </a:r>
            <a:r>
              <a:rPr>
                <a:solidFill>
                  <a:srgbClr val="4070A0"/>
                </a:solidFill>
                <a:latin typeface="Courier"/>
              </a:rPr>
              <a:t>"value"</a:t>
            </a:r>
            <a:r>
              <a:rPr>
                <a:latin typeface="Courier"/>
              </a:rPr>
              <a:t>: [</a:t>
            </a:r>
            <a:r>
              <a:rPr>
                <a:solidFill>
                  <a:srgbClr val="40A070"/>
                </a:solidFill>
                <a:latin typeface="Courier"/>
              </a:rPr>
              <a:t>0.765</a:t>
            </a:r>
            <a:r>
              <a:rPr>
                <a:latin typeface="Courier"/>
              </a:rPr>
              <a:t>, </a:t>
            </a:r>
            <a:r>
              <a:rPr>
                <a:solidFill>
                  <a:srgbClr val="19177C"/>
                </a:solidFill>
                <a:latin typeface="Courier"/>
              </a:rPr>
              <a:t>None</a:t>
            </a:r>
            <a:r>
              <a:rPr>
                <a:latin typeface="Courier"/>
              </a:rPr>
              <a:t>, </a:t>
            </a:r>
            <a:r>
              <a:rPr>
                <a:solidFill>
                  <a:srgbClr val="19177C"/>
                </a:solidFill>
                <a:latin typeface="Courier"/>
              </a:rPr>
              <a:t>None</a:t>
            </a:r>
            <a:r>
              <a:rPr>
                <a:latin typeface="Courier"/>
              </a:rPr>
              <a:t>, </a:t>
            </a:r>
            <a:r>
              <a:rPr>
                <a:solidFill>
                  <a:srgbClr val="40A070"/>
                </a:solidFill>
                <a:latin typeface="Courier"/>
              </a:rPr>
              <a:t>0.0</a:t>
            </a:r>
            <a:r>
              <a:rPr>
                <a:latin typeface="Courier"/>
              </a:rPr>
              <a:t>, </a:t>
            </a:r>
            <a:r>
              <a:rPr>
                <a:solidFill>
                  <a:srgbClr val="40A070"/>
                </a:solidFill>
                <a:latin typeface="Courier"/>
              </a:rPr>
              <a:t>0.104</a:t>
            </a:r>
            <a:r>
              <a:rPr>
                <a:latin typeface="Courier"/>
              </a:rPr>
              <a:t>],</a:t>
            </a:r>
            <a:br/>
            <a:r>
              <a:rPr>
                <a:latin typeface="Courier"/>
              </a:rPr>
              <a:t>    </a:t>
            </a:r>
            <a:r>
              <a:rPr>
                <a:solidFill>
                  <a:srgbClr val="4070A0"/>
                </a:solidFill>
                <a:latin typeface="Courier"/>
              </a:rPr>
              <a:t>"source"</a:t>
            </a:r>
            <a:r>
              <a:rPr>
                <a:latin typeface="Courier"/>
              </a:rPr>
              <a:t>: [</a:t>
            </a:r>
            <a:r>
              <a:rPr>
                <a:solidFill>
                  <a:srgbClr val="4070A0"/>
                </a:solidFill>
                <a:latin typeface="Courier"/>
              </a:rPr>
              <a:t>"extract"</a:t>
            </a:r>
            <a:r>
              <a:rPr>
                <a:latin typeface="Courier"/>
              </a:rPr>
              <a:t>, </a:t>
            </a:r>
            <a:r>
              <a:rPr>
                <a:solidFill>
                  <a:srgbClr val="4070A0"/>
                </a:solidFill>
                <a:latin typeface="Courier"/>
              </a:rPr>
              <a:t>"submission log"</a:t>
            </a:r>
            <a:r>
              <a:rPr>
                <a:latin typeface="Courier"/>
              </a:rPr>
              <a:t>, </a:t>
            </a:r>
            <a:r>
              <a:rPr>
                <a:solidFill>
                  <a:srgbClr val="4070A0"/>
                </a:solidFill>
                <a:latin typeface="Courier"/>
              </a:rPr>
              <a:t>"facility visit"</a:t>
            </a:r>
            <a:r>
              <a:rPr>
                <a:latin typeface="Courier"/>
              </a:rPr>
              <a:t>, </a:t>
            </a:r>
            <a:r>
              <a:rPr>
                <a:solidFill>
                  <a:srgbClr val="4070A0"/>
                </a:solidFill>
                <a:latin typeface="Courier"/>
              </a:rPr>
              <a:t>"extract"</a:t>
            </a:r>
            <a:r>
              <a:rPr>
                <a:latin typeface="Courier"/>
              </a:rPr>
              <a:t>, </a:t>
            </a:r>
            <a:r>
              <a:rPr>
                <a:solidFill>
                  <a:srgbClr val="4070A0"/>
                </a:solidFill>
                <a:latin typeface="Courier"/>
              </a:rPr>
              <a:t>"extract"</a:t>
            </a:r>
            <a:r>
              <a:rPr>
                <a:latin typeface="Courier"/>
              </a:rPr>
              <a:t>],</a:t>
            </a:r>
            <a:br/>
            <a:r>
              <a:rPr>
                <a:latin typeface="Courier"/>
              </a:rPr>
              <a:t>})</a:t>
            </a:r>
            <a:br/>
            <a:r>
              <a:rPr>
                <a:solidFill>
                  <a:srgbClr val="008000"/>
                </a:solidFill>
                <a:latin typeface="Courier"/>
              </a:rPr>
              <a:t>print</a:t>
            </a:r>
            <a:r>
              <a:rPr>
                <a:latin typeface="Courier"/>
              </a:rPr>
              <a:t>(scorecard_table)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 not collapse it to one number — In R</a:t>
            </a:r>
          </a:p>
        </p:txBody>
      </p:sp>
      <p:sp>
        <p:nvSpPr>
          <p:cNvPr id="3" name="Content Placeholder 2"/>
          <p:cNvSpPr>
            <a:spLocks noGrp="1"/>
          </p:cNvSpPr>
          <p:nvPr>
            <p:ph idx="1"/>
          </p:nvPr>
        </p:nvSpPr>
        <p:spPr/>
        <p:txBody>
          <a:bodyPr/>
          <a:lstStyle/>
          <a:p>
            <a:pPr lvl="0" indent="0">
              <a:buNone/>
            </a:pPr>
            <a:r>
              <a:rPr>
                <a:latin typeface="Courier"/>
              </a:rPr>
              <a:t>scorecard_table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dimension,     </a:t>
            </a:r>
            <a:r>
              <a:rPr>
                <a:solidFill>
                  <a:srgbClr val="4070A0"/>
                </a:solidFill>
                <a:latin typeface="Courier"/>
              </a:rPr>
              <a:t>~</a:t>
            </a:r>
            <a:r>
              <a:rPr>
                <a:latin typeface="Courier"/>
              </a:rPr>
              <a:t>measure,                </a:t>
            </a:r>
            <a:r>
              <a:rPr>
                <a:solidFill>
                  <a:srgbClr val="4070A0"/>
                </a:solidFill>
                <a:latin typeface="Courier"/>
              </a:rPr>
              <a:t>~</a:t>
            </a:r>
            <a:r>
              <a:rPr>
                <a:latin typeface="Courier"/>
              </a:rPr>
              <a:t>value, </a:t>
            </a:r>
            <a:r>
              <a:rPr>
                <a:solidFill>
                  <a:srgbClr val="4070A0"/>
                </a:solidFill>
                <a:latin typeface="Courier"/>
              </a:rPr>
              <a:t>~</a:t>
            </a:r>
            <a:r>
              <a:rPr>
                <a:latin typeface="Courier"/>
              </a:rPr>
              <a:t>source,</a:t>
            </a:r>
            <a:br/>
            <a:r>
              <a:rPr>
                <a:latin typeface="Courier"/>
              </a:rPr>
              <a:t>  </a:t>
            </a:r>
            <a:r>
              <a:rPr>
                <a:solidFill>
                  <a:srgbClr val="4070A0"/>
                </a:solidFill>
                <a:latin typeface="Courier"/>
              </a:rPr>
              <a:t>"Completeness"</a:t>
            </a:r>
            <a:r>
              <a:rPr>
                <a:latin typeface="Courier"/>
              </a:rPr>
              <a:t>, </a:t>
            </a:r>
            <a:r>
              <a:rPr>
                <a:solidFill>
                  <a:srgbClr val="4070A0"/>
                </a:solidFill>
                <a:latin typeface="Courier"/>
              </a:rPr>
              <a:t>"Reporting rate"</a:t>
            </a:r>
            <a:r>
              <a:rPr>
                <a:latin typeface="Courier"/>
              </a:rPr>
              <a:t>,         </a:t>
            </a:r>
            <a:r>
              <a:rPr>
                <a:solidFill>
                  <a:srgbClr val="40A070"/>
                </a:solidFill>
                <a:latin typeface="Courier"/>
              </a:rPr>
              <a:t>0.765</a:t>
            </a:r>
            <a:r>
              <a:rPr>
                <a:latin typeface="Courier"/>
              </a:rPr>
              <a:t>, </a:t>
            </a:r>
            <a:r>
              <a:rPr>
                <a:solidFill>
                  <a:srgbClr val="4070A0"/>
                </a:solidFill>
                <a:latin typeface="Courier"/>
              </a:rPr>
              <a:t>"extract"</a:t>
            </a:r>
            <a:r>
              <a:rPr>
                <a:latin typeface="Courier"/>
              </a:rPr>
              <a:t>,</a:t>
            </a:r>
            <a:br/>
            <a:r>
              <a:rPr>
                <a:latin typeface="Courier"/>
              </a:rPr>
              <a:t>  </a:t>
            </a:r>
            <a:r>
              <a:rPr>
                <a:solidFill>
                  <a:srgbClr val="4070A0"/>
                </a:solidFill>
                <a:latin typeface="Courier"/>
              </a:rPr>
              <a:t>"Timeliness"</a:t>
            </a:r>
            <a:r>
              <a:rPr>
                <a:latin typeface="Courier"/>
              </a:rPr>
              <a:t>,   </a:t>
            </a:r>
            <a:r>
              <a:rPr>
                <a:solidFill>
                  <a:srgbClr val="4070A0"/>
                </a:solidFill>
                <a:latin typeface="Courier"/>
              </a:rPr>
              <a:t>"Submitted by deadline"</a:t>
            </a:r>
            <a:r>
              <a:rPr>
                <a:latin typeface="Courier"/>
              </a:rPr>
              <a:t>,     </a:t>
            </a:r>
            <a:r>
              <a:rPr>
                <a:solidFill>
                  <a:srgbClr val="880000"/>
                </a:solidFill>
                <a:latin typeface="Courier"/>
              </a:rPr>
              <a:t>NA</a:t>
            </a:r>
            <a:r>
              <a:rPr>
                <a:latin typeface="Courier"/>
              </a:rPr>
              <a:t>, </a:t>
            </a:r>
            <a:r>
              <a:rPr>
                <a:solidFill>
                  <a:srgbClr val="4070A0"/>
                </a:solidFill>
                <a:latin typeface="Courier"/>
              </a:rPr>
              <a:t>"submission log"</a:t>
            </a:r>
            <a:r>
              <a:rPr>
                <a:latin typeface="Courier"/>
              </a:rPr>
              <a:t>,</a:t>
            </a:r>
            <a:br/>
            <a:r>
              <a:rPr>
                <a:latin typeface="Courier"/>
              </a:rPr>
              <a:t>  </a:t>
            </a:r>
            <a:r>
              <a:rPr>
                <a:solidFill>
                  <a:srgbClr val="4070A0"/>
                </a:solidFill>
                <a:latin typeface="Courier"/>
              </a:rPr>
              <a:t>"Accuracy"</a:t>
            </a:r>
            <a:r>
              <a:rPr>
                <a:latin typeface="Courier"/>
              </a:rPr>
              <a:t>,     </a:t>
            </a:r>
            <a:r>
              <a:rPr>
                <a:solidFill>
                  <a:srgbClr val="4070A0"/>
                </a:solidFill>
                <a:latin typeface="Courier"/>
              </a:rPr>
              <a:t>"Verification factor"</a:t>
            </a:r>
            <a:r>
              <a:rPr>
                <a:latin typeface="Courier"/>
              </a:rPr>
              <a:t>,       </a:t>
            </a:r>
            <a:r>
              <a:rPr>
                <a:solidFill>
                  <a:srgbClr val="880000"/>
                </a:solidFill>
                <a:latin typeface="Courier"/>
              </a:rPr>
              <a:t>NA</a:t>
            </a:r>
            <a:r>
              <a:rPr>
                <a:latin typeface="Courier"/>
              </a:rPr>
              <a:t>, </a:t>
            </a:r>
            <a:r>
              <a:rPr>
                <a:solidFill>
                  <a:srgbClr val="4070A0"/>
                </a:solidFill>
                <a:latin typeface="Courier"/>
              </a:rPr>
              <a:t>"facility visit"</a:t>
            </a:r>
            <a:r>
              <a:rPr>
                <a:latin typeface="Courier"/>
              </a:rPr>
              <a:t>,</a:t>
            </a:r>
            <a:br/>
            <a:r>
              <a:rPr>
                <a:latin typeface="Courier"/>
              </a:rPr>
              <a:t>  </a:t>
            </a:r>
            <a:r>
              <a:rPr>
                <a:solidFill>
                  <a:srgbClr val="4070A0"/>
                </a:solidFill>
                <a:latin typeface="Courier"/>
              </a:rPr>
              <a:t>"Consistency"</a:t>
            </a:r>
            <a:r>
              <a:rPr>
                <a:latin typeface="Courier"/>
              </a:rPr>
              <a:t>,  </a:t>
            </a:r>
            <a:r>
              <a:rPr>
                <a:solidFill>
                  <a:srgbClr val="4070A0"/>
                </a:solidFill>
                <a:latin typeface="Courier"/>
              </a:rPr>
              <a:t>"Rule failure rate"</a:t>
            </a:r>
            <a:r>
              <a:rPr>
                <a:latin typeface="Courier"/>
              </a:rPr>
              <a:t>,       </a:t>
            </a:r>
            <a:r>
              <a:rPr>
                <a:solidFill>
                  <a:srgbClr val="40A070"/>
                </a:solidFill>
                <a:latin typeface="Courier"/>
              </a:rPr>
              <a:t>0.000</a:t>
            </a:r>
            <a:r>
              <a:rPr>
                <a:latin typeface="Courier"/>
              </a:rPr>
              <a:t>, </a:t>
            </a:r>
            <a:r>
              <a:rPr>
                <a:solidFill>
                  <a:srgbClr val="4070A0"/>
                </a:solidFill>
                <a:latin typeface="Courier"/>
              </a:rPr>
              <a:t>"extract"</a:t>
            </a:r>
            <a:r>
              <a:rPr>
                <a:latin typeface="Courier"/>
              </a:rPr>
              <a:t>,</a:t>
            </a:r>
            <a:br/>
            <a:r>
              <a:rPr>
                <a:latin typeface="Courier"/>
              </a:rPr>
              <a:t>  </a:t>
            </a:r>
            <a:r>
              <a:rPr>
                <a:solidFill>
                  <a:srgbClr val="4070A0"/>
                </a:solidFill>
                <a:latin typeface="Courier"/>
              </a:rPr>
              <a:t>"Integrity"</a:t>
            </a:r>
            <a:r>
              <a:rPr>
                <a:latin typeface="Courier"/>
              </a:rPr>
              <a:t>,    </a:t>
            </a:r>
            <a:r>
              <a:rPr>
                <a:solidFill>
                  <a:srgbClr val="4070A0"/>
                </a:solidFill>
                <a:latin typeface="Courier"/>
              </a:rPr>
              <a:t>"Round-number share"</a:t>
            </a:r>
            <a:r>
              <a:rPr>
                <a:latin typeface="Courier"/>
              </a:rPr>
              <a:t>,      </a:t>
            </a:r>
            <a:r>
              <a:rPr>
                <a:solidFill>
                  <a:srgbClr val="40A070"/>
                </a:solidFill>
                <a:latin typeface="Courier"/>
              </a:rPr>
              <a:t>0.104</a:t>
            </a:r>
            <a:r>
              <a:rPr>
                <a:latin typeface="Courier"/>
              </a:rPr>
              <a:t>, </a:t>
            </a:r>
            <a:r>
              <a:rPr>
                <a:solidFill>
                  <a:srgbClr val="4070A0"/>
                </a:solidFill>
                <a:latin typeface="Courier"/>
              </a:rPr>
              <a:t>"extract"</a:t>
            </a:r>
            <a:b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 not collapse it to one number</a:t>
            </a:r>
          </a:p>
        </p:txBody>
      </p:sp>
      <p:sp>
        <p:nvSpPr>
          <p:cNvPr id="3" name="Content Placeholder 2"/>
          <p:cNvSpPr>
            <a:spLocks noGrp="1"/>
          </p:cNvSpPr>
          <p:nvPr>
            <p:ph idx="1"/>
          </p:nvPr>
        </p:nvSpPr>
        <p:spPr/>
        <p:txBody>
          <a:bodyPr/>
          <a:lstStyle/>
          <a:p>
            <a:pPr lvl="0"/>
            <a:r>
              <a:rPr/>
              <a:t>The </a:t>
            </a:r>
            <a:r>
              <a:rPr>
                <a:latin typeface="Courier"/>
              </a:rPr>
              <a:t>source</a:t>
            </a:r>
            <a:r>
              <a:rPr/>
              <a:t> column is the useful one — It says immediately which numbers you can produce today and which need someone…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Two of the five dimensions are almost never reported at all, and both are computable from data you already hold.</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https://data-analysis.cassion.dev/courses/data-quality-assessment/dqa-01-five-dimensions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Five dimensions, five measures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1 of 8</vt:lpwstr>
  </property>
  <property fmtid="{D5CDD505-2E9C-101B-9397-08002B2CF9AE}" pid="3" name="subtitle">
    <vt:lpwstr>Calling the data poor is not a finding. Accuracy, completeness, timeliness, consistency and integrity — each with a number attached, computed on the same extract, and a scorecard that survives being disagreed with.</vt:lpwstr>
  </property>
</Properties>
</file>