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notesMaster" Target="notesMasters/notesMaster1.xml" /><Relationship Id="rId19" Type="http://schemas.openxmlformats.org/officeDocument/2006/relationships/viewProps" Target="viewProps.xml" /><Relationship Id="rId18" Type="http://schemas.openxmlformats.org/officeDocument/2006/relationships/presProps" Target="presProps.xml" /><Relationship Id="rId1" Type="http://schemas.openxmlformats.org/officeDocument/2006/relationships/slideMaster" Target="slideMasters/slideMaster1.xml" /><Relationship Id="rId21" Type="http://schemas.openxmlformats.org/officeDocument/2006/relationships/tableStyles" Target="tableStyles.xml" /><Relationship Id="rId2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Les données sont mauvaises » n’est pas un constat. Exactitude, complétude, actualité, cohérence et intégrité — chacune avec un nombre, calculée sur la même extraction, et un tableau de bord qui résiste à la contestation.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La qualité des données est mauvaise. » Tout le monde acquiesce, rien ne se passe, et la même phrase revient au trimestre suivant. Elle échoue parce qu’elle est inexploitable de trois façons distinctes. Elle ne dit pas quelle qualité — un rapport tardif et un rapport fabriqué sont deux problèmes aux remèdes différents. Elle ne dit pas combien — mauvaise partout ou mauvaise dans quatre formations sanitaires. Et elle ne dit pas et alors — si le défaut est assez grand pour changer le chiffre sur lequel quelqu’un va agir. Les cinq dimensions existent pour corriger les trois d’un coup. Ce n’est pas un cadre à réciter, ce sont cinq questions dont la réponse est un nombre.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points de ce tableau méritent discussion, car les deux reviennent toujours. L’exactitude est la seule qui exige le document source. Les quatre autres se calculent sur l’extraction que vous avez déjà, à votre bureau, cet après-midi. Cette asymétrie commande toute la conception d’une évaluation — les quatre dimensions de bureau servent à décider où dépenser la cinquième, la coûteuse. L’intégrité n’est pas une accusation. Elle mesure si les nombres ressemblent à des mesures. Une distribution d’âges attirée par les valeurs rondes signifie généralement que personne n’a demandé d’acte de naissance, non que quelqu’un a inventé quoi que ce soit, et la leçon qui lui est consacrée passe l’essentiel de son temps sur cette distinction.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Prenez l’extraction vaccinale de routine — 38 formations sanitaires, douze mois, six antigènes.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Lisez les lignes deux et un ensemble. La complétude des champs vaut 100 % et la complétude du rapportage 76,5 %, et seule la seconde compte. Chaque couple formation-mois sans rapport figure dans le fichier comme une ligne de zéros avec un indicateur, si bien qu’un décompte de cases vides déclare les données parfaites. C’est le défaut autour duquel tout le module tourne — un rapport manquant qui arrive sous forme de zéro.</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tableau de bord à cinq nombres égaux laisse entendre que les cinq comptent également. Ce n’est pas le cas, et laquelle prime dépend entièrement de l’usage des données. Dites quelle dimension vous avez pondérée et pourquoi, dans le rapport. Un score composite qui cache sa pondération est le même défaut qu’un indicateur qui cache son dénominateur.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Quelqu’un demandera un score unique sur 100. Résistez, et proposez le tableau de bord à la place, pour une raison précise — les cinq dimensions ont des remèdes différents, et le nombre unique ne dit rien sur celui à appliquer. Un district à 82 % parce qu’il est en retard se corrige en déplaçant une échéance. Un district à 82 % parce qu’un tiers de ses formations ne rapportent jamais se corrige en cherchant pourquoi elles ont cessé. Les deux font 82. Un seul se corrige par un atelier de formation, et aucun ne se corrige par l’atelier que quelqu’un va proposer. Si un composite est réellement exigé — certains modèles bailleurs l’imposent — publiez-le à côté de ses composantes, jamais à leur place.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colonne </a:t>
            </a:r>
            <a:r>
              <a:rPr>
                <a:latin typeface="Courier"/>
              </a:rPr>
              <a:t>source</a:t>
            </a:r>
            <a:r>
              <a:rPr/>
              <a:t> qui est utile. Elle dit immédiatement quels nombres vous pouvez produire aujourd’hui et lesquels exigent un déplacement, et c’est la forme de tout plan d’évaluation.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des cinq dimensions ne sont presque jamais rapportées, et toutes deux se calculent sur des données que vous détenez déjà. La leçon suivante les calcule correctement — complétude et promptitude du rapportage, chacune avec son propre dénominateur, et le piège consistant à diviser par les formations qui ont rapporté.</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quality-assessment/dqa-01-five-dimensio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Cinq dimensions, cinq mesures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 Les données sont mauvaises » n’est pas un constat. Exactitude, complétude, actualité, cohérence et intégrité — chacune avec un nombre, calculée sur la même extraction, et un tableau de bord qui résiste à la contestation.</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phrase qu’il faut cesser de dire</a:t>
            </a:r>
          </a:p>
          <a:p>
            <a:pPr lvl="0"/>
            <a:r>
              <a:rPr/>
              <a:t>Les cinq, et la mesure de chacune</a:t>
            </a:r>
          </a:p>
          <a:p>
            <a:pPr lvl="0"/>
            <a:r>
              <a:rPr/>
              <a:t>Calculez les cinq sur une seule extraction</a:t>
            </a:r>
          </a:p>
          <a:p>
            <a:pPr lvl="0"/>
            <a:r>
              <a:rPr/>
              <a:t>Pondérez les dimensions par ce qu’elles coûtent</a:t>
            </a:r>
          </a:p>
          <a:p>
            <a:pPr lvl="0"/>
            <a:r>
              <a:rPr/>
              <a:t>Ne réduisez pas à un seul nombre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phrase qu’il faut cesser de dire</a:t>
            </a:r>
          </a:p>
        </p:txBody>
      </p:sp>
      <p:sp>
        <p:nvSpPr>
          <p:cNvPr id="3" name="Content Placeholder 2"/>
          <p:cNvSpPr>
            <a:spLocks noGrp="1"/>
          </p:cNvSpPr>
          <p:nvPr>
            <p:ph idx="1"/>
          </p:nvPr>
        </p:nvSpPr>
        <p:spPr/>
        <p:txBody>
          <a:bodyPr/>
          <a:lstStyle/>
          <a:p>
            <a:pPr lvl="0"/>
            <a:r>
              <a:rPr/>
              <a:t>« La qualité des données est mauvaise.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cinq, et la mesure de chacune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Dimension</a:t>
                      </a:r>
                    </a:p>
                  </a:txBody>
                  <a:tcPr/>
                </a:tc>
                <a:tc>
                  <a:txBody>
                    <a:bodyPr/>
                    <a:lstStyle/>
                    <a:p>
                      <a:pPr lvl="0" indent="0" marL="0">
                        <a:buNone/>
                      </a:pPr>
                      <a:r>
                        <a:rPr/>
                        <a:t>La question</a:t>
                      </a:r>
                    </a:p>
                  </a:txBody>
                  <a:tcPr/>
                </a:tc>
                <a:tc>
                  <a:txBody>
                    <a:bodyPr/>
                    <a:lstStyle/>
                    <a:p>
                      <a:pPr lvl="0" indent="0" marL="0">
                        <a:buNone/>
                      </a:pPr>
                      <a:r>
                        <a:rPr/>
                        <a:t>La mesure</a:t>
                      </a:r>
                    </a:p>
                  </a:txBody>
                  <a:tcPr/>
                </a:tc>
              </a:tr>
              <a:tr h="0">
                <a:tc>
                  <a:txBody>
                    <a:bodyPr/>
                    <a:lstStyle/>
                    <a:p>
                      <a:pPr lvl="0" indent="0" marL="0">
                        <a:buNone/>
                      </a:pPr>
                      <a:r>
                        <a:rPr b="1"/>
                        <a:t>Complétude</a:t>
                      </a:r>
                    </a:p>
                  </a:txBody>
                </a:tc>
                <a:tc>
                  <a:txBody>
                    <a:bodyPr/>
                    <a:lstStyle/>
                    <a:p>
                      <a:pPr lvl="0" indent="0" marL="0">
                        <a:buNone/>
                      </a:pPr>
                      <a:r>
                        <a:rPr/>
                        <a:t>Tout le monde a-t-il rapporté, et sur tout ?</a:t>
                      </a:r>
                    </a:p>
                  </a:txBody>
                </a:tc>
                <a:tc>
                  <a:txBody>
                    <a:bodyPr/>
                    <a:lstStyle/>
                    <a:p>
                      <a:pPr lvl="0" indent="0" marL="0">
                        <a:buNone/>
                      </a:pPr>
                      <a:r>
                        <a:rPr/>
                        <a:t>Taux de rapportage ; taux de valeurs manquantes par champ</a:t>
                      </a:r>
                    </a:p>
                  </a:txBody>
                </a:tc>
              </a:tr>
              <a:tr h="0">
                <a:tc>
                  <a:txBody>
                    <a:bodyPr/>
                    <a:lstStyle/>
                    <a:p>
                      <a:pPr lvl="0" indent="0" marL="0">
                        <a:buNone/>
                      </a:pPr>
                      <a:r>
                        <a:rPr b="1"/>
                        <a:t>Actualité</a:t>
                      </a:r>
                    </a:p>
                  </a:txBody>
                </a:tc>
                <a:tc>
                  <a:txBody>
                    <a:bodyPr/>
                    <a:lstStyle/>
                    <a:p>
                      <a:pPr lvl="0" indent="0" marL="0">
                        <a:buNone/>
                      </a:pPr>
                      <a:r>
                        <a:rPr/>
                        <a:t>Le rapport est-il arrivé à temps pour servir ?</a:t>
                      </a:r>
                    </a:p>
                  </a:txBody>
                </a:tc>
                <a:tc>
                  <a:txBody>
                    <a:bodyPr/>
                    <a:lstStyle/>
                    <a:p>
                      <a:pPr lvl="0" indent="0" marL="0">
                        <a:buNone/>
                      </a:pPr>
                      <a:r>
                        <a:rPr/>
                        <a:t>Part transmise avant l’échéance ; retard médian en jours</a:t>
                      </a:r>
                    </a:p>
                  </a:txBody>
                </a:tc>
              </a:tr>
              <a:tr h="0">
                <a:tc>
                  <a:txBody>
                    <a:bodyPr/>
                    <a:lstStyle/>
                    <a:p>
                      <a:pPr lvl="0" indent="0" marL="0">
                        <a:buNone/>
                      </a:pPr>
                      <a:r>
                        <a:rPr b="1"/>
                        <a:t>Exactitude</a:t>
                      </a:r>
                    </a:p>
                  </a:txBody>
                </a:tc>
                <a:tc>
                  <a:txBody>
                    <a:bodyPr/>
                    <a:lstStyle/>
                    <a:p>
                      <a:pPr lvl="0" indent="0" marL="0">
                        <a:buNone/>
                      </a:pPr>
                      <a:r>
                        <a:rPr/>
                        <a:t>Le chiffre remonté correspond-il à la source ?</a:t>
                      </a:r>
                    </a:p>
                  </a:txBody>
                </a:tc>
                <a:tc>
                  <a:txBody>
                    <a:bodyPr/>
                    <a:lstStyle/>
                    <a:p>
                      <a:pPr lvl="0" indent="0" marL="0">
                        <a:buNone/>
                      </a:pPr>
                      <a:r>
                        <a:rPr/>
                        <a:t>Facteur de vérification — recomptage sur rapporté</a:t>
                      </a:r>
                    </a:p>
                  </a:txBody>
                </a:tc>
              </a:tr>
              <a:tr h="0">
                <a:tc>
                  <a:txBody>
                    <a:bodyPr/>
                    <a:lstStyle/>
                    <a:p>
                      <a:pPr lvl="0" indent="0" marL="0">
                        <a:buNone/>
                      </a:pPr>
                      <a:r>
                        <a:rPr b="1"/>
                        <a:t>Cohérence</a:t>
                      </a:r>
                    </a:p>
                  </a:txBody>
                </a:tc>
                <a:tc>
                  <a:txBody>
                    <a:bodyPr/>
                    <a:lstStyle/>
                    <a:p>
                      <a:pPr lvl="0" indent="0" marL="0">
                        <a:buNone/>
                      </a:pPr>
                      <a:r>
                        <a:rPr/>
                        <a:t>Les nombres s’accordent-ils entre eux et avec le mois dernier ?</a:t>
                      </a:r>
                    </a:p>
                  </a:txBody>
                </a:tc>
                <a:tc>
                  <a:txBody>
                    <a:bodyPr/>
                    <a:lstStyle/>
                    <a:p>
                      <a:pPr lvl="0" indent="0" marL="0">
                        <a:buNone/>
                      </a:pPr>
                      <a:r>
                        <a:rPr/>
                        <a:t>Taux d’échec des règles internes ; taux d’aberrations</a:t>
                      </a:r>
                    </a:p>
                  </a:txBody>
                </a:tc>
              </a:tr>
              <a:tr h="0">
                <a:tc>
                  <a:txBody>
                    <a:bodyPr/>
                    <a:lstStyle/>
                    <a:p>
                      <a:pPr lvl="0" indent="0" marL="0">
                        <a:buNone/>
                      </a:pPr>
                      <a:r>
                        <a:rPr b="1"/>
                        <a:t>Intégrité</a:t>
                      </a:r>
                    </a:p>
                  </a:txBody>
                </a:tc>
                <a:tc>
                  <a:txBody>
                    <a:bodyPr/>
                    <a:lstStyle/>
                    <a:p>
                      <a:pPr lvl="0" indent="0" marL="0">
                        <a:buNone/>
                      </a:pPr>
                      <a:r>
                        <a:rPr/>
                        <a:t>La valeur vient-elle d’une mesure ou d’autre chose ?</a:t>
                      </a:r>
                    </a:p>
                  </a:txBody>
                </a:tc>
                <a:tc>
                  <a:txBody>
                    <a:bodyPr/>
                    <a:lstStyle/>
                    <a:p>
                      <a:pPr lvl="0" indent="0" marL="0">
                        <a:buNone/>
                      </a:pPr>
                      <a:r>
                        <a:rPr/>
                        <a:t>Préférence de chiffres ; attraction ; séries anormalement stables</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cinq, et la mesure de chacune</a:t>
            </a:r>
          </a:p>
        </p:txBody>
      </p:sp>
      <p:sp>
        <p:nvSpPr>
          <p:cNvPr id="3" name="Content Placeholder 2"/>
          <p:cNvSpPr>
            <a:spLocks noGrp="1"/>
          </p:cNvSpPr>
          <p:nvPr>
            <p:ph idx="1"/>
          </p:nvPr>
        </p:nvSpPr>
        <p:spPr/>
        <p:txBody>
          <a:bodyPr/>
          <a:lstStyle/>
          <a:p>
            <a:pPr lvl="0"/>
            <a:r>
              <a:rPr/>
              <a:t>L’exactitude est la seule qui exige le document source — Les quatre autres se calculent sur l’extraction que vous avez…</a:t>
            </a:r>
          </a:p>
          <a:p>
            <a:pPr lvl="0"/>
            <a:r>
              <a:rPr/>
              <a:t>L’intégrité n’est pas une accusation — Elle mesure si les nombres ressemblent à des mesures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les cinq sur une seule extraction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vax[</a:t>
            </a:r>
            <a:r>
              <a:rPr>
                <a:solidFill>
                  <a:srgbClr val="4070A0"/>
                </a:solidFill>
                <a:latin typeface="Courier"/>
              </a:rPr>
              <a:t>"reported"</a:t>
            </a:r>
            <a:r>
              <a:rPr>
                <a:latin typeface="Courier"/>
              </a:rPr>
              <a:t>] </a:t>
            </a:r>
            <a:r>
              <a:rPr>
                <a:solidFill>
                  <a:srgbClr val="666666"/>
                </a:solidFill>
                <a:latin typeface="Courier"/>
              </a:rPr>
              <a:t>=</a:t>
            </a:r>
            <a:r>
              <a:rPr>
                <a:latin typeface="Courier"/>
              </a:rPr>
              <a:t> 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br/>
            <a:br/>
            <a:r>
              <a:rPr>
                <a:latin typeface="Courier"/>
              </a:rPr>
              <a:t>scorecard </a:t>
            </a:r>
            <a:r>
              <a:rPr>
                <a:solidFill>
                  <a:srgbClr val="666666"/>
                </a:solidFill>
                <a:latin typeface="Courier"/>
              </a:rPr>
              <a:t>=</a:t>
            </a:r>
            <a:r>
              <a:rPr>
                <a:latin typeface="Courier"/>
              </a:rPr>
              <a:t> {}</a:t>
            </a:r>
            <a:br/>
            <a:br/>
            <a:r>
              <a:rPr i="1">
                <a:solidFill>
                  <a:srgbClr val="60A0B0"/>
                </a:solidFill>
                <a:latin typeface="Courier"/>
              </a:rPr>
              <a:t># Completeness</a:t>
            </a:r>
            <a:br/>
            <a:r>
              <a:rPr>
                <a:latin typeface="Courier"/>
              </a:rPr>
              <a:t>scorecard[</a:t>
            </a:r>
            <a:r>
              <a:rPr>
                <a:solidFill>
                  <a:srgbClr val="4070A0"/>
                </a:solidFill>
                <a:latin typeface="Courier"/>
              </a:rPr>
              <a:t>"reporting_rate"</a:t>
            </a:r>
            <a:r>
              <a:rPr>
                <a:latin typeface="Courier"/>
              </a:rPr>
              <a:t>] </a:t>
            </a:r>
            <a:r>
              <a:rPr>
                <a:solidFill>
                  <a:srgbClr val="666666"/>
                </a:solidFill>
                <a:latin typeface="Courier"/>
              </a:rPr>
              <a:t>=</a:t>
            </a:r>
            <a:r>
              <a:rPr>
                <a:latin typeface="Courier"/>
              </a:rPr>
              <a:t> vax[</a:t>
            </a:r>
            <a:r>
              <a:rPr>
                <a:solidFill>
                  <a:srgbClr val="4070A0"/>
                </a:solidFill>
                <a:latin typeface="Courier"/>
              </a:rPr>
              <a:t>"reported"</a:t>
            </a:r>
            <a:r>
              <a:rPr>
                <a:latin typeface="Courier"/>
              </a:rPr>
              <a:t>].mean()</a:t>
            </a:r>
            <a:br/>
            <a:r>
              <a:rPr>
                <a:latin typeface="Courier"/>
              </a:rPr>
              <a:t>scorecard[</a:t>
            </a:r>
            <a:r>
              <a:rPr>
                <a:solidFill>
                  <a:srgbClr val="4070A0"/>
                </a:solidFill>
                <a:latin typeface="Courier"/>
              </a:rPr>
              <a:t>"field_completeness"</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vax.isna().mean().mean()</a:t>
            </a:r>
            <a:br/>
            <a:br/>
            <a:r>
              <a:rPr i="1">
                <a:solidFill>
                  <a:srgbClr val="60A0B0"/>
                </a:solidFill>
                <a:latin typeface="Courier"/>
              </a:rPr>
              <a:t># Consistency: doses cannot exceed the target population</a:t>
            </a:r>
            <a:br/>
            <a:r>
              <a:rPr>
                <a:latin typeface="Courier"/>
              </a:rPr>
              <a:t>rule_fail </a:t>
            </a:r>
            <a:r>
              <a:rPr>
                <a:solidFill>
                  <a:srgbClr val="666666"/>
                </a:solidFill>
                <a:latin typeface="Courier"/>
              </a:rPr>
              <a:t>=</a:t>
            </a:r>
            <a:r>
              <a:rPr>
                <a:latin typeface="Courier"/>
              </a:rPr>
              <a:t> (vax[</a:t>
            </a:r>
            <a:r>
              <a:rPr>
                <a:solidFill>
                  <a:srgbClr val="4070A0"/>
                </a:solidFill>
                <a:latin typeface="Courier"/>
              </a:rPr>
              <a:t>"doses_administered"</a:t>
            </a:r>
            <a:r>
              <a:rPr>
                <a:latin typeface="Courier"/>
              </a:rPr>
              <a:t>] </a:t>
            </a:r>
            <a:r>
              <a:rPr>
                <a:solidFill>
                  <a:srgbClr val="666666"/>
                </a:solidFill>
                <a:latin typeface="Courier"/>
              </a:rPr>
              <a:t>&gt;</a:t>
            </a:r>
            <a:r>
              <a:rPr>
                <a:latin typeface="Courier"/>
              </a:rPr>
              <a:t> vax[</a:t>
            </a:r>
            <a:r>
              <a:rPr>
                <a:solidFill>
                  <a:srgbClr val="4070A0"/>
                </a:solidFill>
                <a:latin typeface="Courier"/>
              </a:rPr>
              <a:t>"target_population"</a:t>
            </a:r>
            <a:r>
              <a:rPr>
                <a:latin typeface="Courier"/>
              </a:rPr>
              <a:t>]).mean()</a:t>
            </a:r>
            <a:br/>
            <a:r>
              <a:rPr>
                <a:latin typeface="Courier"/>
              </a:rPr>
              <a:t>scorecard[</a:t>
            </a:r>
            <a:r>
              <a:rPr>
                <a:solidFill>
                  <a:srgbClr val="4070A0"/>
                </a:solidFill>
                <a:latin typeface="Courier"/>
              </a:rPr>
              <a:t>"rule_failure_rate"</a:t>
            </a:r>
            <a:r>
              <a:rPr>
                <a:latin typeface="Courier"/>
              </a:rPr>
              <a:t>] </a:t>
            </a:r>
            <a:r>
              <a:rPr>
                <a:solidFill>
                  <a:srgbClr val="666666"/>
                </a:solidFill>
                <a:latin typeface="Courier"/>
              </a:rPr>
              <a:t>=</a:t>
            </a:r>
            <a:r>
              <a:rPr>
                <a:latin typeface="Courier"/>
              </a:rPr>
              <a:t> rule_fail</a:t>
            </a:r>
            <a:br/>
            <a:br/>
            <a:r>
              <a:rPr i="1">
                <a:solidFill>
                  <a:srgbClr val="60A0B0"/>
                </a:solidFill>
                <a:latin typeface="Courier"/>
              </a:rPr>
              <a:t># Integrity: share of reported values ending in zero</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les cinq sur une seule extraction — En Python (suite)</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666666"/>
                </a:solidFill>
                <a:latin typeface="Courier"/>
              </a:rPr>
              <a:t>=</a:t>
            </a:r>
            <a:r>
              <a:rPr>
                <a:latin typeface="Courier"/>
              </a:rPr>
              <a:t> vax[vax[</a:t>
            </a:r>
            <a:r>
              <a:rPr>
                <a:solidFill>
                  <a:srgbClr val="4070A0"/>
                </a:solidFill>
                <a:latin typeface="Courier"/>
              </a:rPr>
              <a:t>"reported"</a:t>
            </a:r>
            <a:r>
              <a:rPr>
                <a:latin typeface="Courier"/>
              </a:rPr>
              <a:t>]]</a:t>
            </a:r>
            <a:br/>
            <a:r>
              <a:rPr>
                <a:latin typeface="Courier"/>
              </a:rPr>
              <a:t>scorecard[</a:t>
            </a:r>
            <a:r>
              <a:rPr>
                <a:solidFill>
                  <a:srgbClr val="4070A0"/>
                </a:solidFill>
                <a:latin typeface="Courier"/>
              </a:rPr>
              <a:t>"round_number_share"</a:t>
            </a:r>
            <a:r>
              <a:rPr>
                <a:latin typeface="Courier"/>
              </a:rPr>
              <a:t>] </a:t>
            </a:r>
            <a:r>
              <a:rPr>
                <a:solidFill>
                  <a:srgbClr val="666666"/>
                </a:solidFill>
                <a:latin typeface="Courier"/>
              </a:rPr>
              <a:t>=</a:t>
            </a:r>
            <a:r>
              <a:rPr>
                <a:latin typeface="Courier"/>
              </a:rPr>
              <a:t> (reported[</a:t>
            </a:r>
            <a:r>
              <a:rPr>
                <a:solidFill>
                  <a:srgbClr val="4070A0"/>
                </a:solidFill>
                <a:latin typeface="Courier"/>
              </a:rPr>
              <a:t>"doses_administered"</a:t>
            </a:r>
            <a:r>
              <a:rPr>
                <a:latin typeface="Courier"/>
              </a:rPr>
              <a:t>] </a:t>
            </a:r>
            <a:r>
              <a:rPr>
                <a:solidFill>
                  <a:srgbClr val="666666"/>
                </a:solidFill>
                <a:latin typeface="Courier"/>
              </a:rPr>
              <a:t>%</a:t>
            </a:r>
            <a:r>
              <a:rPr>
                <a:latin typeface="Courier"/>
              </a:rPr>
              <a:t> </a:t>
            </a:r>
            <a:r>
              <a:rPr>
                <a:solidFill>
                  <a:srgbClr val="40A070"/>
                </a:solidFill>
                <a:latin typeface="Courier"/>
              </a:rPr>
              <a:t>10</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).mean()</a:t>
            </a:r>
            <a:br/>
            <a:br/>
            <a:r>
              <a:rPr>
                <a:solidFill>
                  <a:srgbClr val="008000"/>
                </a:solidFill>
                <a:latin typeface="Courier"/>
              </a:rPr>
              <a:t>print</a:t>
            </a:r>
            <a:r>
              <a:rPr>
                <a:latin typeface="Courier"/>
              </a:rPr>
              <a:t>(pd.Series(scorecard).</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les cinq sur une seule extraction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solidFill>
                  <a:srgbClr val="06287E"/>
                </a:solidFill>
                <a:latin typeface="Courier"/>
              </a:rPr>
              <a:t>library</a:t>
            </a:r>
            <a:r>
              <a:rPr>
                <a:latin typeface="Courier"/>
              </a:rPr>
              <a:t>(readr)</a:t>
            </a:r>
            <a:br/>
            <a:br/>
            <a:r>
              <a:rPr>
                <a:latin typeface="Courier"/>
              </a:rPr>
              <a:t>vax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"vaccination-coverage-2024.v1.csv"</a:t>
            </a:r>
            <a:r>
              <a:rPr>
                <a:latin typeface="Courier"/>
              </a:rPr>
              <a:t>)</a:t>
            </a:r>
            <a:br/>
            <a:br/>
            <a:r>
              <a:rPr>
                <a:latin typeface="Courier"/>
              </a:rPr>
              <a:t>scorecard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reporting_rate     =</a:t>
            </a:r>
            <a:r>
              <a:rPr>
                <a:latin typeface="Courier"/>
              </a:rPr>
              <a:t> </a:t>
            </a:r>
            <a:r>
              <a:rPr>
                <a:solidFill>
                  <a:srgbClr val="06287E"/>
                </a:solidFill>
                <a:latin typeface="Courier"/>
              </a:rPr>
              <a:t>mean</a:t>
            </a:r>
            <a:r>
              <a:rPr>
                <a:latin typeface="Courier"/>
              </a:rPr>
              <a:t>(vax</a:t>
            </a:r>
            <a:r>
              <a:rPr>
                <a:solidFill>
                  <a:srgbClr val="4070A0"/>
                </a:solidFill>
                <a:latin typeface="Courier"/>
              </a:rPr>
              <a:t>$</a:t>
            </a:r>
            <a:r>
              <a:rPr>
                <a:latin typeface="Courier"/>
              </a:rPr>
              <a:t>report_submitted),</a:t>
            </a:r>
            <a:br/>
            <a:r>
              <a:rPr>
                <a:latin typeface="Courier"/>
              </a:rPr>
              <a:t>  </a:t>
            </a:r>
            <a:r>
              <a:rPr>
                <a:solidFill>
                  <a:srgbClr val="7D9029"/>
                </a:solidFill>
                <a:latin typeface="Courier"/>
              </a:rPr>
              <a:t>field_completeness =</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06287E"/>
                </a:solidFill>
                <a:latin typeface="Courier"/>
              </a:rPr>
              <a:t>mean</a:t>
            </a:r>
            <a:r>
              <a:rPr>
                <a:latin typeface="Courier"/>
              </a:rPr>
              <a:t>(</a:t>
            </a:r>
            <a:r>
              <a:rPr>
                <a:solidFill>
                  <a:srgbClr val="06287E"/>
                </a:solidFill>
                <a:latin typeface="Courier"/>
              </a:rPr>
              <a:t>is.na</a:t>
            </a:r>
            <a:r>
              <a:rPr>
                <a:latin typeface="Courier"/>
              </a:rPr>
              <a:t>(</a:t>
            </a:r>
            <a:r>
              <a:rPr>
                <a:solidFill>
                  <a:srgbClr val="06287E"/>
                </a:solidFill>
                <a:latin typeface="Courier"/>
              </a:rPr>
              <a:t>as.matrix</a:t>
            </a:r>
            <a:r>
              <a:rPr>
                <a:latin typeface="Courier"/>
              </a:rPr>
              <a:t>(vax))),</a:t>
            </a:r>
            <a:br/>
            <a:r>
              <a:rPr>
                <a:latin typeface="Courier"/>
              </a:rPr>
              <a:t>  </a:t>
            </a:r>
            <a:r>
              <a:rPr>
                <a:solidFill>
                  <a:srgbClr val="7D9029"/>
                </a:solidFill>
                <a:latin typeface="Courier"/>
              </a:rPr>
              <a:t>rule_failure_rate  =</a:t>
            </a:r>
            <a:r>
              <a:rPr>
                <a:latin typeface="Courier"/>
              </a:rPr>
              <a:t> </a:t>
            </a:r>
            <a:r>
              <a:rPr>
                <a:solidFill>
                  <a:srgbClr val="06287E"/>
                </a:solidFill>
                <a:latin typeface="Courier"/>
              </a:rPr>
              <a:t>mean</a:t>
            </a:r>
            <a:r>
              <a:rPr>
                <a:latin typeface="Courier"/>
              </a:rPr>
              <a:t>(vax</a:t>
            </a:r>
            <a:r>
              <a:rPr>
                <a:solidFill>
                  <a:srgbClr val="4070A0"/>
                </a:solidFill>
                <a:latin typeface="Courier"/>
              </a:rPr>
              <a:t>$</a:t>
            </a:r>
            <a:r>
              <a:rPr>
                <a:latin typeface="Courier"/>
              </a:rPr>
              <a:t>doses_administered </a:t>
            </a:r>
            <a:r>
              <a:rPr>
                <a:solidFill>
                  <a:srgbClr val="4070A0"/>
                </a:solidFill>
                <a:latin typeface="Courier"/>
              </a:rPr>
              <a:t>&gt;</a:t>
            </a:r>
            <a:r>
              <a:rPr>
                <a:latin typeface="Courier"/>
              </a:rPr>
              <a:t> vax</a:t>
            </a:r>
            <a:r>
              <a:rPr>
                <a:solidFill>
                  <a:srgbClr val="4070A0"/>
                </a:solidFill>
                <a:latin typeface="Courier"/>
              </a:rPr>
              <a:t>$</a:t>
            </a:r>
            <a:r>
              <a:rPr>
                <a:latin typeface="Courier"/>
              </a:rPr>
              <a:t>target_population),</a:t>
            </a:r>
            <a:br/>
            <a:r>
              <a:rPr>
                <a:latin typeface="Courier"/>
              </a:rPr>
              <a:t>  </a:t>
            </a:r>
            <a:r>
              <a:rPr>
                <a:solidFill>
                  <a:srgbClr val="7D9029"/>
                </a:solidFill>
                <a:latin typeface="Courier"/>
              </a:rPr>
              <a:t>round_number_share =</a:t>
            </a:r>
            <a:r>
              <a:rPr>
                <a:latin typeface="Courier"/>
              </a:rPr>
              <a:t> </a:t>
            </a:r>
            <a:r>
              <a:rPr>
                <a:solidFill>
                  <a:srgbClr val="06287E"/>
                </a:solidFill>
                <a:latin typeface="Courier"/>
              </a:rPr>
              <a:t>mean</a:t>
            </a:r>
            <a:r>
              <a:rPr>
                <a:latin typeface="Courier"/>
              </a:rPr>
              <a:t>(</a:t>
            </a:r>
            <a:br/>
            <a:r>
              <a:rPr>
                <a:latin typeface="Courier"/>
              </a:rPr>
              <a:t>    vax</a:t>
            </a:r>
            <a:r>
              <a:rPr>
                <a:solidFill>
                  <a:srgbClr val="4070A0"/>
                </a:solidFill>
                <a:latin typeface="Courier"/>
              </a:rPr>
              <a:t>$</a:t>
            </a:r>
            <a:r>
              <a:rPr>
                <a:latin typeface="Courier"/>
              </a:rPr>
              <a:t>doses_administered[vax</a:t>
            </a:r>
            <a:r>
              <a:rPr>
                <a:solidFill>
                  <a:srgbClr val="4070A0"/>
                </a:solidFill>
                <a:latin typeface="Courier"/>
              </a:rPr>
              <a:t>$</a:t>
            </a:r>
            <a:r>
              <a:rPr>
                <a:latin typeface="Courier"/>
              </a:rPr>
              <a:t>report_submitted]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 </a:t>
            </a:r>
            <a:r>
              <a:rPr>
                <a:solidFill>
                  <a:srgbClr val="40A070"/>
                </a:solidFill>
                <a:latin typeface="Courier"/>
              </a:rPr>
              <a:t>0</a:t>
            </a:r>
            <a:br/>
            <a:r>
              <a:rPr>
                <a:latin typeface="Courier"/>
              </a:rPr>
              <a:t>  )</a:t>
            </a:r>
            <a:br/>
            <a:r>
              <a:rPr>
                <a:latin typeface="Courier"/>
              </a:rPr>
              <a:t>)</a:t>
            </a:r>
            <a:br/>
            <a:br/>
            <a:r>
              <a:rPr>
                <a:solidFill>
                  <a:srgbClr val="06287E"/>
                </a:solidFill>
                <a:latin typeface="Courier"/>
              </a:rPr>
              <a:t>round</a:t>
            </a:r>
            <a:r>
              <a:rPr>
                <a:latin typeface="Courier"/>
              </a:rPr>
              <a:t>(scorecard, </a:t>
            </a:r>
            <a:r>
              <a:rPr>
                <a:solidFill>
                  <a:srgbClr val="40A070"/>
                </a:solidFill>
                <a:latin typeface="Courier"/>
              </a:rPr>
              <a:t>3</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les cinq sur une seule extraction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Mesure</a:t>
                      </a:r>
                    </a:p>
                  </a:txBody>
                  <a:tcPr/>
                </a:tc>
                <a:tc>
                  <a:txBody>
                    <a:bodyPr/>
                    <a:lstStyle/>
                    <a:p>
                      <a:pPr lvl="0" indent="0" marL="0">
                        <a:buNone/>
                      </a:pPr>
                      <a:r>
                        <a:rPr/>
                        <a:t>Valeur</a:t>
                      </a:r>
                    </a:p>
                  </a:txBody>
                  <a:tcPr/>
                </a:tc>
                <a:tc>
                  <a:txBody>
                    <a:bodyPr/>
                    <a:lstStyle/>
                    <a:p>
                      <a:pPr lvl="0" indent="0" marL="0">
                        <a:buNone/>
                      </a:pPr>
                      <a:r>
                        <a:rPr/>
                        <a:t>À lire comme</a:t>
                      </a:r>
                    </a:p>
                  </a:txBody>
                  <a:tcPr/>
                </a:tc>
              </a:tr>
              <a:tr h="0">
                <a:tc>
                  <a:txBody>
                    <a:bodyPr/>
                    <a:lstStyle/>
                    <a:p>
                      <a:pPr lvl="0" indent="0" marL="0">
                        <a:buNone/>
                      </a:pPr>
                      <a:r>
                        <a:rPr/>
                        <a:t>Taux de rapportage</a:t>
                      </a:r>
                    </a:p>
                  </a:txBody>
                </a:tc>
                <a:tc>
                  <a:txBody>
                    <a:bodyPr/>
                    <a:lstStyle/>
                    <a:p>
                      <a:pPr lvl="0" indent="0" marL="0">
                        <a:buNone/>
                      </a:pPr>
                      <a:r>
                        <a:rPr/>
                        <a:t>76,5 %</a:t>
                      </a:r>
                    </a:p>
                  </a:txBody>
                </a:tc>
                <a:tc>
                  <a:txBody>
                    <a:bodyPr/>
                    <a:lstStyle/>
                    <a:p>
                      <a:pPr lvl="0" indent="0" marL="0">
                        <a:buNone/>
                      </a:pPr>
                      <a:r>
                        <a:rPr/>
                        <a:t>642 des 2 736 couples formation-mois ne portent aucun rapport</a:t>
                      </a:r>
                    </a:p>
                  </a:txBody>
                </a:tc>
              </a:tr>
              <a:tr h="0">
                <a:tc>
                  <a:txBody>
                    <a:bodyPr/>
                    <a:lstStyle/>
                    <a:p>
                      <a:pPr lvl="0" indent="0" marL="0">
                        <a:buNone/>
                      </a:pPr>
                      <a:r>
                        <a:rPr/>
                        <a:t>Complétude des champs</a:t>
                      </a:r>
                    </a:p>
                  </a:txBody>
                </a:tc>
                <a:tc>
                  <a:txBody>
                    <a:bodyPr/>
                    <a:lstStyle/>
                    <a:p>
                      <a:pPr lvl="0" indent="0" marL="0">
                        <a:buNone/>
                      </a:pPr>
                      <a:r>
                        <a:rPr/>
                        <a:t>100 %</a:t>
                      </a:r>
                    </a:p>
                  </a:txBody>
                </a:tc>
                <a:tc>
                  <a:txBody>
                    <a:bodyPr/>
                    <a:lstStyle/>
                    <a:p>
                      <a:pPr lvl="0" indent="0" marL="0">
                        <a:buNone/>
                      </a:pPr>
                      <a:r>
                        <a:rPr/>
                        <a:t>aucune case vide — ce qui n’est pas la même chose qu’aucune donnée manquante</a:t>
                      </a:r>
                    </a:p>
                  </a:txBody>
                </a:tc>
              </a:tr>
              <a:tr h="0">
                <a:tc>
                  <a:txBody>
                    <a:bodyPr/>
                    <a:lstStyle/>
                    <a:p>
                      <a:pPr lvl="0" indent="0" marL="0">
                        <a:buNone/>
                      </a:pPr>
                      <a:r>
                        <a:rPr/>
                        <a:t>Taux d’échec des règles</a:t>
                      </a:r>
                    </a:p>
                  </a:txBody>
                </a:tc>
                <a:tc>
                  <a:txBody>
                    <a:bodyPr/>
                    <a:lstStyle/>
                    <a:p>
                      <a:pPr lvl="0" indent="0" marL="0">
                        <a:buNone/>
                      </a:pPr>
                      <a:r>
                        <a:rPr/>
                        <a:t>0 %</a:t>
                      </a:r>
                    </a:p>
                  </a:txBody>
                </a:tc>
                <a:tc>
                  <a:txBody>
                    <a:bodyPr/>
                    <a:lstStyle/>
                    <a:p>
                      <a:pPr lvl="0" indent="0" marL="0">
                        <a:buNone/>
                      </a:pPr>
                      <a:r>
                        <a:rPr/>
                        <a:t>aucune formation ne rapporte plus de doses que sa population cible</a:t>
                      </a:r>
                    </a:p>
                  </a:txBody>
                </a:tc>
              </a:tr>
              <a:tr h="0">
                <a:tc>
                  <a:txBody>
                    <a:bodyPr/>
                    <a:lstStyle/>
                    <a:p>
                      <a:pPr lvl="0" indent="0" marL="0">
                        <a:buNone/>
                      </a:pPr>
                      <a:r>
                        <a:rPr/>
                        <a:t>Part de nombres ronds</a:t>
                      </a:r>
                    </a:p>
                  </a:txBody>
                </a:tc>
                <a:tc>
                  <a:txBody>
                    <a:bodyPr/>
                    <a:lstStyle/>
                    <a:p>
                      <a:pPr lvl="0" indent="0" marL="0">
                        <a:buNone/>
                      </a:pPr>
                      <a:r>
                        <a:rPr/>
                        <a:t>10,4 %</a:t>
                      </a:r>
                    </a:p>
                  </a:txBody>
                </a:tc>
                <a:tc>
                  <a:txBody>
                    <a:bodyPr/>
                    <a:lstStyle/>
                    <a:p>
                      <a:pPr lvl="0" indent="0" marL="0">
                        <a:buNone/>
                      </a:pPr>
                      <a:r>
                        <a:rPr/>
                        <a:t>ce que produit le hasard ; rien à voir</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Pondérez les dimensions par ce qu’elles coûtent</a:t>
            </a:r>
          </a:p>
        </p:txBody>
      </p:sp>
      <p:sp>
        <p:nvSpPr>
          <p:cNvPr id="3" name="Content Placeholder 2"/>
          <p:cNvSpPr>
            <a:spLocks noGrp="1"/>
          </p:cNvSpPr>
          <p:nvPr>
            <p:ph idx="1"/>
          </p:nvPr>
        </p:nvSpPr>
        <p:spPr/>
        <p:txBody>
          <a:bodyPr/>
          <a:lstStyle/>
          <a:p>
            <a:pPr lvl="0"/>
            <a:r>
              <a:rPr/>
              <a:t>Pour un </a:t>
            </a:r>
            <a:r>
              <a:rPr b="1"/>
              <a:t>taux de couverture</a:t>
            </a:r>
            <a:r>
              <a:rPr/>
              <a:t>, la complétude domine. Un taux de rapportage de 76,5 % fait de tout total de district…</a:t>
            </a:r>
          </a:p>
          <a:p>
            <a:pPr lvl="0"/>
            <a:r>
              <a:rPr/>
              <a:t>Pour une </a:t>
            </a:r>
            <a:r>
              <a:rPr b="1"/>
              <a:t>charge de cas servant à approvisionner</a:t>
            </a:r>
            <a:r>
              <a:rPr/>
              <a:t>, l’exactitude domine. Commander des aliments thérapeutiques sur une…</a:t>
            </a:r>
          </a:p>
          <a:p>
            <a:pPr lvl="0"/>
            <a:r>
              <a:rPr/>
              <a:t>Pour un </a:t>
            </a:r>
            <a:r>
              <a:rPr b="1"/>
              <a:t>indicateur d’alerte précoce</a:t>
            </a:r>
            <a:r>
              <a:rPr/>
              <a:t>, l’actualité domine. Un rapport parfaitement exact arrivant six semaines après…</a:t>
            </a:r>
          </a:p>
          <a:p>
            <a:pPr lvl="0"/>
            <a:r>
              <a:rPr/>
              <a:t>Dites quelle dimension vous avez pondérée et pourquoi, dans le rapport — Un score composite qui cache sa pondération…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 réduisez pas à un seul nombre — En Python</a:t>
            </a:r>
          </a:p>
        </p:txBody>
      </p:sp>
      <p:sp>
        <p:nvSpPr>
          <p:cNvPr id="3" name="Content Placeholder 2"/>
          <p:cNvSpPr>
            <a:spLocks noGrp="1"/>
          </p:cNvSpPr>
          <p:nvPr>
            <p:ph idx="1"/>
          </p:nvPr>
        </p:nvSpPr>
        <p:spPr/>
        <p:txBody>
          <a:bodyPr/>
          <a:lstStyle/>
          <a:p>
            <a:pPr lvl="0" indent="0">
              <a:buNone/>
            </a:pPr>
            <a:r>
              <a:rPr>
                <a:latin typeface="Courier"/>
              </a:rPr>
              <a:t>scorecard_table </a:t>
            </a:r>
            <a:r>
              <a:rPr>
                <a:solidFill>
                  <a:srgbClr val="666666"/>
                </a:solidFill>
                <a:latin typeface="Courier"/>
              </a:rPr>
              <a:t>=</a:t>
            </a:r>
            <a:r>
              <a:rPr>
                <a:latin typeface="Courier"/>
              </a:rPr>
              <a:t> pd.DataFrame({</a:t>
            </a:r>
            <a:br/>
            <a:r>
              <a:rPr>
                <a:latin typeface="Courier"/>
              </a:rPr>
              <a:t>    </a:t>
            </a:r>
            <a:r>
              <a:rPr>
                <a:solidFill>
                  <a:srgbClr val="4070A0"/>
                </a:solidFill>
                <a:latin typeface="Courier"/>
              </a:rPr>
              <a:t>"dimension"</a:t>
            </a:r>
            <a:r>
              <a:rPr>
                <a:latin typeface="Courier"/>
              </a:rPr>
              <a:t>: [</a:t>
            </a:r>
            <a:r>
              <a:rPr>
                <a:solidFill>
                  <a:srgbClr val="4070A0"/>
                </a:solidFill>
                <a:latin typeface="Courier"/>
              </a:rPr>
              <a:t>"Completeness"</a:t>
            </a:r>
            <a:r>
              <a:rPr>
                <a:latin typeface="Courier"/>
              </a:rPr>
              <a:t>, </a:t>
            </a:r>
            <a:r>
              <a:rPr>
                <a:solidFill>
                  <a:srgbClr val="4070A0"/>
                </a:solidFill>
                <a:latin typeface="Courier"/>
              </a:rPr>
              <a:t>"Timeliness"</a:t>
            </a:r>
            <a:r>
              <a:rPr>
                <a:latin typeface="Courier"/>
              </a:rPr>
              <a:t>, </a:t>
            </a:r>
            <a:r>
              <a:rPr>
                <a:solidFill>
                  <a:srgbClr val="4070A0"/>
                </a:solidFill>
                <a:latin typeface="Courier"/>
              </a:rPr>
              <a:t>"Accuracy"</a:t>
            </a:r>
            <a:r>
              <a:rPr>
                <a:latin typeface="Courier"/>
              </a:rPr>
              <a:t>, </a:t>
            </a:r>
            <a:r>
              <a:rPr>
                <a:solidFill>
                  <a:srgbClr val="4070A0"/>
                </a:solidFill>
                <a:latin typeface="Courier"/>
              </a:rPr>
              <a:t>"Consistency"</a:t>
            </a:r>
            <a:r>
              <a:rPr>
                <a:latin typeface="Courier"/>
              </a:rPr>
              <a:t>, </a:t>
            </a:r>
            <a:r>
              <a:rPr>
                <a:solidFill>
                  <a:srgbClr val="4070A0"/>
                </a:solidFill>
                <a:latin typeface="Courier"/>
              </a:rPr>
              <a:t>"Integrity"</a:t>
            </a:r>
            <a:r>
              <a:rPr>
                <a:latin typeface="Courier"/>
              </a:rPr>
              <a:t>],</a:t>
            </a:r>
            <a:br/>
            <a:r>
              <a:rPr>
                <a:latin typeface="Courier"/>
              </a:rPr>
              <a:t>    </a:t>
            </a:r>
            <a:r>
              <a:rPr>
                <a:solidFill>
                  <a:srgbClr val="4070A0"/>
                </a:solidFill>
                <a:latin typeface="Courier"/>
              </a:rPr>
              <a:t>"measure"</a:t>
            </a:r>
            <a:r>
              <a:rPr>
                <a:latin typeface="Courier"/>
              </a:rPr>
              <a:t>: [</a:t>
            </a:r>
            <a:r>
              <a:rPr>
                <a:solidFill>
                  <a:srgbClr val="4070A0"/>
                </a:solidFill>
                <a:latin typeface="Courier"/>
              </a:rPr>
              <a:t>"Reporting rate"</a:t>
            </a:r>
            <a:r>
              <a:rPr>
                <a:latin typeface="Courier"/>
              </a:rPr>
              <a:t>, </a:t>
            </a:r>
            <a:r>
              <a:rPr>
                <a:solidFill>
                  <a:srgbClr val="4070A0"/>
                </a:solidFill>
                <a:latin typeface="Courier"/>
              </a:rPr>
              <a:t>"Submitted by deadline"</a:t>
            </a:r>
            <a:r>
              <a:rPr>
                <a:latin typeface="Courier"/>
              </a:rPr>
              <a:t>, </a:t>
            </a:r>
            <a:r>
              <a:rPr>
                <a:solidFill>
                  <a:srgbClr val="4070A0"/>
                </a:solidFill>
                <a:latin typeface="Courier"/>
              </a:rPr>
              <a:t>"Verification factor"</a:t>
            </a:r>
            <a:r>
              <a:rPr>
                <a:latin typeface="Courier"/>
              </a:rPr>
              <a:t>,</a:t>
            </a:r>
            <a:br/>
            <a:r>
              <a:rPr>
                <a:latin typeface="Courier"/>
              </a:rPr>
              <a:t>                </a:t>
            </a:r>
            <a:r>
              <a:rPr>
                <a:solidFill>
                  <a:srgbClr val="4070A0"/>
                </a:solidFill>
                <a:latin typeface="Courier"/>
              </a:rPr>
              <a:t>"Rule failure rate"</a:t>
            </a:r>
            <a:r>
              <a:rPr>
                <a:latin typeface="Courier"/>
              </a:rPr>
              <a:t>, </a:t>
            </a:r>
            <a:r>
              <a:rPr>
                <a:solidFill>
                  <a:srgbClr val="4070A0"/>
                </a:solidFill>
                <a:latin typeface="Courier"/>
              </a:rPr>
              <a:t>"Round-number share"</a:t>
            </a:r>
            <a:r>
              <a:rPr>
                <a:latin typeface="Courier"/>
              </a:rPr>
              <a:t>],</a:t>
            </a:r>
            <a:br/>
            <a:r>
              <a:rPr>
                <a:latin typeface="Courier"/>
              </a:rPr>
              <a:t>    </a:t>
            </a:r>
            <a:r>
              <a:rPr>
                <a:solidFill>
                  <a:srgbClr val="4070A0"/>
                </a:solidFill>
                <a:latin typeface="Courier"/>
              </a:rPr>
              <a:t>"value"</a:t>
            </a:r>
            <a:r>
              <a:rPr>
                <a:latin typeface="Courier"/>
              </a:rPr>
              <a:t>: [</a:t>
            </a:r>
            <a:r>
              <a:rPr>
                <a:solidFill>
                  <a:srgbClr val="40A070"/>
                </a:solidFill>
                <a:latin typeface="Courier"/>
              </a:rPr>
              <a:t>0.765</a:t>
            </a:r>
            <a:r>
              <a:rPr>
                <a:latin typeface="Courier"/>
              </a:rPr>
              <a:t>, </a:t>
            </a:r>
            <a:r>
              <a:rPr>
                <a:solidFill>
                  <a:srgbClr val="19177C"/>
                </a:solidFill>
                <a:latin typeface="Courier"/>
              </a:rPr>
              <a:t>None</a:t>
            </a:r>
            <a:r>
              <a:rPr>
                <a:latin typeface="Courier"/>
              </a:rPr>
              <a:t>, </a:t>
            </a:r>
            <a:r>
              <a:rPr>
                <a:solidFill>
                  <a:srgbClr val="19177C"/>
                </a:solidFill>
                <a:latin typeface="Courier"/>
              </a:rPr>
              <a:t>None</a:t>
            </a:r>
            <a:r>
              <a:rPr>
                <a:latin typeface="Courier"/>
              </a:rPr>
              <a:t>, </a:t>
            </a:r>
            <a:r>
              <a:rPr>
                <a:solidFill>
                  <a:srgbClr val="40A070"/>
                </a:solidFill>
                <a:latin typeface="Courier"/>
              </a:rPr>
              <a:t>0.0</a:t>
            </a:r>
            <a:r>
              <a:rPr>
                <a:latin typeface="Courier"/>
              </a:rPr>
              <a:t>, </a:t>
            </a:r>
            <a:r>
              <a:rPr>
                <a:solidFill>
                  <a:srgbClr val="40A070"/>
                </a:solidFill>
                <a:latin typeface="Courier"/>
              </a:rPr>
              <a:t>0.104</a:t>
            </a:r>
            <a:r>
              <a:rPr>
                <a:latin typeface="Courier"/>
              </a:rPr>
              <a:t>],</a:t>
            </a:r>
            <a:br/>
            <a:r>
              <a:rPr>
                <a:latin typeface="Courier"/>
              </a:rPr>
              <a:t>    </a:t>
            </a:r>
            <a:r>
              <a:rPr>
                <a:solidFill>
                  <a:srgbClr val="4070A0"/>
                </a:solidFill>
                <a:latin typeface="Courier"/>
              </a:rPr>
              <a:t>"source"</a:t>
            </a:r>
            <a:r>
              <a:rPr>
                <a:latin typeface="Courier"/>
              </a:rPr>
              <a:t>: [</a:t>
            </a:r>
            <a:r>
              <a:rPr>
                <a:solidFill>
                  <a:srgbClr val="4070A0"/>
                </a:solidFill>
                <a:latin typeface="Courier"/>
              </a:rPr>
              <a:t>"extract"</a:t>
            </a:r>
            <a:r>
              <a:rPr>
                <a:latin typeface="Courier"/>
              </a:rPr>
              <a:t>, </a:t>
            </a:r>
            <a:r>
              <a:rPr>
                <a:solidFill>
                  <a:srgbClr val="4070A0"/>
                </a:solidFill>
                <a:latin typeface="Courier"/>
              </a:rPr>
              <a:t>"submission log"</a:t>
            </a:r>
            <a:r>
              <a:rPr>
                <a:latin typeface="Courier"/>
              </a:rPr>
              <a:t>, </a:t>
            </a:r>
            <a:r>
              <a:rPr>
                <a:solidFill>
                  <a:srgbClr val="4070A0"/>
                </a:solidFill>
                <a:latin typeface="Courier"/>
              </a:rPr>
              <a:t>"facility visit"</a:t>
            </a:r>
            <a:r>
              <a:rPr>
                <a:latin typeface="Courier"/>
              </a:rPr>
              <a:t>, </a:t>
            </a:r>
            <a:r>
              <a:rPr>
                <a:solidFill>
                  <a:srgbClr val="4070A0"/>
                </a:solidFill>
                <a:latin typeface="Courier"/>
              </a:rPr>
              <a:t>"extract"</a:t>
            </a:r>
            <a:r>
              <a:rPr>
                <a:latin typeface="Courier"/>
              </a:rPr>
              <a:t>, </a:t>
            </a:r>
            <a:r>
              <a:rPr>
                <a:solidFill>
                  <a:srgbClr val="4070A0"/>
                </a:solidFill>
                <a:latin typeface="Courier"/>
              </a:rPr>
              <a:t>"extract"</a:t>
            </a:r>
            <a:r>
              <a:rPr>
                <a:latin typeface="Courier"/>
              </a:rPr>
              <a:t>],</a:t>
            </a:r>
            <a:br/>
            <a:r>
              <a:rPr>
                <a:latin typeface="Courier"/>
              </a:rPr>
              <a:t>})</a:t>
            </a:r>
            <a:br/>
            <a:r>
              <a:rPr>
                <a:solidFill>
                  <a:srgbClr val="008000"/>
                </a:solidFill>
                <a:latin typeface="Courier"/>
              </a:rPr>
              <a:t>print</a:t>
            </a:r>
            <a:r>
              <a:rPr>
                <a:latin typeface="Courier"/>
              </a:rPr>
              <a:t>(scorecard_table)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 réduisez pas à un seul nombre — En R</a:t>
            </a:r>
          </a:p>
        </p:txBody>
      </p:sp>
      <p:sp>
        <p:nvSpPr>
          <p:cNvPr id="3" name="Content Placeholder 2"/>
          <p:cNvSpPr>
            <a:spLocks noGrp="1"/>
          </p:cNvSpPr>
          <p:nvPr>
            <p:ph idx="1"/>
          </p:nvPr>
        </p:nvSpPr>
        <p:spPr/>
        <p:txBody>
          <a:bodyPr/>
          <a:lstStyle/>
          <a:p>
            <a:pPr lvl="0" indent="0">
              <a:buNone/>
            </a:pPr>
            <a:r>
              <a:rPr>
                <a:latin typeface="Courier"/>
              </a:rPr>
              <a:t>scorecard_table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dimension,     </a:t>
            </a:r>
            <a:r>
              <a:rPr>
                <a:solidFill>
                  <a:srgbClr val="4070A0"/>
                </a:solidFill>
                <a:latin typeface="Courier"/>
              </a:rPr>
              <a:t>~</a:t>
            </a:r>
            <a:r>
              <a:rPr>
                <a:latin typeface="Courier"/>
              </a:rPr>
              <a:t>measure,                </a:t>
            </a:r>
            <a:r>
              <a:rPr>
                <a:solidFill>
                  <a:srgbClr val="4070A0"/>
                </a:solidFill>
                <a:latin typeface="Courier"/>
              </a:rPr>
              <a:t>~</a:t>
            </a:r>
            <a:r>
              <a:rPr>
                <a:latin typeface="Courier"/>
              </a:rPr>
              <a:t>value, </a:t>
            </a:r>
            <a:r>
              <a:rPr>
                <a:solidFill>
                  <a:srgbClr val="4070A0"/>
                </a:solidFill>
                <a:latin typeface="Courier"/>
              </a:rPr>
              <a:t>~</a:t>
            </a:r>
            <a:r>
              <a:rPr>
                <a:latin typeface="Courier"/>
              </a:rPr>
              <a:t>source,</a:t>
            </a:r>
            <a:br/>
            <a:r>
              <a:rPr>
                <a:latin typeface="Courier"/>
              </a:rPr>
              <a:t>  </a:t>
            </a:r>
            <a:r>
              <a:rPr>
                <a:solidFill>
                  <a:srgbClr val="4070A0"/>
                </a:solidFill>
                <a:latin typeface="Courier"/>
              </a:rPr>
              <a:t>"Completeness"</a:t>
            </a:r>
            <a:r>
              <a:rPr>
                <a:latin typeface="Courier"/>
              </a:rPr>
              <a:t>, </a:t>
            </a:r>
            <a:r>
              <a:rPr>
                <a:solidFill>
                  <a:srgbClr val="4070A0"/>
                </a:solidFill>
                <a:latin typeface="Courier"/>
              </a:rPr>
              <a:t>"Reporting rate"</a:t>
            </a:r>
            <a:r>
              <a:rPr>
                <a:latin typeface="Courier"/>
              </a:rPr>
              <a:t>,         </a:t>
            </a:r>
            <a:r>
              <a:rPr>
                <a:solidFill>
                  <a:srgbClr val="40A070"/>
                </a:solidFill>
                <a:latin typeface="Courier"/>
              </a:rPr>
              <a:t>0.765</a:t>
            </a:r>
            <a:r>
              <a:rPr>
                <a:latin typeface="Courier"/>
              </a:rPr>
              <a:t>, </a:t>
            </a:r>
            <a:r>
              <a:rPr>
                <a:solidFill>
                  <a:srgbClr val="4070A0"/>
                </a:solidFill>
                <a:latin typeface="Courier"/>
              </a:rPr>
              <a:t>"extract"</a:t>
            </a:r>
            <a:r>
              <a:rPr>
                <a:latin typeface="Courier"/>
              </a:rPr>
              <a:t>,</a:t>
            </a:r>
            <a:br/>
            <a:r>
              <a:rPr>
                <a:latin typeface="Courier"/>
              </a:rPr>
              <a:t>  </a:t>
            </a:r>
            <a:r>
              <a:rPr>
                <a:solidFill>
                  <a:srgbClr val="4070A0"/>
                </a:solidFill>
                <a:latin typeface="Courier"/>
              </a:rPr>
              <a:t>"Timeliness"</a:t>
            </a:r>
            <a:r>
              <a:rPr>
                <a:latin typeface="Courier"/>
              </a:rPr>
              <a:t>,   </a:t>
            </a:r>
            <a:r>
              <a:rPr>
                <a:solidFill>
                  <a:srgbClr val="4070A0"/>
                </a:solidFill>
                <a:latin typeface="Courier"/>
              </a:rPr>
              <a:t>"Submitted by deadline"</a:t>
            </a:r>
            <a:r>
              <a:rPr>
                <a:latin typeface="Courier"/>
              </a:rPr>
              <a:t>,     </a:t>
            </a:r>
            <a:r>
              <a:rPr>
                <a:solidFill>
                  <a:srgbClr val="880000"/>
                </a:solidFill>
                <a:latin typeface="Courier"/>
              </a:rPr>
              <a:t>NA</a:t>
            </a:r>
            <a:r>
              <a:rPr>
                <a:latin typeface="Courier"/>
              </a:rPr>
              <a:t>, </a:t>
            </a:r>
            <a:r>
              <a:rPr>
                <a:solidFill>
                  <a:srgbClr val="4070A0"/>
                </a:solidFill>
                <a:latin typeface="Courier"/>
              </a:rPr>
              <a:t>"submission log"</a:t>
            </a:r>
            <a:r>
              <a:rPr>
                <a:latin typeface="Courier"/>
              </a:rPr>
              <a:t>,</a:t>
            </a:r>
            <a:br/>
            <a:r>
              <a:rPr>
                <a:latin typeface="Courier"/>
              </a:rPr>
              <a:t>  </a:t>
            </a:r>
            <a:r>
              <a:rPr>
                <a:solidFill>
                  <a:srgbClr val="4070A0"/>
                </a:solidFill>
                <a:latin typeface="Courier"/>
              </a:rPr>
              <a:t>"Accuracy"</a:t>
            </a:r>
            <a:r>
              <a:rPr>
                <a:latin typeface="Courier"/>
              </a:rPr>
              <a:t>,     </a:t>
            </a:r>
            <a:r>
              <a:rPr>
                <a:solidFill>
                  <a:srgbClr val="4070A0"/>
                </a:solidFill>
                <a:latin typeface="Courier"/>
              </a:rPr>
              <a:t>"Verification factor"</a:t>
            </a:r>
            <a:r>
              <a:rPr>
                <a:latin typeface="Courier"/>
              </a:rPr>
              <a:t>,       </a:t>
            </a:r>
            <a:r>
              <a:rPr>
                <a:solidFill>
                  <a:srgbClr val="880000"/>
                </a:solidFill>
                <a:latin typeface="Courier"/>
              </a:rPr>
              <a:t>NA</a:t>
            </a:r>
            <a:r>
              <a:rPr>
                <a:latin typeface="Courier"/>
              </a:rPr>
              <a:t>, </a:t>
            </a:r>
            <a:r>
              <a:rPr>
                <a:solidFill>
                  <a:srgbClr val="4070A0"/>
                </a:solidFill>
                <a:latin typeface="Courier"/>
              </a:rPr>
              <a:t>"facility visit"</a:t>
            </a:r>
            <a:r>
              <a:rPr>
                <a:latin typeface="Courier"/>
              </a:rPr>
              <a:t>,</a:t>
            </a:r>
            <a:br/>
            <a:r>
              <a:rPr>
                <a:latin typeface="Courier"/>
              </a:rPr>
              <a:t>  </a:t>
            </a:r>
            <a:r>
              <a:rPr>
                <a:solidFill>
                  <a:srgbClr val="4070A0"/>
                </a:solidFill>
                <a:latin typeface="Courier"/>
              </a:rPr>
              <a:t>"Consistency"</a:t>
            </a:r>
            <a:r>
              <a:rPr>
                <a:latin typeface="Courier"/>
              </a:rPr>
              <a:t>,  </a:t>
            </a:r>
            <a:r>
              <a:rPr>
                <a:solidFill>
                  <a:srgbClr val="4070A0"/>
                </a:solidFill>
                <a:latin typeface="Courier"/>
              </a:rPr>
              <a:t>"Rule failure rate"</a:t>
            </a:r>
            <a:r>
              <a:rPr>
                <a:latin typeface="Courier"/>
              </a:rPr>
              <a:t>,       </a:t>
            </a:r>
            <a:r>
              <a:rPr>
                <a:solidFill>
                  <a:srgbClr val="40A070"/>
                </a:solidFill>
                <a:latin typeface="Courier"/>
              </a:rPr>
              <a:t>0.000</a:t>
            </a:r>
            <a:r>
              <a:rPr>
                <a:latin typeface="Courier"/>
              </a:rPr>
              <a:t>, </a:t>
            </a:r>
            <a:r>
              <a:rPr>
                <a:solidFill>
                  <a:srgbClr val="4070A0"/>
                </a:solidFill>
                <a:latin typeface="Courier"/>
              </a:rPr>
              <a:t>"extract"</a:t>
            </a:r>
            <a:r>
              <a:rPr>
                <a:latin typeface="Courier"/>
              </a:rPr>
              <a:t>,</a:t>
            </a:r>
            <a:br/>
            <a:r>
              <a:rPr>
                <a:latin typeface="Courier"/>
              </a:rPr>
              <a:t>  </a:t>
            </a:r>
            <a:r>
              <a:rPr>
                <a:solidFill>
                  <a:srgbClr val="4070A0"/>
                </a:solidFill>
                <a:latin typeface="Courier"/>
              </a:rPr>
              <a:t>"Integrity"</a:t>
            </a:r>
            <a:r>
              <a:rPr>
                <a:latin typeface="Courier"/>
              </a:rPr>
              <a:t>,    </a:t>
            </a:r>
            <a:r>
              <a:rPr>
                <a:solidFill>
                  <a:srgbClr val="4070A0"/>
                </a:solidFill>
                <a:latin typeface="Courier"/>
              </a:rPr>
              <a:t>"Round-number share"</a:t>
            </a:r>
            <a:r>
              <a:rPr>
                <a:latin typeface="Courier"/>
              </a:rPr>
              <a:t>,      </a:t>
            </a:r>
            <a:r>
              <a:rPr>
                <a:solidFill>
                  <a:srgbClr val="40A070"/>
                </a:solidFill>
                <a:latin typeface="Courier"/>
              </a:rPr>
              <a:t>0.104</a:t>
            </a:r>
            <a:r>
              <a:rPr>
                <a:latin typeface="Courier"/>
              </a:rPr>
              <a:t>, </a:t>
            </a:r>
            <a:r>
              <a:rPr>
                <a:solidFill>
                  <a:srgbClr val="4070A0"/>
                </a:solidFill>
                <a:latin typeface="Courier"/>
              </a:rPr>
              <a:t>"extract"</a:t>
            </a:r>
            <a:b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 réduisez pas à un seul nombre</a:t>
            </a:r>
          </a:p>
        </p:txBody>
      </p:sp>
      <p:sp>
        <p:nvSpPr>
          <p:cNvPr id="3" name="Content Placeholder 2"/>
          <p:cNvSpPr>
            <a:spLocks noGrp="1"/>
          </p:cNvSpPr>
          <p:nvPr>
            <p:ph idx="1"/>
          </p:nvPr>
        </p:nvSpPr>
        <p:spPr/>
        <p:txBody>
          <a:bodyPr/>
          <a:lstStyle/>
          <a:p>
            <a:pPr lvl="0"/>
            <a:r>
              <a:rPr/>
              <a:t>C’est la colonne </a:t>
            </a:r>
            <a:r>
              <a:rPr>
                <a:latin typeface="Courier"/>
              </a:rPr>
              <a:t>source</a:t>
            </a:r>
            <a:r>
              <a:rPr/>
              <a:t> qui est utile — Elle dit immédiatement quels nombres vous pouvez produire aujourd’hui et…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Deux des cinq dimensions ne sont presque jamais rapportées, et toutes deux se calculent sur des données que vous détenez déjà.</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https://data-analysis.cassion.dev/fr/cours/data-quality-assessment/dqa-01-five-dimensions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Cinq dimensions, cinq mesures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 Les données sont mauvaises » n’est pas un constat. Exactitude, complétude, actualité, cohérence et intégrité — chacune avec un nombre, calculée sur la même extraction, et un tableau de bord qui résiste à la contestation.</vt:lpwstr>
  </property>
</Properties>
</file>