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notesMaster" Target="notesMasters/notesMaster1.xml" /><Relationship Id="rId27" Type="http://schemas.openxmlformats.org/officeDocument/2006/relationships/viewProps" Target="viewProps.xml" /><Relationship Id="rId2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9" Type="http://schemas.openxmlformats.org/officeDocument/2006/relationships/tableStyles" Target="tableStyles.xml" /><Relationship Id="rId2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Reporting completeness and timeliness, each with its own denominator. Eleven of thirty-eight facilities reported in August, and every coverage figure for that month is a statement about those eleven.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Open almost any routine health report from this sector and you will find coverage, caseload, cure rates and stock-outs. You will very rarely find the two numbers that say how much of the district those figures describe. They are cheap. Both come out of the extract you already have — one of them does — and both change how every other number in the report should be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reporting rate is the share of expected reports that were actually submitted. The word doing the work is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August and September are not a wobble. Eleven of thirty-eight facilities reported in August and seventeen in September. Any August coverage figure is a statement about eleven facilities, and publishing it beside July’s without saying so compares two different districts. Note also that the collapse and the recovery are district-wide and simultaneous. That is the signature of a system event — a supply of paper forms, a strike, a server, a supervisor who left — and not of facilities individually failing. A DQA that raises 27 separate facility findings for August has misread the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number hides everything worth knowing. Break the reporting rate by time, by reporting unit, and by unit type.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worst six facilities all sit at 58% — seven months of twelve — and only two of thirty-eight reported every month. The gradient by type is the actionable finding: health posts report worst, which points at supervision distance, staffing or transport rather than at any individual facility.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one mistake that makes a reporting rate useless: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Obvious written out. It is not obvious when the filter is six lines earlier in a pipeline, and it is exactly what happens when someone reads a DHIS2 export that only contains submitted reports. If the extract has no rows for non-reporting units, the reporting rate cannot be computed from it at all — you need the list of expected units from somewhere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master list is the authority, exactly as the administrative population frame was in the previous course. A facility that closed and one that stopped reporting look identical in the extract and are completely different findings, and only the master list tells them apart.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Timeliness is the share of reports submitted by the deadline, and the median lateness of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extract cannot support that calculation, and saying so is itself a DQA finding. There is no submission timestamp in the file — only </a:t>
            </a:r>
            <a:r>
              <a:rPr>
                <a:latin typeface="Courier"/>
              </a:rPr>
              <a:t>report_submitted</a:t>
            </a:r>
            <a:r>
              <a:rPr/>
              <a:t>, a flag with no date. DHIS2 records a </a:t>
            </a:r>
            <a:r>
              <a:rPr>
                <a:latin typeface="Courier"/>
              </a:rPr>
              <a:t>lastUpdated</a:t>
            </a:r>
            <a:r>
              <a:rPr/>
              <a:t> per data value set and a completeness date per registration, so the field exists in the system and was not carried into the export. Write that up as it stands: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dimension you cannot measure is a finding about the reporting system, not a gap in your assessment. Report it in the same table as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point of computing these first is what they license you to say afterwards.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Completeness and timeliness are about whether a report arrived. The next lesson is about whether the report was right — the recount against the source register, the verification factor it produces, and the tolerance band that turns it into a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data-quality-assessment/dqa-02-completeness-and-timelines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two indicators nobody computes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Reporting completeness and timeliness, each with its own denominator. Eleven of thirty-eight facilities reported in August, and every coverage figure for that month is a statement about those eleven.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2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Two indicators, and neither is in the report</a:t>
            </a:r>
          </a:p>
          <a:p>
            <a:pPr lvl="0"/>
            <a:r>
              <a:rPr/>
              <a:t>Reporting completeness</a:t>
            </a:r>
          </a:p>
          <a:p>
            <a:pPr lvl="0"/>
            <a:r>
              <a:rPr/>
              <a:t>Break it down three ways, always</a:t>
            </a:r>
          </a:p>
          <a:p>
            <a:pPr lvl="0"/>
            <a:r>
              <a:rPr/>
              <a:t>The denominator trap</a:t>
            </a:r>
          </a:p>
          <a:p>
            <a:pPr lvl="0"/>
            <a:r>
              <a:rPr/>
              <a:t>Timeliness needs a field you may not have</a:t>
            </a:r>
          </a:p>
          <a:p>
            <a:pPr lvl="0"/>
            <a:r>
              <a:rPr/>
              <a:t>Read every other figure through these two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indicators, and neither is in the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Open almost any routine health report from this sector and you will find coverage, caseload, cure rates and stock-outs.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Reporting completeness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"vaccination-coverage-2024.v1.csv"</a:t>
            </a:r>
            <a:r>
              <a:rPr>
                <a:latin typeface="Courier"/>
              </a:rPr>
              <a:t>, parse_dates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vax[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vax[</a:t>
            </a:r>
            <a:r>
              <a:rPr>
                <a:solidFill>
                  <a:srgbClr val="4070A0"/>
                </a:solidFill>
                <a:latin typeface="Courier"/>
              </a:rPr>
              <a:t>"report_submitted"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f"overall reporting rate: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vax[</a:t>
            </a:r>
            <a:r>
              <a:rPr>
                <a:solidFill>
                  <a:srgbClr val="4070A0"/>
                </a:solidFill>
                <a:latin typeface="Courier"/>
              </a:rPr>
              <a:t>'reported'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by_month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vax.groupby(vax[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].dt.strftime(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].mean()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((by_month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Reporting completeness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(readr)</a:t>
            </a:r>
            <a:br/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"vaccination-coverage-2024.v1.csv"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(vax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report_submitted)</a:t>
            </a:r>
            <a:br/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(period,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reporting_rate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month)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(month)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Reporting completeness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Reporting rate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January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February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March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74%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April–July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82–87%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August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September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45%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October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November–December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76–87%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Break it down three ways, always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by_facility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vax.groupby(</a:t>
            </a:r>
            <a:r>
              <a:rPr>
                <a:solidFill>
                  <a:srgbClr val="4070A0"/>
                </a:solidFill>
                <a:latin typeface="Courier"/>
              </a:rPr>
              <a:t>"facility_id"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].mean().sort_values()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(by_facility.head(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(by_facility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facilities reported every month"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by_type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vax.groupby(</a:t>
            </a:r>
            <a:r>
              <a:rPr>
                <a:solidFill>
                  <a:srgbClr val="4070A0"/>
                </a:solidFill>
                <a:latin typeface="Courier"/>
              </a:rPr>
              <a:t>"facility_type"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].mean()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((by_type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Break it down three ways, always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facility_id)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(rate)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head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facility_type)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Break it down three ways, always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Facility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Reporting rate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Health centre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82.8%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District hospital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75.0%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Health post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71.7%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trap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WRONG: the share of reports that were submitted, among reports that were submitted</a:t>
            </a:r>
            <a:br/>
            <a:r>
              <a:rPr>
                <a:latin typeface="Courier"/>
              </a:rPr>
              <a:t>wrong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vax[vax[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]][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].mean()          </a:t>
            </a:r>
            <a:r>
              <a:rPr i="1">
                <a:solidFill>
                  <a:srgbClr val="60A0B0"/>
                </a:solidFill>
                <a:latin typeface="Courier"/>
              </a:rPr>
              <a:t># always 1.0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trap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WRONG</a:t>
            </a:r>
            <a:br/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(report_submitted)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trap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EXPECTED_FACILITIES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"facility-master-list.csv"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"facility_id"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expected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(EXPECTED_FACILITIES)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].nunique()</a:t>
            </a:r>
            <a:br/>
            <a:r>
              <a:rPr>
                <a:latin typeface="Courier"/>
              </a:rPr>
              <a:t>submitted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vax.loc[vax[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], [</a:t>
            </a:r>
            <a:r>
              <a:rPr>
                <a:solidFill>
                  <a:srgbClr val="4070A0"/>
                </a:solidFill>
                <a:latin typeface="Courier"/>
              </a:rPr>
              <a:t>"facility_id"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]].drop_duplicates().shape[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submitted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of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expected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expected facility-months"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trap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expected 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(facility_master)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(vax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period)</a:t>
            </a:r>
            <a:br/>
            <a:r>
              <a:rPr>
                <a:latin typeface="Courier"/>
              </a:rPr>
              <a:t>submitted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(report_submitted)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distinct</a:t>
            </a:r>
            <a:r>
              <a:rPr>
                <a:latin typeface="Courier"/>
              </a:rPr>
              <a:t>(facility_id, period)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Timeliness needs a field you may not have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submissions[</a:t>
            </a:r>
            <a:r>
              <a:rPr>
                <a:solidFill>
                  <a:srgbClr val="4070A0"/>
                </a:solidFill>
                <a:latin typeface="Courier"/>
              </a:rPr>
              <a:t>"days_late"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submissions[</a:t>
            </a:r>
            <a:r>
              <a:rPr>
                <a:solidFill>
                  <a:srgbClr val="4070A0"/>
                </a:solidFill>
                <a:latin typeface="Courier"/>
              </a:rPr>
              <a:t>"submitted_on"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submissions[</a:t>
            </a:r>
            <a:r>
              <a:rPr>
                <a:solidFill>
                  <a:srgbClr val="4070A0"/>
                </a:solidFill>
                <a:latin typeface="Courier"/>
              </a:rPr>
              <a:t>"deadline"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).dt.days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f"on time: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(submissions[</a:t>
            </a:r>
            <a:r>
              <a:rPr>
                <a:solidFill>
                  <a:srgbClr val="4070A0"/>
                </a:solidFill>
                <a:latin typeface="Courier"/>
              </a:rPr>
              <a:t>'days_late'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f"median days late, of those late: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submissions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loc[submissions[</a:t>
            </a:r>
            <a:r>
              <a:rPr>
                <a:solidFill>
                  <a:srgbClr val="4070A0"/>
                </a:solidFill>
                <a:latin typeface="Courier"/>
              </a:rPr>
              <a:t>'days_late'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'days_late'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median()</a:t>
            </a:r>
            <a:r>
              <a:rPr>
                <a:solidFill>
                  <a:srgbClr val="4070A0"/>
                </a:solidFill>
                <a:latin typeface="Courier"/>
              </a:rPr>
              <a:t>:.0f}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Timeliness needs a field you may not have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submissions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submissions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days_late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as.integer</a:t>
            </a:r>
            <a:r>
              <a:rPr>
                <a:latin typeface="Courier"/>
              </a:rPr>
              <a:t>(submitted_on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deadline))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on_time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(submissions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days_late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median_late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median</a:t>
            </a:r>
            <a:r>
              <a:rPr>
                <a:latin typeface="Courier"/>
              </a:rPr>
              <a:t>(submissions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days_late[submissions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days_late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]))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Timeliness needs a field you may not have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This extract cannot support that calculation — and saying so is itself a DQA finding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Timeliness needs a field you may not have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 b="1"/>
              <a:t>Finding.</a:t>
            </a:r>
            <a:r>
              <a:rPr sz="2000"/>
              <a:t> Timeliness cannot be assessed. The monthly extract carries a submission flag but no submission date, although DHIS2 records one. </a:t>
            </a:r>
            <a:r>
              <a:rPr sz="2000" b="1"/>
              <a:t>Corrective action.</a:t>
            </a:r>
            <a:r>
              <a:rPr sz="2000"/>
              <a:t> Add the completeness date to the standard extract. </a:t>
            </a:r>
            <a:r>
              <a:rPr sz="2000" b="1"/>
              <a:t>Owner.</a:t>
            </a:r>
            <a:r>
              <a:rPr sz="2000"/>
              <a:t> HMIS focal point. </a:t>
            </a:r>
            <a:r>
              <a:rPr sz="2000" b="1"/>
              <a:t>By.</a:t>
            </a:r>
            <a:r>
              <a:rPr sz="2000"/>
              <a:t> Next quarterly extract.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every other figure through these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Coverage, at 76.5% reporting.</a:t>
            </a:r>
            <a:r>
              <a:rPr/>
              <a:t> A district total is a lower bound, not an estimate. Say “among reporting facilities”…</a:t>
            </a:r>
          </a:p>
          <a:p>
            <a:pPr lvl="0"/>
            <a:r>
              <a:rPr b="1"/>
              <a:t>A month-on-month trend.</a:t>
            </a:r>
            <a:r>
              <a:rPr/>
              <a:t> August’s fall is a reporting fall until proven otherwise. Plot the reporting rate on the…</a:t>
            </a:r>
          </a:p>
          <a:p>
            <a:pPr lvl="0"/>
            <a:r>
              <a:rPr b="1"/>
              <a:t>A facility ranking.</a:t>
            </a:r>
            <a:r>
              <a:rPr/>
              <a:t> Facilities reporting seven months of twelve cannot be ranked against facilities reporting…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every other figure through these two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monthly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vax[vax[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.groupby(vax[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].dt.strftime(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.</a:t>
            </a:r>
            <a:r>
              <a:rPr>
                <a:solidFill>
                  <a:srgbClr val="008000"/>
                </a:solidFill>
                <a:latin typeface="Courier"/>
              </a:rPr>
              <a:t>apply</a:t>
            </a:r>
            <a:r>
              <a:rPr>
                <a:latin typeface="Courier"/>
              </a:rPr>
              <a:t>(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g: g[</a:t>
            </a:r>
            <a:r>
              <a:rPr>
                <a:solidFill>
                  <a:srgbClr val="4070A0"/>
                </a:solidFill>
                <a:latin typeface="Courier"/>
              </a:rPr>
              <a:t>"doses_administered"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g[</a:t>
            </a:r>
            <a:r>
              <a:rPr>
                <a:solidFill>
                  <a:srgbClr val="4070A0"/>
                </a:solidFill>
                <a:latin typeface="Courier"/>
              </a:rPr>
              <a:t>"target_population"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</a:t>
            </a:r>
            <a:br/>
            <a:r>
              <a:rPr>
                <a:latin typeface="Courier"/>
              </a:rPr>
              <a:t>    .rename(</a:t>
            </a:r>
            <a:r>
              <a:rPr>
                <a:solidFill>
                  <a:srgbClr val="4070A0"/>
                </a:solidFill>
                <a:latin typeface="Courier"/>
              </a:rPr>
              <a:t>"coverage"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.to_frame()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monthly[</a:t>
            </a:r>
            <a:r>
              <a:rPr>
                <a:solidFill>
                  <a:srgbClr val="4070A0"/>
                </a:solidFill>
                <a:latin typeface="Courier"/>
              </a:rPr>
              <a:t>"reporting_rate"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by_month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(monthly.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every other figure through these two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(period,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coverage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(doses_administered[report_submitted])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br/>
            <a:r>
              <a:rPr>
                <a:latin typeface="Courier"/>
              </a:rPr>
              <a:t>              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(target_population[report_submitted]),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reporting_rate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month</a:t>
            </a:r>
            <a:br/>
            <a:r>
              <a:rPr>
                <a:latin typeface="Courier"/>
              </a:rPr>
              <a:t>  )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every other figure through these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Two columns, always adjacent. A coverage figure without its reporting rate is an unlabelled number, and the label is the part that stops it being misread.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Completeness and timeliness are about whether a report arrived.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https://data-analysis.cassion.dev/courses/data-quality-assessment/dqa-02-completeness-and-timeliness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two indicators nobody computes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2 of 8</vt:lpwstr>
  </property>
  <property fmtid="{D5CDD505-2E9C-101B-9397-08002B2CF9AE}" pid="3" name="subtitle">
    <vt:lpwstr>Reporting completeness and timeliness, each with its own denominator. Eleven of thirty-eight facilities reported in August, and every coverage figure for that month is a statement about those eleven.</vt:lpwstr>
  </property>
</Properties>
</file>