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Complétude et promptitude du rapportage, chacune avec son dénominateur. Onze formations sanitaires sur trente-huit ont rapporté en août, et tout taux de couverture de ce mois est une affirmation sur ces onze-là.</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Ouvrez presque n’importe quel rapport sanitaire de routine de ce secteur et vous y trouverez la couverture, la charge de cas, les taux de guérison et les ruptures de stock. Vous y trouverez très rarement les deux chiffres qui disent quelle part du district ces figures décrivent. Ils sont bon marché. Les deux sortent de l’extraction que vous avez déjà — enfin, l’un des deux — et les deux changent la manière dont il faut lire tous les autres nombres du rapport.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taux de rapportage est la part des rapports attendus qui ont effectivement été transmis. Le mot qui travaille est attendus.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Août et septembre ne sont pas une oscillation. Onze formations sanitaires sur trente-huit ont rapporté en août et dix-sept en septembre. Tout taux de couverture d’août est une affirmation sur onze formations, et le publier à côté de celui de juillet sans le dire revient à comparer deux districts différents. Remarquez aussi que l’effondrement et la reprise sont simultanés dans tout le district. C’est la signature d’un événement de système — un stock de formulaires papier, une grève, un serveur, un superviseur parti — et non de formations qui défaillent individuellement. Une évaluation qui soulève 27 constats séparés pour août a mal lu le motif.</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nombre unique masque tout ce qui mérite d’être su. Décomposez le taux de rapportage par période, par unité de rapportage et par type d’unité.</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six pires formations sont toutes à 58 % — sept mois sur douze — et seules deux sur trente-huit ont rapporté tous les mois. Le gradient par type est le constat actionnable : ce sont les postes de santé qui rapportent le moins bien, ce qui désigne la distance de supervision, les effectifs ou le transport plutôt qu’une formation en particulier.</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L’erreur unique qui rend un taux de rapportage inutile.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Évident une fois écrit. Cela ne l’est pas quand le filtre est six lignes plus haut dans une chaîne, et c’est exactement ce qui arrive lorsqu’on lit une extraction DHIS2 ne contenant que les rapports transmis. Si l’extraction ne comporte aucune ligne pour les unités non déclarantes, le taux de rapportage ne peut pas y être calculé du tout — il vous faut la liste des unités attendues, prise ailleurs.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liste de référence fait autorité, exactement comme la base administrative de population dans le cours précédent. Une formation fermée et une formation qui a cessé de rapporter sont identiques dans l’extraction et constituent des constats totalement différents, et seule la liste de référence les distingue.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promptitude est la part des rapports transmis avant l’échéance, et le retard médian des autres.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Cette extraction ne permet pas ce calcul, et le dire est en soi un constat d’évaluation. Il n’y a pas d’horodatage de transmission dans le fichier — seulement </a:t>
            </a:r>
            <a:r>
              <a:rPr>
                <a:latin typeface="Courier"/>
              </a:rPr>
              <a:t>report_submitted</a:t>
            </a:r>
            <a:r>
              <a:rPr/>
              <a:t>, un indicateur sans date. DHIS2 enregistre un </a:t>
            </a:r>
            <a:r>
              <a:rPr>
                <a:latin typeface="Courier"/>
              </a:rPr>
              <a:t>lastUpdated</a:t>
            </a:r>
            <a:r>
              <a:rPr/>
              <a:t> par ensemble de valeurs et une date de complétude par enregistrement, si bien que le champ existe dans le système et n’a pas été repris dans l’export. Consignez-le tel quel.</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dimension que vous ne pouvez pas mesurer est un constat sur le système de rapportage, non une lacune de votre évaluation. Rapportez-la dans le même tableau que le reste.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L’intérêt de les calculer en premier tient à ce qu’ils vous autorisent à dire ensuite.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Complétude et promptitude disent si un rapport est arrivé. La leçon suivante dit s’il était juste — le recomptage face au registre source, le facteur de vérification qu’il produit, et la bande de tolérance qui en fait une décision.</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quality-assessment/dqa-02-completeness-and-timelines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Les deux indicateurs que personne ne calcule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Complétude et promptitude du rapportage, chacune avec son dénominateur. Onze formations sanitaires sur trente-huit ont rapporté en août, et tout taux de couverture de ce mois est une affirmation sur ces onze-là.</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Deux indicateurs, et aucun n’est dans le rapport</a:t>
            </a:r>
          </a:p>
          <a:p>
            <a:pPr lvl="0"/>
            <a:r>
              <a:rPr/>
              <a:t>La complétude du rapportage</a:t>
            </a:r>
          </a:p>
          <a:p>
            <a:pPr lvl="0"/>
            <a:r>
              <a:rPr/>
              <a:t>Décomposez toujours de trois façons</a:t>
            </a:r>
          </a:p>
          <a:p>
            <a:pPr lvl="0"/>
            <a:r>
              <a:rPr/>
              <a:t>Le piège du dénominateur</a:t>
            </a:r>
          </a:p>
          <a:p>
            <a:pPr lvl="0"/>
            <a:r>
              <a:rPr/>
              <a:t>La promptitude exige un champ que vous n’avez peut-être pas</a:t>
            </a:r>
          </a:p>
          <a:p>
            <a:pPr lvl="0"/>
            <a:r>
              <a:rPr/>
              <a:t>Lisez tous les autres chiffres à travers ces deux-là</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indicateurs, et aucun n’est dans le rapport</a:t>
            </a:r>
          </a:p>
        </p:txBody>
      </p:sp>
      <p:sp>
        <p:nvSpPr>
          <p:cNvPr id="3" name="Content Placeholder 2"/>
          <p:cNvSpPr>
            <a:spLocks noGrp="1"/>
          </p:cNvSpPr>
          <p:nvPr>
            <p:ph idx="1"/>
          </p:nvPr>
        </p:nvSpPr>
        <p:spPr/>
        <p:txBody>
          <a:bodyPr/>
          <a:lstStyle/>
          <a:p>
            <a:pPr lvl="0"/>
            <a:r>
              <a:rPr/>
              <a:t>Ouvrez presque n’importe quel rapport sanitaire de routine de ce secteur et vous y trouverez la couverture, la charge de cas, les taux de guérison et les ruptures de stock.</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complétude du rapportage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latin typeface="Courier"/>
              </a:rPr>
              <a:t>vax[</a:t>
            </a:r>
            <a:r>
              <a:rPr>
                <a:solidFill>
                  <a:srgbClr val="4070A0"/>
                </a:solidFill>
                <a:latin typeface="Courier"/>
              </a:rPr>
              <a:t>"reported"</a:t>
            </a:r>
            <a:r>
              <a:rPr>
                <a:latin typeface="Courier"/>
              </a:rPr>
              <a:t>] </a:t>
            </a:r>
            <a:r>
              <a:rPr>
                <a:solidFill>
                  <a:srgbClr val="666666"/>
                </a:solidFill>
                <a:latin typeface="Courier"/>
              </a:rPr>
              <a:t>=</a:t>
            </a:r>
            <a:r>
              <a:rPr>
                <a:latin typeface="Courier"/>
              </a:rPr>
              <a:t> 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br/>
            <a:br/>
            <a:r>
              <a:rPr>
                <a:solidFill>
                  <a:srgbClr val="008000"/>
                </a:solidFill>
                <a:latin typeface="Courier"/>
              </a:rPr>
              <a:t>print</a:t>
            </a:r>
            <a:r>
              <a:rPr>
                <a:latin typeface="Courier"/>
              </a:rPr>
              <a:t>(</a:t>
            </a:r>
            <a:r>
              <a:rPr>
                <a:solidFill>
                  <a:srgbClr val="BB6688"/>
                </a:solidFill>
                <a:latin typeface="Courier"/>
              </a:rPr>
              <a:t>f"overall reporting rate: </a:t>
            </a:r>
            <a:r>
              <a:rPr>
                <a:solidFill>
                  <a:srgbClr val="4070A0"/>
                </a:solidFill>
                <a:latin typeface="Courier"/>
              </a:rPr>
              <a:t>{</a:t>
            </a:r>
            <a:r>
              <a:rPr>
                <a:latin typeface="Courier"/>
              </a:rPr>
              <a:t>vax[</a:t>
            </a:r>
            <a:r>
              <a:rPr>
                <a:solidFill>
                  <a:srgbClr val="4070A0"/>
                </a:solidFill>
                <a:latin typeface="Courier"/>
              </a:rPr>
              <a:t>'reported'</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br/>
            <a:r>
              <a:rPr>
                <a:latin typeface="Courier"/>
              </a:rPr>
              <a:t>by_month </a:t>
            </a:r>
            <a:r>
              <a:rPr>
                <a:solidFill>
                  <a:srgbClr val="666666"/>
                </a:solidFill>
                <a:latin typeface="Courier"/>
              </a:rPr>
              <a:t>=</a:t>
            </a:r>
            <a:r>
              <a:rPr>
                <a:latin typeface="Courier"/>
              </a:rPr>
              <a:t> vax.groupby(vax[</a:t>
            </a:r>
            <a:r>
              <a:rPr>
                <a:solidFill>
                  <a:srgbClr val="4070A0"/>
                </a:solidFill>
                <a:latin typeface="Courier"/>
              </a:rPr>
              <a:t>"period"</a:t>
            </a:r>
            <a:r>
              <a:rPr>
                <a:latin typeface="Courier"/>
              </a:rPr>
              <a:t>].dt.strftime(</a:t>
            </a:r>
            <a:r>
              <a:rPr>
                <a:solidFill>
                  <a:srgbClr val="4070A0"/>
                </a:solidFill>
                <a:latin typeface="Courier"/>
              </a:rPr>
              <a:t>"%Y-%m"</a:t>
            </a:r>
            <a:r>
              <a:rPr>
                <a:latin typeface="Courier"/>
              </a:rPr>
              <a:t>))[</a:t>
            </a:r>
            <a:r>
              <a:rPr>
                <a:solidFill>
                  <a:srgbClr val="4070A0"/>
                </a:solidFill>
                <a:latin typeface="Courier"/>
              </a:rPr>
              <a:t>"reported"</a:t>
            </a:r>
            <a:r>
              <a:rPr>
                <a:latin typeface="Courier"/>
              </a:rPr>
              <a:t>].mean()</a:t>
            </a:r>
            <a:br/>
            <a:r>
              <a:rPr>
                <a:solidFill>
                  <a:srgbClr val="008000"/>
                </a:solidFill>
                <a:latin typeface="Courier"/>
              </a:rPr>
              <a:t>print</a:t>
            </a:r>
            <a:r>
              <a:rPr>
                <a:latin typeface="Courier"/>
              </a:rPr>
              <a:t>((by_month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0</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complétude du rapportage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solidFill>
                  <a:srgbClr val="06287E"/>
                </a:solidFill>
                <a:latin typeface="Courier"/>
              </a:rPr>
              <a:t>library</a:t>
            </a:r>
            <a:r>
              <a:rPr>
                <a:latin typeface="Courier"/>
              </a:rPr>
              <a:t>(readr)</a:t>
            </a:r>
            <a:br/>
            <a:br/>
            <a:r>
              <a:rPr>
                <a:latin typeface="Courier"/>
              </a:rPr>
              <a:t>vax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"vaccination-coverage-2024.v1.csv"</a:t>
            </a:r>
            <a:r>
              <a:rPr>
                <a:latin typeface="Courier"/>
              </a:rPr>
              <a:t>)</a:t>
            </a:r>
            <a:br/>
            <a:br/>
            <a:r>
              <a:rPr>
                <a:solidFill>
                  <a:srgbClr val="06287E"/>
                </a:solidFill>
                <a:latin typeface="Courier"/>
              </a:rPr>
              <a:t>mean</a:t>
            </a:r>
            <a:r>
              <a:rPr>
                <a:latin typeface="Courier"/>
              </a:rPr>
              <a:t>(vax</a:t>
            </a:r>
            <a:r>
              <a:rPr>
                <a:solidFill>
                  <a:srgbClr val="4070A0"/>
                </a:solidFill>
                <a:latin typeface="Courier"/>
              </a:rPr>
              <a:t>$</a:t>
            </a:r>
            <a:r>
              <a:rPr>
                <a:latin typeface="Courier"/>
              </a:rPr>
              <a:t>report_submitted)</a:t>
            </a:r>
            <a:br/>
            <a:br/>
            <a:r>
              <a:rPr>
                <a:latin typeface="Courier"/>
              </a:rPr>
              <a:t>vax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month =</a:t>
            </a:r>
            <a:r>
              <a:rPr>
                <a:latin typeface="Courier"/>
              </a:rPr>
              <a:t> </a:t>
            </a:r>
            <a:r>
              <a:rPr>
                <a:solidFill>
                  <a:srgbClr val="06287E"/>
                </a:solidFill>
                <a:latin typeface="Courier"/>
              </a:rPr>
              <a:t>format</a:t>
            </a:r>
            <a:r>
              <a:rPr>
                <a:latin typeface="Courier"/>
              </a:rPr>
              <a:t>(period, </a:t>
            </a:r>
            <a:r>
              <a:rPr>
                <a:solidFill>
                  <a:srgbClr val="4070A0"/>
                </a:solidFill>
                <a:latin typeface="Courier"/>
              </a:rPr>
              <a:t>"%Y-%m"</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reporting_rate =</a:t>
            </a:r>
            <a:r>
              <a:rPr>
                <a:latin typeface="Courier"/>
              </a:rPr>
              <a:t> </a:t>
            </a:r>
            <a:r>
              <a:rPr>
                <a:solidFill>
                  <a:srgbClr val="06287E"/>
                </a:solidFill>
                <a:latin typeface="Courier"/>
              </a:rPr>
              <a:t>mean</a:t>
            </a:r>
            <a:r>
              <a:rPr>
                <a:latin typeface="Courier"/>
              </a:rPr>
              <a:t>(report_submitted), </a:t>
            </a:r>
            <a:r>
              <a:rPr>
                <a:solidFill>
                  <a:srgbClr val="7D9029"/>
                </a:solidFill>
                <a:latin typeface="Courier"/>
              </a:rPr>
              <a:t>.by =</a:t>
            </a:r>
            <a:r>
              <a:rPr>
                <a:latin typeface="Courier"/>
              </a:rPr>
              <a:t> month) </a:t>
            </a:r>
            <a:r>
              <a:rPr>
                <a:solidFill>
                  <a:srgbClr val="4070A0"/>
                </a:solidFill>
                <a:latin typeface="Courier"/>
              </a:rPr>
              <a:t>|&gt;</a:t>
            </a:r>
            <a:br/>
            <a:r>
              <a:rPr>
                <a:latin typeface="Courier"/>
              </a:rPr>
              <a:t>  </a:t>
            </a:r>
            <a:r>
              <a:rPr>
                <a:solidFill>
                  <a:srgbClr val="06287E"/>
                </a:solidFill>
                <a:latin typeface="Courier"/>
              </a:rPr>
              <a:t>arrange</a:t>
            </a:r>
            <a:r>
              <a:rPr>
                <a:latin typeface="Courier"/>
              </a:rPr>
              <a:t>(month)</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complétude du rapportage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Mois</a:t>
                      </a:r>
                    </a:p>
                  </a:txBody>
                  <a:tcPr/>
                </a:tc>
                <a:tc>
                  <a:txBody>
                    <a:bodyPr/>
                    <a:lstStyle/>
                    <a:p>
                      <a:pPr lvl="0" indent="0" marL="0">
                        <a:buNone/>
                      </a:pPr>
                      <a:r>
                        <a:rPr/>
                        <a:t>Taux de rapportage</a:t>
                      </a:r>
                    </a:p>
                  </a:txBody>
                  <a:tcPr/>
                </a:tc>
              </a:tr>
              <a:tr h="0">
                <a:tc>
                  <a:txBody>
                    <a:bodyPr/>
                    <a:lstStyle/>
                    <a:p>
                      <a:pPr lvl="0" indent="0" marL="0">
                        <a:buNone/>
                      </a:pPr>
                      <a:r>
                        <a:rPr/>
                        <a:t>Janvier</a:t>
                      </a:r>
                    </a:p>
                  </a:txBody>
                </a:tc>
                <a:tc>
                  <a:txBody>
                    <a:bodyPr/>
                    <a:lstStyle/>
                    <a:p>
                      <a:pPr lvl="0" indent="0" marL="0">
                        <a:buNone/>
                      </a:pPr>
                      <a:r>
                        <a:rPr/>
                        <a:t>92 %</a:t>
                      </a:r>
                    </a:p>
                  </a:txBody>
                </a:tc>
              </a:tr>
              <a:tr h="0">
                <a:tc>
                  <a:txBody>
                    <a:bodyPr/>
                    <a:lstStyle/>
                    <a:p>
                      <a:pPr lvl="0" indent="0" marL="0">
                        <a:buNone/>
                      </a:pPr>
                      <a:r>
                        <a:rPr/>
                        <a:t>Février</a:t>
                      </a:r>
                    </a:p>
                  </a:txBody>
                </a:tc>
                <a:tc>
                  <a:txBody>
                    <a:bodyPr/>
                    <a:lstStyle/>
                    <a:p>
                      <a:pPr lvl="0" indent="0" marL="0">
                        <a:buNone/>
                      </a:pPr>
                      <a:r>
                        <a:rPr/>
                        <a:t>82 %</a:t>
                      </a:r>
                    </a:p>
                  </a:txBody>
                </a:tc>
              </a:tr>
              <a:tr h="0">
                <a:tc>
                  <a:txBody>
                    <a:bodyPr/>
                    <a:lstStyle/>
                    <a:p>
                      <a:pPr lvl="0" indent="0" marL="0">
                        <a:buNone/>
                      </a:pPr>
                      <a:r>
                        <a:rPr/>
                        <a:t>Mars</a:t>
                      </a:r>
                    </a:p>
                  </a:txBody>
                </a:tc>
                <a:tc>
                  <a:txBody>
                    <a:bodyPr/>
                    <a:lstStyle/>
                    <a:p>
                      <a:pPr lvl="0" indent="0" marL="0">
                        <a:buNone/>
                      </a:pPr>
                      <a:r>
                        <a:rPr/>
                        <a:t>74 %</a:t>
                      </a:r>
                    </a:p>
                  </a:txBody>
                </a:tc>
              </a:tr>
              <a:tr h="0">
                <a:tc>
                  <a:txBody>
                    <a:bodyPr/>
                    <a:lstStyle/>
                    <a:p>
                      <a:pPr lvl="0" indent="0" marL="0">
                        <a:buNone/>
                      </a:pPr>
                      <a:r>
                        <a:rPr/>
                        <a:t>Avril à juillet</a:t>
                      </a:r>
                    </a:p>
                  </a:txBody>
                </a:tc>
                <a:tc>
                  <a:txBody>
                    <a:bodyPr/>
                    <a:lstStyle/>
                    <a:p>
                      <a:pPr lvl="0" indent="0" marL="0">
                        <a:buNone/>
                      </a:pPr>
                      <a:r>
                        <a:rPr/>
                        <a:t>82 à 87 %</a:t>
                      </a:r>
                    </a:p>
                  </a:txBody>
                </a:tc>
              </a:tr>
              <a:tr h="0">
                <a:tc>
                  <a:txBody>
                    <a:bodyPr/>
                    <a:lstStyle/>
                    <a:p>
                      <a:pPr lvl="0" indent="0" marL="0">
                        <a:buNone/>
                      </a:pPr>
                      <a:r>
                        <a:rPr b="1"/>
                        <a:t>Août</a:t>
                      </a:r>
                    </a:p>
                  </a:txBody>
                </a:tc>
                <a:tc>
                  <a:txBody>
                    <a:bodyPr/>
                    <a:lstStyle/>
                    <a:p>
                      <a:pPr lvl="0" indent="0" marL="0">
                        <a:buNone/>
                      </a:pPr>
                      <a:r>
                        <a:rPr b="1"/>
                        <a:t>29 %</a:t>
                      </a:r>
                    </a:p>
                  </a:txBody>
                </a:tc>
              </a:tr>
              <a:tr h="0">
                <a:tc>
                  <a:txBody>
                    <a:bodyPr/>
                    <a:lstStyle/>
                    <a:p>
                      <a:pPr lvl="0" indent="0" marL="0">
                        <a:buNone/>
                      </a:pPr>
                      <a:r>
                        <a:rPr b="1"/>
                        <a:t>Septembre</a:t>
                      </a:r>
                    </a:p>
                  </a:txBody>
                </a:tc>
                <a:tc>
                  <a:txBody>
                    <a:bodyPr/>
                    <a:lstStyle/>
                    <a:p>
                      <a:pPr lvl="0" indent="0" marL="0">
                        <a:buNone/>
                      </a:pPr>
                      <a:r>
                        <a:rPr b="1"/>
                        <a:t>45 %</a:t>
                      </a:r>
                    </a:p>
                  </a:txBody>
                </a:tc>
              </a:tr>
              <a:tr h="0">
                <a:tc>
                  <a:txBody>
                    <a:bodyPr/>
                    <a:lstStyle/>
                    <a:p>
                      <a:pPr lvl="0" indent="0" marL="0">
                        <a:buNone/>
                      </a:pPr>
                      <a:r>
                        <a:rPr/>
                        <a:t>Octobre</a:t>
                      </a:r>
                    </a:p>
                  </a:txBody>
                </a:tc>
                <a:tc>
                  <a:txBody>
                    <a:bodyPr/>
                    <a:lstStyle/>
                    <a:p>
                      <a:pPr lvl="0" indent="0" marL="0">
                        <a:buNone/>
                      </a:pPr>
                      <a:r>
                        <a:rPr/>
                        <a:t>95 %</a:t>
                      </a:r>
                    </a:p>
                  </a:txBody>
                </a:tc>
              </a:tr>
              <a:tr h="0">
                <a:tc>
                  <a:txBody>
                    <a:bodyPr/>
                    <a:lstStyle/>
                    <a:p>
                      <a:pPr lvl="0" indent="0" marL="0">
                        <a:buNone/>
                      </a:pPr>
                      <a:r>
                        <a:rPr/>
                        <a:t>Novembre et décembre</a:t>
                      </a:r>
                    </a:p>
                  </a:txBody>
                </a:tc>
                <a:tc>
                  <a:txBody>
                    <a:bodyPr/>
                    <a:lstStyle/>
                    <a:p>
                      <a:pPr lvl="0" indent="0" marL="0">
                        <a:buNone/>
                      </a:pPr>
                      <a:r>
                        <a:rPr/>
                        <a:t>76 à 87 %</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toujours de trois façons — En Python</a:t>
            </a:r>
          </a:p>
        </p:txBody>
      </p:sp>
      <p:sp>
        <p:nvSpPr>
          <p:cNvPr id="3" name="Content Placeholder 2"/>
          <p:cNvSpPr>
            <a:spLocks noGrp="1"/>
          </p:cNvSpPr>
          <p:nvPr>
            <p:ph idx="1"/>
          </p:nvPr>
        </p:nvSpPr>
        <p:spPr/>
        <p:txBody>
          <a:bodyPr/>
          <a:lstStyle/>
          <a:p>
            <a:pPr lvl="0" indent="0">
              <a:buNone/>
            </a:pPr>
            <a:r>
              <a:rPr>
                <a:latin typeface="Courier"/>
              </a:rPr>
              <a:t>by_facility </a:t>
            </a:r>
            <a:r>
              <a:rPr>
                <a:solidFill>
                  <a:srgbClr val="666666"/>
                </a:solidFill>
                <a:latin typeface="Courier"/>
              </a:rPr>
              <a:t>=</a:t>
            </a:r>
            <a:r>
              <a:rPr>
                <a:latin typeface="Courier"/>
              </a:rPr>
              <a:t> vax.groupby(</a:t>
            </a:r>
            <a:r>
              <a:rPr>
                <a:solidFill>
                  <a:srgbClr val="4070A0"/>
                </a:solidFill>
                <a:latin typeface="Courier"/>
              </a:rPr>
              <a:t>"facility_id"</a:t>
            </a:r>
            <a:r>
              <a:rPr>
                <a:latin typeface="Courier"/>
              </a:rPr>
              <a:t>)[</a:t>
            </a:r>
            <a:r>
              <a:rPr>
                <a:solidFill>
                  <a:srgbClr val="4070A0"/>
                </a:solidFill>
                <a:latin typeface="Courier"/>
              </a:rPr>
              <a:t>"reported"</a:t>
            </a:r>
            <a:r>
              <a:rPr>
                <a:latin typeface="Courier"/>
              </a:rPr>
              <a:t>].mean().sort_values()</a:t>
            </a:r>
            <a:br/>
            <a:r>
              <a:rPr>
                <a:solidFill>
                  <a:srgbClr val="008000"/>
                </a:solidFill>
                <a:latin typeface="Courier"/>
              </a:rPr>
              <a:t>print</a:t>
            </a:r>
            <a:r>
              <a:rPr>
                <a:latin typeface="Courier"/>
              </a:rPr>
              <a:t>(by_facility.head(</a:t>
            </a:r>
            <a:r>
              <a:rPr>
                <a:solidFill>
                  <a:srgbClr val="40A070"/>
                </a:solidFill>
                <a:latin typeface="Courier"/>
              </a:rPr>
              <a:t>6</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(by_facility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facilities reported every month"</a:t>
            </a:r>
            <a:r>
              <a:rPr>
                <a:latin typeface="Courier"/>
              </a:rPr>
              <a:t>)</a:t>
            </a:r>
            <a:br/>
            <a:br/>
            <a:r>
              <a:rPr>
                <a:latin typeface="Courier"/>
              </a:rPr>
              <a:t>by_type </a:t>
            </a:r>
            <a:r>
              <a:rPr>
                <a:solidFill>
                  <a:srgbClr val="666666"/>
                </a:solidFill>
                <a:latin typeface="Courier"/>
              </a:rPr>
              <a:t>=</a:t>
            </a:r>
            <a:r>
              <a:rPr>
                <a:latin typeface="Courier"/>
              </a:rPr>
              <a:t> vax.groupby(</a:t>
            </a:r>
            <a:r>
              <a:rPr>
                <a:solidFill>
                  <a:srgbClr val="4070A0"/>
                </a:solidFill>
                <a:latin typeface="Courier"/>
              </a:rPr>
              <a:t>"facility_type"</a:t>
            </a:r>
            <a:r>
              <a:rPr>
                <a:latin typeface="Courier"/>
              </a:rPr>
              <a:t>)[</a:t>
            </a:r>
            <a:r>
              <a:rPr>
                <a:solidFill>
                  <a:srgbClr val="4070A0"/>
                </a:solidFill>
                <a:latin typeface="Courier"/>
              </a:rPr>
              <a:t>"reported"</a:t>
            </a:r>
            <a:r>
              <a:rPr>
                <a:latin typeface="Courier"/>
              </a:rPr>
              <a:t>].mean()</a:t>
            </a:r>
            <a:br/>
            <a:r>
              <a:rPr>
                <a:solidFill>
                  <a:srgbClr val="008000"/>
                </a:solidFill>
                <a:latin typeface="Courier"/>
              </a:rPr>
              <a:t>print</a:t>
            </a:r>
            <a:r>
              <a:rPr>
                <a:latin typeface="Courier"/>
              </a:rPr>
              <a:t>((by_type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toujours de trois façons — En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(report_submitted), </a:t>
            </a:r>
            <a:r>
              <a:rPr>
                <a:solidFill>
                  <a:srgbClr val="7D9029"/>
                </a:solidFill>
                <a:latin typeface="Courier"/>
              </a:rPr>
              <a:t>.by =</a:t>
            </a:r>
            <a:r>
              <a:rPr>
                <a:latin typeface="Courier"/>
              </a:rPr>
              <a:t> facility_id) </a:t>
            </a:r>
            <a:r>
              <a:rPr>
                <a:solidFill>
                  <a:srgbClr val="4070A0"/>
                </a:solidFill>
                <a:latin typeface="Courier"/>
              </a:rPr>
              <a:t>|&gt;</a:t>
            </a:r>
            <a:r>
              <a:rPr>
                <a:latin typeface="Courier"/>
              </a:rPr>
              <a:t> </a:t>
            </a:r>
            <a:r>
              <a:rPr>
                <a:solidFill>
                  <a:srgbClr val="06287E"/>
                </a:solidFill>
                <a:latin typeface="Courier"/>
              </a:rPr>
              <a:t>arrange</a:t>
            </a:r>
            <a:r>
              <a:rPr>
                <a:latin typeface="Courier"/>
              </a:rPr>
              <a:t>(rate) </a:t>
            </a:r>
            <a:r>
              <a:rPr>
                <a:solidFill>
                  <a:srgbClr val="4070A0"/>
                </a:solidFill>
                <a:latin typeface="Courier"/>
              </a:rPr>
              <a:t>|&gt;</a:t>
            </a:r>
            <a:r>
              <a:rPr>
                <a:latin typeface="Courier"/>
              </a:rPr>
              <a:t> </a:t>
            </a:r>
            <a:r>
              <a:rPr>
                <a:solidFill>
                  <a:srgbClr val="06287E"/>
                </a:solidFill>
                <a:latin typeface="Courier"/>
              </a:rPr>
              <a:t>head</a:t>
            </a:r>
            <a:r>
              <a:rPr>
                <a:latin typeface="Courier"/>
              </a:rPr>
              <a:t>(</a:t>
            </a:r>
            <a:r>
              <a:rPr>
                <a:solidFill>
                  <a:srgbClr val="40A070"/>
                </a:solidFill>
                <a:latin typeface="Courier"/>
              </a:rPr>
              <a:t>6</a:t>
            </a:r>
            <a:r>
              <a:rPr>
                <a:latin typeface="Courier"/>
              </a:rPr>
              <a:t>)</a:t>
            </a:r>
            <a:br/>
            <a:br/>
            <a:r>
              <a:rPr>
                <a:latin typeface="Courier"/>
              </a:rPr>
              <a:t>vax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(report_submitted), </a:t>
            </a:r>
            <a:r>
              <a:rPr>
                <a:solidFill>
                  <a:srgbClr val="7D9029"/>
                </a:solidFill>
                <a:latin typeface="Courier"/>
              </a:rPr>
              <a:t>.by =</a:t>
            </a:r>
            <a:r>
              <a:rPr>
                <a:latin typeface="Courier"/>
              </a:rPr>
              <a:t> facility_type)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Décomposez toujours de trois façons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Type de formation</a:t>
                      </a:r>
                    </a:p>
                  </a:txBody>
                  <a:tcPr/>
                </a:tc>
                <a:tc>
                  <a:txBody>
                    <a:bodyPr/>
                    <a:lstStyle/>
                    <a:p>
                      <a:pPr lvl="0" indent="0" marL="0">
                        <a:buNone/>
                      </a:pPr>
                      <a:r>
                        <a:rPr/>
                        <a:t>Taux de rapportage</a:t>
                      </a:r>
                    </a:p>
                  </a:txBody>
                  <a:tcPr/>
                </a:tc>
              </a:tr>
              <a:tr h="0">
                <a:tc>
                  <a:txBody>
                    <a:bodyPr/>
                    <a:lstStyle/>
                    <a:p>
                      <a:pPr lvl="0" indent="0" marL="0">
                        <a:buNone/>
                      </a:pPr>
                      <a:r>
                        <a:rPr/>
                        <a:t>Centre de santé</a:t>
                      </a:r>
                    </a:p>
                  </a:txBody>
                </a:tc>
                <a:tc>
                  <a:txBody>
                    <a:bodyPr/>
                    <a:lstStyle/>
                    <a:p>
                      <a:pPr lvl="0" indent="0" marL="0">
                        <a:buNone/>
                      </a:pPr>
                      <a:r>
                        <a:rPr/>
                        <a:t>82,8 %</a:t>
                      </a:r>
                    </a:p>
                  </a:txBody>
                </a:tc>
              </a:tr>
              <a:tr h="0">
                <a:tc>
                  <a:txBody>
                    <a:bodyPr/>
                    <a:lstStyle/>
                    <a:p>
                      <a:pPr lvl="0" indent="0" marL="0">
                        <a:buNone/>
                      </a:pPr>
                      <a:r>
                        <a:rPr/>
                        <a:t>Hôpital de district</a:t>
                      </a:r>
                    </a:p>
                  </a:txBody>
                </a:tc>
                <a:tc>
                  <a:txBody>
                    <a:bodyPr/>
                    <a:lstStyle/>
                    <a:p>
                      <a:pPr lvl="0" indent="0" marL="0">
                        <a:buNone/>
                      </a:pPr>
                      <a:r>
                        <a:rPr/>
                        <a:t>75,0 %</a:t>
                      </a:r>
                    </a:p>
                  </a:txBody>
                </a:tc>
              </a:tr>
              <a:tr h="0">
                <a:tc>
                  <a:txBody>
                    <a:bodyPr/>
                    <a:lstStyle/>
                    <a:p>
                      <a:pPr lvl="0" indent="0" marL="0">
                        <a:buNone/>
                      </a:pPr>
                      <a:r>
                        <a:rPr/>
                        <a:t>Poste de santé</a:t>
                      </a:r>
                    </a:p>
                  </a:txBody>
                </a:tc>
                <a:tc>
                  <a:txBody>
                    <a:bodyPr/>
                    <a:lstStyle/>
                    <a:p>
                      <a:pPr lvl="0" indent="0" marL="0">
                        <a:buNone/>
                      </a:pPr>
                      <a:r>
                        <a:rPr/>
                        <a:t>71,7 %</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piège du dénominateur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WRONG: the share of reports that were submitted, among reports that were submitted</a:t>
            </a:r>
            <a:br/>
            <a:r>
              <a:rPr>
                <a:latin typeface="Courier"/>
              </a:rPr>
              <a:t>wrong </a:t>
            </a:r>
            <a:r>
              <a:rPr>
                <a:solidFill>
                  <a:srgbClr val="666666"/>
                </a:solidFill>
                <a:latin typeface="Courier"/>
              </a:rPr>
              <a:t>=</a:t>
            </a:r>
            <a:r>
              <a:rPr>
                <a:latin typeface="Courier"/>
              </a:rPr>
              <a:t> vax[vax[</a:t>
            </a:r>
            <a:r>
              <a:rPr>
                <a:solidFill>
                  <a:srgbClr val="4070A0"/>
                </a:solidFill>
                <a:latin typeface="Courier"/>
              </a:rPr>
              <a:t>"reported"</a:t>
            </a:r>
            <a:r>
              <a:rPr>
                <a:latin typeface="Courier"/>
              </a:rPr>
              <a:t>]][</a:t>
            </a:r>
            <a:r>
              <a:rPr>
                <a:solidFill>
                  <a:srgbClr val="4070A0"/>
                </a:solidFill>
                <a:latin typeface="Courier"/>
              </a:rPr>
              <a:t>"reported"</a:t>
            </a:r>
            <a:r>
              <a:rPr>
                <a:latin typeface="Courier"/>
              </a:rPr>
              <a:t>].mean()          </a:t>
            </a:r>
            <a:r>
              <a:rPr i="1">
                <a:solidFill>
                  <a:srgbClr val="60A0B0"/>
                </a:solidFill>
                <a:latin typeface="Courier"/>
              </a:rPr>
              <a:t># always 1.0</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piège du dénominateur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WRONG</a:t>
            </a:r>
            <a:br/>
            <a:r>
              <a:rPr>
                <a:latin typeface="Courier"/>
              </a:rPr>
              <a:t>vax </a:t>
            </a:r>
            <a:r>
              <a:rPr>
                <a:solidFill>
                  <a:srgbClr val="4070A0"/>
                </a:solidFill>
                <a:latin typeface="Courier"/>
              </a:rPr>
              <a:t>|&gt;</a:t>
            </a: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rate =</a:t>
            </a:r>
            <a:r>
              <a:rPr>
                <a:latin typeface="Courier"/>
              </a:rPr>
              <a:t> </a:t>
            </a:r>
            <a:r>
              <a:rPr>
                <a:solidFill>
                  <a:srgbClr val="06287E"/>
                </a:solidFill>
                <a:latin typeface="Courier"/>
              </a:rPr>
              <a:t>mean</a:t>
            </a:r>
            <a:r>
              <a:rPr>
                <a:latin typeface="Courier"/>
              </a:rPr>
              <a:t>(report_submitted))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piège du dénominateur — En Python</a:t>
            </a:r>
          </a:p>
        </p:txBody>
      </p:sp>
      <p:sp>
        <p:nvSpPr>
          <p:cNvPr id="3" name="Content Placeholder 2"/>
          <p:cNvSpPr>
            <a:spLocks noGrp="1"/>
          </p:cNvSpPr>
          <p:nvPr>
            <p:ph idx="1"/>
          </p:nvPr>
        </p:nvSpPr>
        <p:spPr/>
        <p:txBody>
          <a:bodyPr/>
          <a:lstStyle/>
          <a:p>
            <a:pPr lvl="0" indent="0">
              <a:buNone/>
            </a:pPr>
            <a:r>
              <a:rPr>
                <a:latin typeface="Courier"/>
              </a:rPr>
              <a:t>EXPECTED_FACILITIES </a:t>
            </a:r>
            <a:r>
              <a:rPr>
                <a:solidFill>
                  <a:srgbClr val="666666"/>
                </a:solidFill>
                <a:latin typeface="Courier"/>
              </a:rPr>
              <a:t>=</a:t>
            </a:r>
            <a:r>
              <a:rPr>
                <a:latin typeface="Courier"/>
              </a:rPr>
              <a:t> pd.read_csv(</a:t>
            </a:r>
            <a:r>
              <a:rPr>
                <a:solidFill>
                  <a:srgbClr val="4070A0"/>
                </a:solidFill>
                <a:latin typeface="Courier"/>
              </a:rPr>
              <a:t>"facility-master-list.csv"</a:t>
            </a:r>
            <a:r>
              <a:rPr>
                <a:latin typeface="Courier"/>
              </a:rPr>
              <a:t>)[</a:t>
            </a:r>
            <a:r>
              <a:rPr>
                <a:solidFill>
                  <a:srgbClr val="4070A0"/>
                </a:solidFill>
                <a:latin typeface="Courier"/>
              </a:rPr>
              <a:t>"facility_id"</a:t>
            </a:r>
            <a:r>
              <a:rPr>
                <a:latin typeface="Courier"/>
              </a:rPr>
              <a:t>]</a:t>
            </a:r>
            <a:br/>
            <a:br/>
            <a:r>
              <a:rPr>
                <a:latin typeface="Courier"/>
              </a:rPr>
              <a:t>expected </a:t>
            </a:r>
            <a:r>
              <a:rPr>
                <a:solidFill>
                  <a:srgbClr val="666666"/>
                </a:solidFill>
                <a:latin typeface="Courier"/>
              </a:rPr>
              <a:t>=</a:t>
            </a:r>
            <a:r>
              <a:rPr>
                <a:latin typeface="Courier"/>
              </a:rPr>
              <a:t> </a:t>
            </a:r>
            <a:r>
              <a:rPr>
                <a:solidFill>
                  <a:srgbClr val="008000"/>
                </a:solidFill>
                <a:latin typeface="Courier"/>
              </a:rPr>
              <a:t>len</a:t>
            </a:r>
            <a:r>
              <a:rPr>
                <a:latin typeface="Courier"/>
              </a:rPr>
              <a:t>(EXPECTED_FACILITIES) </a:t>
            </a:r>
            <a:r>
              <a:rPr>
                <a:solidFill>
                  <a:srgbClr val="666666"/>
                </a:solidFill>
                <a:latin typeface="Courier"/>
              </a:rPr>
              <a:t>*</a:t>
            </a:r>
            <a:r>
              <a:rPr>
                <a:latin typeface="Courier"/>
              </a:rPr>
              <a:t> vax[</a:t>
            </a:r>
            <a:r>
              <a:rPr>
                <a:solidFill>
                  <a:srgbClr val="4070A0"/>
                </a:solidFill>
                <a:latin typeface="Courier"/>
              </a:rPr>
              <a:t>"period"</a:t>
            </a:r>
            <a:r>
              <a:rPr>
                <a:latin typeface="Courier"/>
              </a:rPr>
              <a:t>].nunique()</a:t>
            </a:r>
            <a:br/>
            <a:r>
              <a:rPr>
                <a:latin typeface="Courier"/>
              </a:rPr>
              <a:t>submitted </a:t>
            </a:r>
            <a:r>
              <a:rPr>
                <a:solidFill>
                  <a:srgbClr val="666666"/>
                </a:solidFill>
                <a:latin typeface="Courier"/>
              </a:rPr>
              <a:t>=</a:t>
            </a:r>
            <a:r>
              <a:rPr>
                <a:latin typeface="Courier"/>
              </a:rPr>
              <a:t> vax.loc[vax[</a:t>
            </a:r>
            <a:r>
              <a:rPr>
                <a:solidFill>
                  <a:srgbClr val="4070A0"/>
                </a:solidFill>
                <a:latin typeface="Courier"/>
              </a:rPr>
              <a:t>"reported"</a:t>
            </a:r>
            <a:r>
              <a:rPr>
                <a:latin typeface="Courier"/>
              </a:rPr>
              <a:t>], [</a:t>
            </a:r>
            <a:r>
              <a:rPr>
                <a:solidFill>
                  <a:srgbClr val="4070A0"/>
                </a:solidFill>
                <a:latin typeface="Courier"/>
              </a:rPr>
              <a:t>"facility_id"</a:t>
            </a:r>
            <a:r>
              <a:rPr>
                <a:latin typeface="Courier"/>
              </a:rPr>
              <a:t>, </a:t>
            </a:r>
            <a:r>
              <a:rPr>
                <a:solidFill>
                  <a:srgbClr val="4070A0"/>
                </a:solidFill>
                <a:latin typeface="Courier"/>
              </a:rPr>
              <a:t>"period"</a:t>
            </a:r>
            <a:r>
              <a:rPr>
                <a:latin typeface="Courier"/>
              </a:rPr>
              <a:t>]].drop_duplicates().shape[</a:t>
            </a:r>
            <a:r>
              <a:rPr>
                <a:solidFill>
                  <a:srgbClr val="40A070"/>
                </a:solidFill>
                <a:latin typeface="Courier"/>
              </a:rPr>
              <a:t>0</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submitted</a:t>
            </a:r>
            <a:r>
              <a:rPr>
                <a:solidFill>
                  <a:srgbClr val="4070A0"/>
                </a:solidFill>
                <a:latin typeface="Courier"/>
              </a:rPr>
              <a:t>}</a:t>
            </a:r>
            <a:r>
              <a:rPr>
                <a:solidFill>
                  <a:srgbClr val="BB6688"/>
                </a:solidFill>
                <a:latin typeface="Courier"/>
              </a:rPr>
              <a:t> of </a:t>
            </a:r>
            <a:r>
              <a:rPr>
                <a:solidFill>
                  <a:srgbClr val="4070A0"/>
                </a:solidFill>
                <a:latin typeface="Courier"/>
              </a:rPr>
              <a:t>{</a:t>
            </a:r>
            <a:r>
              <a:rPr>
                <a:latin typeface="Courier"/>
              </a:rPr>
              <a:t>expected</a:t>
            </a:r>
            <a:r>
              <a:rPr>
                <a:solidFill>
                  <a:srgbClr val="4070A0"/>
                </a:solidFill>
                <a:latin typeface="Courier"/>
              </a:rPr>
              <a:t>}</a:t>
            </a:r>
            <a:r>
              <a:rPr>
                <a:solidFill>
                  <a:srgbClr val="BB6688"/>
                </a:solidFill>
                <a:latin typeface="Courier"/>
              </a:rPr>
              <a:t> expected facility-months"</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piège du dénominateur — En R</a:t>
            </a:r>
          </a:p>
        </p:txBody>
      </p:sp>
      <p:sp>
        <p:nvSpPr>
          <p:cNvPr id="3" name="Content Placeholder 2"/>
          <p:cNvSpPr>
            <a:spLocks noGrp="1"/>
          </p:cNvSpPr>
          <p:nvPr>
            <p:ph idx="1"/>
          </p:nvPr>
        </p:nvSpPr>
        <p:spPr/>
        <p:txBody>
          <a:bodyPr/>
          <a:lstStyle/>
          <a:p>
            <a:pPr lvl="0" indent="0">
              <a:buNone/>
            </a:pPr>
            <a:r>
              <a:rPr>
                <a:latin typeface="Courier"/>
              </a:rPr>
              <a:t>expected  </a:t>
            </a:r>
            <a:r>
              <a:rPr>
                <a:solidFill>
                  <a:srgbClr val="007020"/>
                </a:solidFill>
                <a:latin typeface="Courier"/>
              </a:rPr>
              <a:t>&lt;-</a:t>
            </a:r>
            <a:r>
              <a:rPr>
                <a:latin typeface="Courier"/>
              </a:rPr>
              <a:t> </a:t>
            </a:r>
            <a:r>
              <a:rPr>
                <a:solidFill>
                  <a:srgbClr val="06287E"/>
                </a:solidFill>
                <a:latin typeface="Courier"/>
              </a:rPr>
              <a:t>nrow</a:t>
            </a:r>
            <a:r>
              <a:rPr>
                <a:latin typeface="Courier"/>
              </a:rPr>
              <a:t>(facility_master) </a:t>
            </a:r>
            <a:r>
              <a:rPr>
                <a:solidFill>
                  <a:srgbClr val="4070A0"/>
                </a:solidFill>
                <a:latin typeface="Courier"/>
              </a:rPr>
              <a:t>*</a:t>
            </a:r>
            <a:r>
              <a:rPr>
                <a:latin typeface="Courier"/>
              </a:rPr>
              <a:t> </a:t>
            </a:r>
            <a:r>
              <a:rPr>
                <a:solidFill>
                  <a:srgbClr val="06287E"/>
                </a:solidFill>
                <a:latin typeface="Courier"/>
              </a:rPr>
              <a:t>n_distinct</a:t>
            </a:r>
            <a:r>
              <a:rPr>
                <a:latin typeface="Courier"/>
              </a:rPr>
              <a:t>(vax</a:t>
            </a:r>
            <a:r>
              <a:rPr>
                <a:solidFill>
                  <a:srgbClr val="4070A0"/>
                </a:solidFill>
                <a:latin typeface="Courier"/>
              </a:rPr>
              <a:t>$</a:t>
            </a:r>
            <a:r>
              <a:rPr>
                <a:latin typeface="Courier"/>
              </a:rPr>
              <a:t>period)</a:t>
            </a:r>
            <a:br/>
            <a:r>
              <a:rPr>
                <a:latin typeface="Courier"/>
              </a:rPr>
              <a:t>submitted </a:t>
            </a:r>
            <a:r>
              <a:rPr>
                <a:solidFill>
                  <a:srgbClr val="007020"/>
                </a:solidFill>
                <a:latin typeface="Courier"/>
              </a:rPr>
              <a:t>&lt;-</a:t>
            </a:r>
            <a:r>
              <a:rPr>
                <a:latin typeface="Courier"/>
              </a:rPr>
              <a:t> vax </a:t>
            </a:r>
            <a:r>
              <a:rPr>
                <a:solidFill>
                  <a:srgbClr val="4070A0"/>
                </a:solidFill>
                <a:latin typeface="Courier"/>
              </a:rPr>
              <a:t>|&gt;</a:t>
            </a:r>
            <a:r>
              <a:rPr>
                <a:latin typeface="Courier"/>
              </a:rPr>
              <a:t> </a:t>
            </a:r>
            <a:r>
              <a:rPr>
                <a:solidFill>
                  <a:srgbClr val="06287E"/>
                </a:solidFill>
                <a:latin typeface="Courier"/>
              </a:rPr>
              <a:t>filter</a:t>
            </a:r>
            <a:r>
              <a:rPr>
                <a:latin typeface="Courier"/>
              </a:rPr>
              <a:t>(report_submitted) </a:t>
            </a:r>
            <a:r>
              <a:rPr>
                <a:solidFill>
                  <a:srgbClr val="4070A0"/>
                </a:solidFill>
                <a:latin typeface="Courier"/>
              </a:rPr>
              <a:t>|&gt;</a:t>
            </a:r>
            <a:r>
              <a:rPr>
                <a:latin typeface="Courier"/>
              </a:rPr>
              <a:t> </a:t>
            </a:r>
            <a:r>
              <a:rPr>
                <a:solidFill>
                  <a:srgbClr val="06287E"/>
                </a:solidFill>
                <a:latin typeface="Courier"/>
              </a:rPr>
              <a:t>distinct</a:t>
            </a:r>
            <a:r>
              <a:rPr>
                <a:latin typeface="Courier"/>
              </a:rPr>
              <a:t>(facility_id, period) </a:t>
            </a:r>
            <a:r>
              <a:rPr>
                <a:solidFill>
                  <a:srgbClr val="4070A0"/>
                </a:solidFill>
                <a:latin typeface="Courier"/>
              </a:rPr>
              <a:t>|&gt;</a:t>
            </a:r>
            <a:r>
              <a:rPr>
                <a:latin typeface="Courier"/>
              </a:rPr>
              <a:t> </a:t>
            </a:r>
            <a:r>
              <a:rPr>
                <a:solidFill>
                  <a:srgbClr val="06287E"/>
                </a:solidFill>
                <a:latin typeface="Courier"/>
              </a:rPr>
              <a:t>nrow</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promptitude exige un champ que vous n’avez peut-être pas — En Python</a:t>
            </a:r>
          </a:p>
        </p:txBody>
      </p:sp>
      <p:sp>
        <p:nvSpPr>
          <p:cNvPr id="3" name="Content Placeholder 2"/>
          <p:cNvSpPr>
            <a:spLocks noGrp="1"/>
          </p:cNvSpPr>
          <p:nvPr>
            <p:ph idx="1"/>
          </p:nvPr>
        </p:nvSpPr>
        <p:spPr/>
        <p:txBody>
          <a:bodyPr/>
          <a:lstStyle/>
          <a:p>
            <a:pPr lvl="0" indent="0">
              <a:buNone/>
            </a:pPr>
            <a:r>
              <a:rPr>
                <a:latin typeface="Courier"/>
              </a:rPr>
              <a:t>submissions[</a:t>
            </a:r>
            <a:r>
              <a:rPr>
                <a:solidFill>
                  <a:srgbClr val="4070A0"/>
                </a:solidFill>
                <a:latin typeface="Courier"/>
              </a:rPr>
              <a:t>"days_late"</a:t>
            </a:r>
            <a:r>
              <a:rPr>
                <a:latin typeface="Courier"/>
              </a:rPr>
              <a:t>] </a:t>
            </a:r>
            <a:r>
              <a:rPr>
                <a:solidFill>
                  <a:srgbClr val="666666"/>
                </a:solidFill>
                <a:latin typeface="Courier"/>
              </a:rPr>
              <a:t>=</a:t>
            </a:r>
            <a:r>
              <a:rPr>
                <a:latin typeface="Courier"/>
              </a:rPr>
              <a:t> (</a:t>
            </a:r>
            <a:br/>
            <a:r>
              <a:rPr>
                <a:latin typeface="Courier"/>
              </a:rPr>
              <a:t>    submissions[</a:t>
            </a:r>
            <a:r>
              <a:rPr>
                <a:solidFill>
                  <a:srgbClr val="4070A0"/>
                </a:solidFill>
                <a:latin typeface="Courier"/>
              </a:rPr>
              <a:t>"submitted_on"</a:t>
            </a:r>
            <a:r>
              <a:rPr>
                <a:latin typeface="Courier"/>
              </a:rPr>
              <a:t>] </a:t>
            </a:r>
            <a:r>
              <a:rPr>
                <a:solidFill>
                  <a:srgbClr val="666666"/>
                </a:solidFill>
                <a:latin typeface="Courier"/>
              </a:rPr>
              <a:t>-</a:t>
            </a:r>
            <a:r>
              <a:rPr>
                <a:latin typeface="Courier"/>
              </a:rPr>
              <a:t> submissions[</a:t>
            </a:r>
            <a:r>
              <a:rPr>
                <a:solidFill>
                  <a:srgbClr val="4070A0"/>
                </a:solidFill>
                <a:latin typeface="Courier"/>
              </a:rPr>
              <a:t>"deadline"</a:t>
            </a:r>
            <a:r>
              <a:rPr>
                <a:latin typeface="Courier"/>
              </a:rPr>
              <a:t>]</a:t>
            </a:r>
            <a:br/>
            <a:r>
              <a:rPr>
                <a:latin typeface="Courier"/>
              </a:rPr>
              <a:t>).dt.days</a:t>
            </a:r>
            <a:br/>
            <a:br/>
            <a:r>
              <a:rPr>
                <a:solidFill>
                  <a:srgbClr val="008000"/>
                </a:solidFill>
                <a:latin typeface="Courier"/>
              </a:rPr>
              <a:t>print</a:t>
            </a:r>
            <a:r>
              <a:rPr>
                <a:latin typeface="Courier"/>
              </a:rPr>
              <a:t>(</a:t>
            </a:r>
            <a:r>
              <a:rPr>
                <a:solidFill>
                  <a:srgbClr val="BB6688"/>
                </a:solidFill>
                <a:latin typeface="Courier"/>
              </a:rPr>
              <a:t>f"on time: </a:t>
            </a:r>
            <a:r>
              <a:rPr>
                <a:solidFill>
                  <a:srgbClr val="4070A0"/>
                </a:solidFill>
                <a:latin typeface="Courier"/>
              </a:rPr>
              <a:t>{</a:t>
            </a:r>
            <a:r>
              <a:rPr>
                <a:latin typeface="Courier"/>
              </a:rPr>
              <a:t>(submissions[</a:t>
            </a:r>
            <a:r>
              <a:rPr>
                <a:solidFill>
                  <a:srgbClr val="4070A0"/>
                </a:solidFill>
                <a:latin typeface="Courier"/>
              </a:rPr>
              <a:t>'days_late'</a:t>
            </a:r>
            <a:r>
              <a:rPr>
                <a:latin typeface="Courier"/>
              </a:rPr>
              <a:t>] </a:t>
            </a:r>
            <a:r>
              <a:rPr>
                <a:solidFill>
                  <a:srgbClr val="666666"/>
                </a:solidFill>
                <a:latin typeface="Courier"/>
              </a:rPr>
              <a:t>&lt;=</a:t>
            </a:r>
            <a:r>
              <a:rPr>
                <a:latin typeface="Courier"/>
              </a:rPr>
              <a:t> </a:t>
            </a:r>
            <a:r>
              <a:rPr>
                <a:solidFill>
                  <a:srgbClr val="40A070"/>
                </a:solidFill>
                <a:latin typeface="Courier"/>
              </a:rPr>
              <a:t>0</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f"median days late, of those late: "</a:t>
            </a:r>
            <a:br/>
            <a:r>
              <a:rPr>
                <a:latin typeface="Courier"/>
              </a:rPr>
              <a:t>      </a:t>
            </a:r>
            <a:r>
              <a:rPr>
                <a:solidFill>
                  <a:srgbClr val="BB6688"/>
                </a:solidFill>
                <a:latin typeface="Courier"/>
              </a:rPr>
              <a:t>f"</a:t>
            </a:r>
            <a:r>
              <a:rPr>
                <a:solidFill>
                  <a:srgbClr val="4070A0"/>
                </a:solidFill>
                <a:latin typeface="Courier"/>
              </a:rPr>
              <a:t>{</a:t>
            </a:r>
            <a:r>
              <a:rPr>
                <a:latin typeface="Courier"/>
              </a:rPr>
              <a:t>submissions</a:t>
            </a:r>
            <a:r>
              <a:rPr>
                <a:solidFill>
                  <a:srgbClr val="4070A0"/>
                </a:solidFill>
                <a:latin typeface="Courier"/>
              </a:rPr>
              <a:t>.</a:t>
            </a:r>
            <a:r>
              <a:rPr>
                <a:latin typeface="Courier"/>
              </a:rPr>
              <a:t>loc[submissions[</a:t>
            </a:r>
            <a:r>
              <a:rPr>
                <a:solidFill>
                  <a:srgbClr val="4070A0"/>
                </a:solidFill>
                <a:latin typeface="Courier"/>
              </a:rPr>
              <a:t>'days_late'</a:t>
            </a:r>
            <a:r>
              <a:rPr>
                <a:latin typeface="Courier"/>
              </a:rPr>
              <a:t>] </a:t>
            </a:r>
            <a:r>
              <a:rPr>
                <a:solidFill>
                  <a:srgbClr val="666666"/>
                </a:solidFill>
                <a:latin typeface="Courier"/>
              </a:rPr>
              <a:t>&gt;</a:t>
            </a:r>
            <a:r>
              <a:rPr>
                <a:latin typeface="Courier"/>
              </a:rPr>
              <a:t> </a:t>
            </a:r>
            <a:r>
              <a:rPr>
                <a:solidFill>
                  <a:srgbClr val="40A070"/>
                </a:solidFill>
                <a:latin typeface="Courier"/>
              </a:rPr>
              <a:t>0</a:t>
            </a:r>
            <a:r>
              <a:rPr>
                <a:latin typeface="Courier"/>
              </a:rPr>
              <a:t>, </a:t>
            </a:r>
            <a:r>
              <a:rPr>
                <a:solidFill>
                  <a:srgbClr val="4070A0"/>
                </a:solidFill>
                <a:latin typeface="Courier"/>
              </a:rPr>
              <a:t>'days_late'</a:t>
            </a:r>
            <a:r>
              <a:rPr>
                <a:latin typeface="Courier"/>
              </a:rPr>
              <a:t>]</a:t>
            </a:r>
            <a:r>
              <a:rPr>
                <a:solidFill>
                  <a:srgbClr val="4070A0"/>
                </a:solidFill>
                <a:latin typeface="Courier"/>
              </a:rPr>
              <a:t>.</a:t>
            </a:r>
            <a:r>
              <a:rPr>
                <a:latin typeface="Courier"/>
              </a:rPr>
              <a:t>median()</a:t>
            </a:r>
            <a:r>
              <a:rPr>
                <a:solidFill>
                  <a:srgbClr val="4070A0"/>
                </a:solidFill>
                <a:latin typeface="Courier"/>
              </a:rPr>
              <a:t>:.0f}</a:t>
            </a:r>
            <a:r>
              <a:rPr>
                <a:solidFill>
                  <a:srgbClr val="BB6688"/>
                </a:solidFill>
                <a:latin typeface="Courier"/>
              </a:rPr>
              <a: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promptitude exige un champ que vous n’avez peut-être pas — En R</a:t>
            </a:r>
          </a:p>
        </p:txBody>
      </p:sp>
      <p:sp>
        <p:nvSpPr>
          <p:cNvPr id="3" name="Content Placeholder 2"/>
          <p:cNvSpPr>
            <a:spLocks noGrp="1"/>
          </p:cNvSpPr>
          <p:nvPr>
            <p:ph idx="1"/>
          </p:nvPr>
        </p:nvSpPr>
        <p:spPr/>
        <p:txBody>
          <a:bodyPr/>
          <a:lstStyle/>
          <a:p>
            <a:pPr lvl="0" indent="0">
              <a:buNone/>
            </a:pPr>
            <a:r>
              <a:rPr>
                <a:latin typeface="Courier"/>
              </a:rPr>
              <a:t>submissions </a:t>
            </a:r>
            <a:r>
              <a:rPr>
                <a:solidFill>
                  <a:srgbClr val="007020"/>
                </a:solidFill>
                <a:latin typeface="Courier"/>
              </a:rPr>
              <a:t>&lt;-</a:t>
            </a:r>
            <a:r>
              <a:rPr>
                <a:latin typeface="Courier"/>
              </a:rPr>
              <a:t> submissions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days_late =</a:t>
            </a:r>
            <a:r>
              <a:rPr>
                <a:latin typeface="Courier"/>
              </a:rPr>
              <a:t> </a:t>
            </a:r>
            <a:r>
              <a:rPr>
                <a:solidFill>
                  <a:srgbClr val="06287E"/>
                </a:solidFill>
                <a:latin typeface="Courier"/>
              </a:rPr>
              <a:t>as.integer</a:t>
            </a:r>
            <a:r>
              <a:rPr>
                <a:latin typeface="Courier"/>
              </a:rPr>
              <a:t>(submitted_on </a:t>
            </a:r>
            <a:r>
              <a:rPr>
                <a:solidFill>
                  <a:srgbClr val="4070A0"/>
                </a:solidFill>
                <a:latin typeface="Courier"/>
              </a:rPr>
              <a:t>-</a:t>
            </a:r>
            <a:r>
              <a:rPr>
                <a:latin typeface="Courier"/>
              </a:rPr>
              <a:t> deadline))</a:t>
            </a:r>
            <a:br/>
            <a:br/>
            <a:r>
              <a:rPr>
                <a:solidFill>
                  <a:srgbClr val="06287E"/>
                </a:solidFill>
                <a:latin typeface="Courier"/>
              </a:rPr>
              <a:t>c</a:t>
            </a:r>
            <a:r>
              <a:rPr>
                <a:latin typeface="Courier"/>
              </a:rPr>
              <a:t>(</a:t>
            </a:r>
            <a:r>
              <a:rPr>
                <a:solidFill>
                  <a:srgbClr val="7D9029"/>
                </a:solidFill>
                <a:latin typeface="Courier"/>
              </a:rPr>
              <a:t>on_time =</a:t>
            </a:r>
            <a:r>
              <a:rPr>
                <a:latin typeface="Courier"/>
              </a:rPr>
              <a:t> </a:t>
            </a:r>
            <a:r>
              <a:rPr>
                <a:solidFill>
                  <a:srgbClr val="06287E"/>
                </a:solidFill>
                <a:latin typeface="Courier"/>
              </a:rPr>
              <a:t>mean</a:t>
            </a:r>
            <a:r>
              <a:rPr>
                <a:latin typeface="Courier"/>
              </a:rPr>
              <a:t>(submissions</a:t>
            </a:r>
            <a:r>
              <a:rPr>
                <a:solidFill>
                  <a:srgbClr val="4070A0"/>
                </a:solidFill>
                <a:latin typeface="Courier"/>
              </a:rPr>
              <a:t>$</a:t>
            </a:r>
            <a:r>
              <a:rPr>
                <a:latin typeface="Courier"/>
              </a:rPr>
              <a:t>days_late </a:t>
            </a:r>
            <a:r>
              <a:rPr>
                <a:solidFill>
                  <a:srgbClr val="4070A0"/>
                </a:solidFill>
                <a:latin typeface="Courier"/>
              </a:rPr>
              <a:t>&lt;=</a:t>
            </a:r>
            <a:r>
              <a:rPr>
                <a:latin typeface="Courier"/>
              </a:rPr>
              <a:t> </a:t>
            </a:r>
            <a:r>
              <a:rPr>
                <a:solidFill>
                  <a:srgbClr val="40A070"/>
                </a:solidFill>
                <a:latin typeface="Courier"/>
              </a:rPr>
              <a:t>0</a:t>
            </a:r>
            <a:r>
              <a:rPr>
                <a:latin typeface="Courier"/>
              </a:rPr>
              <a:t>),</a:t>
            </a:r>
            <a:br/>
            <a:r>
              <a:rPr>
                <a:latin typeface="Courier"/>
              </a:rPr>
              <a:t>  </a:t>
            </a:r>
            <a:r>
              <a:rPr>
                <a:solidFill>
                  <a:srgbClr val="7D9029"/>
                </a:solidFill>
                <a:latin typeface="Courier"/>
              </a:rPr>
              <a:t>median_late =</a:t>
            </a:r>
            <a:r>
              <a:rPr>
                <a:latin typeface="Courier"/>
              </a:rPr>
              <a:t> </a:t>
            </a:r>
            <a:r>
              <a:rPr>
                <a:solidFill>
                  <a:srgbClr val="06287E"/>
                </a:solidFill>
                <a:latin typeface="Courier"/>
              </a:rPr>
              <a:t>median</a:t>
            </a:r>
            <a:r>
              <a:rPr>
                <a:latin typeface="Courier"/>
              </a:rPr>
              <a:t>(submissions</a:t>
            </a:r>
            <a:r>
              <a:rPr>
                <a:solidFill>
                  <a:srgbClr val="4070A0"/>
                </a:solidFill>
                <a:latin typeface="Courier"/>
              </a:rPr>
              <a:t>$</a:t>
            </a:r>
            <a:r>
              <a:rPr>
                <a:latin typeface="Courier"/>
              </a:rPr>
              <a:t>days_late[submissions</a:t>
            </a:r>
            <a:r>
              <a:rPr>
                <a:solidFill>
                  <a:srgbClr val="4070A0"/>
                </a:solidFill>
                <a:latin typeface="Courier"/>
              </a:rPr>
              <a:t>$</a:t>
            </a:r>
            <a:r>
              <a:rPr>
                <a:latin typeface="Courier"/>
              </a:rPr>
              <a:t>days_late </a:t>
            </a:r>
            <a:r>
              <a:rPr>
                <a:solidFill>
                  <a:srgbClr val="4070A0"/>
                </a:solidFill>
                <a:latin typeface="Courier"/>
              </a:rPr>
              <a:t>&gt;</a:t>
            </a:r>
            <a:r>
              <a:rPr>
                <a:latin typeface="Courier"/>
              </a:rPr>
              <a:t> </a:t>
            </a:r>
            <a:r>
              <a:rPr>
                <a:solidFill>
                  <a:srgbClr val="40A070"/>
                </a:solidFill>
                <a:latin typeface="Courier"/>
              </a:rPr>
              <a:t>0</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promptitude exige un champ que vous n’avez peut-être pas</a:t>
            </a:r>
          </a:p>
        </p:txBody>
      </p:sp>
      <p:sp>
        <p:nvSpPr>
          <p:cNvPr id="3" name="Content Placeholder 2"/>
          <p:cNvSpPr>
            <a:spLocks noGrp="1"/>
          </p:cNvSpPr>
          <p:nvPr>
            <p:ph idx="1"/>
          </p:nvPr>
        </p:nvSpPr>
        <p:spPr/>
        <p:txBody>
          <a:bodyPr/>
          <a:lstStyle/>
          <a:p>
            <a:pPr lvl="0"/>
            <a:r>
              <a:rPr/>
              <a:t>Cette extraction ne permet pas ce calcul — et le dire est en soi un constat d’évaluation</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promptitude exige un champ que vous n’avez peut-être pas</a:t>
            </a:r>
          </a:p>
        </p:txBody>
      </p:sp>
      <p:sp>
        <p:nvSpPr>
          <p:cNvPr id="3" name="Content Placeholder 2"/>
          <p:cNvSpPr>
            <a:spLocks noGrp="1"/>
          </p:cNvSpPr>
          <p:nvPr>
            <p:ph idx="1"/>
          </p:nvPr>
        </p:nvSpPr>
        <p:spPr/>
        <p:txBody>
          <a:bodyPr/>
          <a:lstStyle/>
          <a:p>
            <a:pPr lvl="0" indent="0" marL="1270000">
              <a:buNone/>
            </a:pPr>
            <a:r>
              <a:rPr sz="2000" b="1"/>
              <a:t>Constat.</a:t>
            </a:r>
            <a:r>
              <a:rPr sz="2000"/>
              <a:t> La promptitude ne peut pas être évaluée. L’extraction mensuelle porte un indicateur de transmission mais aucune date de transmission, alors que DHIS2 en enregistre une. </a:t>
            </a:r>
            <a:r>
              <a:rPr sz="2000" b="1"/>
              <a:t>Action corrective.</a:t>
            </a:r>
            <a:r>
              <a:rPr sz="2000"/>
              <a:t> Ajouter la date de complétude à l’extraction standard. </a:t>
            </a:r>
            <a:r>
              <a:rPr sz="2000" b="1"/>
              <a:t>Responsable.</a:t>
            </a:r>
            <a:r>
              <a:rPr sz="2000"/>
              <a:t> Point focal SNIS. </a:t>
            </a:r>
            <a:r>
              <a:rPr sz="2000" b="1"/>
              <a:t>Échéance.</a:t>
            </a:r>
            <a:r>
              <a:rPr sz="2000"/>
              <a:t> Prochaine extraction trimestrielle.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 tous les autres chiffres à travers ces deux-là</a:t>
            </a:r>
          </a:p>
        </p:txBody>
      </p:sp>
      <p:sp>
        <p:nvSpPr>
          <p:cNvPr id="3" name="Content Placeholder 2"/>
          <p:cNvSpPr>
            <a:spLocks noGrp="1"/>
          </p:cNvSpPr>
          <p:nvPr>
            <p:ph idx="1"/>
          </p:nvPr>
        </p:nvSpPr>
        <p:spPr/>
        <p:txBody>
          <a:bodyPr/>
          <a:lstStyle/>
          <a:p>
            <a:pPr lvl="0"/>
            <a:r>
              <a:rPr b="1"/>
              <a:t>La couverture, à 76,5 % de rapportage.</a:t>
            </a:r>
            <a:r>
              <a:rPr/>
              <a:t> Un total de district est une borne inférieure, pas une estimation. Écrivez «…</a:t>
            </a:r>
          </a:p>
          <a:p>
            <a:pPr lvl="0"/>
            <a:r>
              <a:rPr b="1"/>
              <a:t>Une tendance mensuelle.</a:t>
            </a:r>
            <a:r>
              <a:rPr/>
              <a:t> La baisse d’août est une baisse de rapportage jusqu’à preuve du contraire. Tracez le taux…</a:t>
            </a:r>
          </a:p>
          <a:p>
            <a:pPr lvl="0"/>
            <a:r>
              <a:rPr b="1"/>
              <a:t>Un classement de formations.</a:t>
            </a:r>
            <a:r>
              <a:rPr/>
              <a:t> Des formations ayant rapporté sept mois sur douze ne peuvent pas être classées face à…</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 tous les autres chiffres à travers ces deux-là — En Python</a:t>
            </a:r>
          </a:p>
        </p:txBody>
      </p:sp>
      <p:sp>
        <p:nvSpPr>
          <p:cNvPr id="3" name="Content Placeholder 2"/>
          <p:cNvSpPr>
            <a:spLocks noGrp="1"/>
          </p:cNvSpPr>
          <p:nvPr>
            <p:ph idx="1"/>
          </p:nvPr>
        </p:nvSpPr>
        <p:spPr/>
        <p:txBody>
          <a:bodyPr/>
          <a:lstStyle/>
          <a:p>
            <a:pPr lvl="0" indent="0">
              <a:buNone/>
            </a:pPr>
            <a:r>
              <a:rPr>
                <a:latin typeface="Courier"/>
              </a:rPr>
              <a:t>monthly </a:t>
            </a:r>
            <a:r>
              <a:rPr>
                <a:solidFill>
                  <a:srgbClr val="666666"/>
                </a:solidFill>
                <a:latin typeface="Courier"/>
              </a:rPr>
              <a:t>=</a:t>
            </a:r>
            <a:r>
              <a:rPr>
                <a:latin typeface="Courier"/>
              </a:rPr>
              <a:t> (</a:t>
            </a:r>
            <a:br/>
            <a:r>
              <a:rPr>
                <a:latin typeface="Courier"/>
              </a:rPr>
              <a:t>    vax[vax[</a:t>
            </a:r>
            <a:r>
              <a:rPr>
                <a:solidFill>
                  <a:srgbClr val="4070A0"/>
                </a:solidFill>
                <a:latin typeface="Courier"/>
              </a:rPr>
              <a:t>"reported"</a:t>
            </a:r>
            <a:r>
              <a:rPr>
                <a:latin typeface="Courier"/>
              </a:rPr>
              <a:t>]]</a:t>
            </a:r>
            <a:br/>
            <a:r>
              <a:rPr>
                <a:latin typeface="Courier"/>
              </a:rPr>
              <a:t>    .groupby(vax[</a:t>
            </a:r>
            <a:r>
              <a:rPr>
                <a:solidFill>
                  <a:srgbClr val="4070A0"/>
                </a:solidFill>
                <a:latin typeface="Courier"/>
              </a:rPr>
              <a:t>"period"</a:t>
            </a:r>
            <a:r>
              <a:rPr>
                <a:latin typeface="Courier"/>
              </a:rPr>
              <a:t>].dt.strftime(</a:t>
            </a:r>
            <a:r>
              <a:rPr>
                <a:solidFill>
                  <a:srgbClr val="4070A0"/>
                </a:solidFill>
                <a:latin typeface="Courier"/>
              </a:rPr>
              <a:t>"%Y-%m"</a:t>
            </a:r>
            <a:r>
              <a:rPr>
                <a:latin typeface="Courier"/>
              </a:rPr>
              <a:t>))</a:t>
            </a:r>
            <a:br/>
            <a:r>
              <a:rPr>
                <a:latin typeface="Courier"/>
              </a:rPr>
              <a:t>    .</a:t>
            </a:r>
            <a:r>
              <a:rPr>
                <a:solidFill>
                  <a:srgbClr val="008000"/>
                </a:solidFill>
                <a:latin typeface="Courier"/>
              </a:rPr>
              <a:t>apply</a:t>
            </a:r>
            <a:r>
              <a:rPr>
                <a:latin typeface="Courier"/>
              </a:rPr>
              <a:t>(</a:t>
            </a:r>
            <a:r>
              <a:rPr b="1">
                <a:solidFill>
                  <a:srgbClr val="007020"/>
                </a:solidFill>
                <a:latin typeface="Courier"/>
              </a:rPr>
              <a:t>lambda</a:t>
            </a:r>
            <a:r>
              <a:rPr>
                <a:latin typeface="Courier"/>
              </a:rPr>
              <a:t> g: g[</a:t>
            </a:r>
            <a:r>
              <a:rPr>
                <a:solidFill>
                  <a:srgbClr val="4070A0"/>
                </a:solidFill>
                <a:latin typeface="Courier"/>
              </a:rPr>
              <a:t>"doses_administered"</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g[</a:t>
            </a:r>
            <a:r>
              <a:rPr>
                <a:solidFill>
                  <a:srgbClr val="4070A0"/>
                </a:solidFill>
                <a:latin typeface="Courier"/>
              </a:rPr>
              <a:t>"target_population"</a:t>
            </a:r>
            <a:r>
              <a:rPr>
                <a:latin typeface="Courier"/>
              </a:rPr>
              <a:t>].</a:t>
            </a:r>
            <a:r>
              <a:rPr>
                <a:solidFill>
                  <a:srgbClr val="008000"/>
                </a:solidFill>
                <a:latin typeface="Courier"/>
              </a:rPr>
              <a:t>sum</a:t>
            </a:r>
            <a:r>
              <a:rPr>
                <a:latin typeface="Courier"/>
              </a:rPr>
              <a:t>())</a:t>
            </a:r>
            <a:br/>
            <a:r>
              <a:rPr>
                <a:latin typeface="Courier"/>
              </a:rPr>
              <a:t>    .rename(</a:t>
            </a:r>
            <a:r>
              <a:rPr>
                <a:solidFill>
                  <a:srgbClr val="4070A0"/>
                </a:solidFill>
                <a:latin typeface="Courier"/>
              </a:rPr>
              <a:t>"coverage"</a:t>
            </a:r>
            <a:r>
              <a:rPr>
                <a:latin typeface="Courier"/>
              </a:rPr>
              <a:t>)</a:t>
            </a:r>
            <a:br/>
            <a:r>
              <a:rPr>
                <a:latin typeface="Courier"/>
              </a:rPr>
              <a:t>    .to_frame()</a:t>
            </a:r>
            <a:br/>
            <a:r>
              <a:rPr>
                <a:latin typeface="Courier"/>
              </a:rPr>
              <a:t>)</a:t>
            </a:r>
            <a:br/>
            <a:r>
              <a:rPr>
                <a:latin typeface="Courier"/>
              </a:rPr>
              <a:t>monthly[</a:t>
            </a:r>
            <a:r>
              <a:rPr>
                <a:solidFill>
                  <a:srgbClr val="4070A0"/>
                </a:solidFill>
                <a:latin typeface="Courier"/>
              </a:rPr>
              <a:t>"reporting_rate"</a:t>
            </a:r>
            <a:r>
              <a:rPr>
                <a:latin typeface="Courier"/>
              </a:rPr>
              <a:t>] </a:t>
            </a:r>
            <a:r>
              <a:rPr>
                <a:solidFill>
                  <a:srgbClr val="666666"/>
                </a:solidFill>
                <a:latin typeface="Courier"/>
              </a:rPr>
              <a:t>=</a:t>
            </a:r>
            <a:r>
              <a:rPr>
                <a:latin typeface="Courier"/>
              </a:rPr>
              <a:t> by_month</a:t>
            </a:r>
            <a:br/>
            <a:r>
              <a:rPr>
                <a:solidFill>
                  <a:srgbClr val="008000"/>
                </a:solidFill>
                <a:latin typeface="Courier"/>
              </a:rPr>
              <a:t>print</a:t>
            </a:r>
            <a:r>
              <a:rPr>
                <a:latin typeface="Courier"/>
              </a:rPr>
              <a:t>(monthly.</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 tous les autres chiffres à travers ces deux-là — En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month =</a:t>
            </a:r>
            <a:r>
              <a:rPr>
                <a:latin typeface="Courier"/>
              </a:rPr>
              <a:t> </a:t>
            </a:r>
            <a:r>
              <a:rPr>
                <a:solidFill>
                  <a:srgbClr val="06287E"/>
                </a:solidFill>
                <a:latin typeface="Courier"/>
              </a:rPr>
              <a:t>format</a:t>
            </a:r>
            <a:r>
              <a:rPr>
                <a:latin typeface="Courier"/>
              </a:rPr>
              <a:t>(period, </a:t>
            </a:r>
            <a:r>
              <a:rPr>
                <a:solidFill>
                  <a:srgbClr val="4070A0"/>
                </a:solidFill>
                <a:latin typeface="Courier"/>
              </a:rPr>
              <a:t>"%Y-%m"</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coverage =</a:t>
            </a:r>
            <a:r>
              <a:rPr>
                <a:latin typeface="Courier"/>
              </a:rPr>
              <a:t> </a:t>
            </a:r>
            <a:r>
              <a:rPr>
                <a:solidFill>
                  <a:srgbClr val="06287E"/>
                </a:solidFill>
                <a:latin typeface="Courier"/>
              </a:rPr>
              <a:t>sum</a:t>
            </a:r>
            <a:r>
              <a:rPr>
                <a:latin typeface="Courier"/>
              </a:rPr>
              <a:t>(doses_administered[report_submitted]) </a:t>
            </a:r>
            <a:r>
              <a:rPr>
                <a:solidFill>
                  <a:srgbClr val="4070A0"/>
                </a:solidFill>
                <a:latin typeface="Courier"/>
              </a:rPr>
              <a:t>/</a:t>
            </a:r>
            <a:br/>
            <a:r>
              <a:rPr>
                <a:latin typeface="Courier"/>
              </a:rPr>
              <a:t>               </a:t>
            </a:r>
            <a:r>
              <a:rPr>
                <a:solidFill>
                  <a:srgbClr val="06287E"/>
                </a:solidFill>
                <a:latin typeface="Courier"/>
              </a:rPr>
              <a:t>sum</a:t>
            </a:r>
            <a:r>
              <a:rPr>
                <a:latin typeface="Courier"/>
              </a:rPr>
              <a:t>(target_population[report_submitted]),</a:t>
            </a:r>
            <a:br/>
            <a:r>
              <a:rPr>
                <a:latin typeface="Courier"/>
              </a:rPr>
              <a:t>    </a:t>
            </a:r>
            <a:r>
              <a:rPr>
                <a:solidFill>
                  <a:srgbClr val="7D9029"/>
                </a:solidFill>
                <a:latin typeface="Courier"/>
              </a:rPr>
              <a:t>reporting_rate =</a:t>
            </a:r>
            <a:r>
              <a:rPr>
                <a:latin typeface="Courier"/>
              </a:rPr>
              <a:t> </a:t>
            </a:r>
            <a:r>
              <a:rPr>
                <a:solidFill>
                  <a:srgbClr val="06287E"/>
                </a:solidFill>
                <a:latin typeface="Courier"/>
              </a:rPr>
              <a:t>mean</a:t>
            </a:r>
            <a:r>
              <a:rPr>
                <a:latin typeface="Courier"/>
              </a:rPr>
              <a:t>(report_submitted),</a:t>
            </a:r>
            <a:br/>
            <a:r>
              <a:rPr>
                <a:latin typeface="Courier"/>
              </a:rPr>
              <a:t>    </a:t>
            </a:r>
            <a:r>
              <a:rPr>
                <a:solidFill>
                  <a:srgbClr val="7D9029"/>
                </a:solidFill>
                <a:latin typeface="Courier"/>
              </a:rPr>
              <a:t>.by =</a:t>
            </a:r>
            <a:r>
              <a:rPr>
                <a:latin typeface="Courier"/>
              </a:rPr>
              <a:t> month</a:t>
            </a:r>
            <a:br/>
            <a:r>
              <a:rPr>
                <a:latin typeface="Courier"/>
              </a:rPr>
              <a:t>  )</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Lisez tous les autres chiffres à travers ces deux-là</a:t>
            </a:r>
          </a:p>
        </p:txBody>
      </p:sp>
      <p:sp>
        <p:nvSpPr>
          <p:cNvPr id="3" name="Content Placeholder 2"/>
          <p:cNvSpPr>
            <a:spLocks noGrp="1"/>
          </p:cNvSpPr>
          <p:nvPr>
            <p:ph idx="1"/>
          </p:nvPr>
        </p:nvSpPr>
        <p:spPr/>
        <p:txBody>
          <a:bodyPr/>
          <a:lstStyle/>
          <a:p>
            <a:pPr lvl="0" indent="0" marL="1270000">
              <a:buNone/>
            </a:pPr>
            <a:r>
              <a:rPr sz="2000"/>
              <a:t>Deux colonnes, toujours adjacentes. Un taux de couverture sans son taux de rapportage est un nombre sans étiquette, et l’étiquette est ce qui l’empêche d’être mal lu.</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Complétude et promptitude disent si un rapport est arrivé.</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https://data-analysis.cassion.dev/fr/cours/data-quality-assessment/dqa-02-completeness-and-timeliness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deux indicateurs que personne ne calcule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Complétude et promptitude du rapportage, chacune avec son dénominateur. Onze formations sanitaires sur trente-huit ont rapporté en août, et tout taux de couverture de ce mois est une affirmation sur ces onze-là.</vt:lpwstr>
  </property>
</Properties>
</file>