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verification factor is the recount over the reported figure. The district sits at 1.012, which nobody would question, and one school in twenty-four sits at 1.42.</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other four dimensions come out of the extract. This one does not. Accuracy means “does the reported figure match the source”, and the source is a paper register in a cupboard, a tally sheet, or a tablet that has not synced since March. The method is the oldest one in this course and it has not been improved on: go and count it again. Then divide.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What you counted from the source, over what was reported upward. A VF of 1.00 means the report matched the register. It is a ratio, not a percentage of error, and getting that the right way round matters when you write it down. Both directions are findings, and they are not the same finding.</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Take the school attendance register. The electronic extract carries </a:t>
            </a:r>
            <a:r>
              <a:rPr>
                <a:latin typeface="Courier"/>
              </a:rPr>
              <a:t>true</a:t>
            </a:r>
            <a:r>
              <a:rPr/>
              <a:t> and </a:t>
            </a:r>
            <a:r>
              <a:rPr>
                <a:latin typeface="Courier"/>
              </a:rPr>
              <a:t>false</a:t>
            </a:r>
            <a:r>
              <a:rPr/>
              <a:t> marks; one school also recorded some days as </a:t>
            </a:r>
            <a:r>
              <a:rPr>
                <a:latin typeface="Courier"/>
              </a:rPr>
              <a:t>Y</a:t>
            </a:r>
            <a:r>
              <a:rPr/>
              <a:t> and </a:t>
            </a:r>
            <a:r>
              <a:rPr>
                <a:latin typeface="Courier"/>
              </a:rPr>
              <a:t>N</a:t>
            </a:r>
            <a:r>
              <a:rPr/>
              <a:t>, which the extract’s boolean cast did not recognise. A verification visit reading the paper register would count those days as present. The extract did not. That gives a real recount and a real reported figure, on the same data.</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Read the last row first, because it is the row that appears in most reports. The district verification factor is 1.012 — one and a bit percent — and no auditor in the world would raise a finding on that. Now read the first row. One school in twenty-four under-reported its attendance by 42%, and it is invisible in the district total because the other twenty-three are exact. This is the same argument the previous course made about averaging verification factors, and it is worth making twice because it is the most common way a DQA produces a clean bill of health for a district with a real problem in it. Report the distribution and the exceptions. The mean is the least informative statistic available.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DQA needs a threshold decided before you look, or every finding becomes a negotiation. The convention most donor frameworks use is 0.95 to 1.05 — within 5% is acceptable, outside it is a finding. It is a convention, not a law, and two adjustments are legitimate: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the band into the protocol before the visit. A threshold chosen after seeing the numbers is not a threshold, and everyone in the room will know it.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arithmetic is trivial. Everything that makes the number trustworthy happens before it.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limits worth stating in the report, because someone will over-read the number otherwise. It cannot tell you the register is right. A VF of 1.00 means the report matches the register. If the register itself was filled in at the end of the week from memory, both are wrong together and the VF is silent. It does not generalise from the facilities you visited unless you sampled properly. Which is the next lesson. It is not an accusation. A VF of 1.42 in one school, with twenty-three others at exactly 1.00, is the shape of a systems defect — one school’s data entry convention, unrecognised by the extract — not of one head teacher inflating numbers. Writing it up as the latter guarantees the next round is worse.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cannot visit thirty-eight facilities. The next lesson is how to choose the ones you do visit, how many is enough, and what a sample of six licenses you to say about the other thirty-two.</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data-quality-assessment/dqa-03-verification-fact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recount, and the number it produces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 verification factor is the recount over the reported figure. The district sits at 1.012, which nobody would question, and one school in twenty-four sits at 1.42.</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Accuracy is the dimension that needs a visit</a:t>
            </a:r>
          </a:p>
          <a:p>
            <a:pPr lvl="0"/>
            <a:r>
              <a:rPr/>
              <a:t>The verification factor</a:t>
            </a:r>
          </a:p>
          <a:p>
            <a:pPr lvl="0"/>
            <a:r>
              <a:rPr/>
              <a:t>Compute it on a register you have</a:t>
            </a:r>
          </a:p>
          <a:p>
            <a:pPr lvl="0"/>
            <a:r>
              <a:rPr/>
              <a:t>The district figure is the trap</a:t>
            </a:r>
          </a:p>
          <a:p>
            <a:pPr lvl="0"/>
            <a:r>
              <a:rPr/>
              <a:t>The tolerance band</a:t>
            </a:r>
          </a:p>
          <a:p>
            <a:pPr lvl="0"/>
            <a:r>
              <a:rPr/>
              <a:t>The recount is a protocol, not an afternoon</a:t>
            </a:r>
          </a:p>
          <a:p>
            <a:pPr lvl="0"/>
            <a:r>
              <a:rPr/>
              <a:t>What a VF cannot tell you</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Accuracy is the dimension that needs a visit</a:t>
            </a:r>
          </a:p>
        </p:txBody>
      </p:sp>
      <p:sp>
        <p:nvSpPr>
          <p:cNvPr id="3" name="Content Placeholder 2"/>
          <p:cNvSpPr>
            <a:spLocks noGrp="1"/>
          </p:cNvSpPr>
          <p:nvPr>
            <p:ph idx="1"/>
          </p:nvPr>
        </p:nvSpPr>
        <p:spPr/>
        <p:txBody>
          <a:bodyPr/>
          <a:lstStyle/>
          <a:p>
            <a:pPr lvl="0"/>
            <a:r>
              <a:rPr/>
              <a:t>The other four dimensions come out of the extract.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verification factor — Example</a:t>
            </a:r>
          </a:p>
        </p:txBody>
      </p:sp>
      <p:sp>
        <p:nvSpPr>
          <p:cNvPr id="3" name="Content Placeholder 2"/>
          <p:cNvSpPr>
            <a:spLocks noGrp="1"/>
          </p:cNvSpPr>
          <p:nvPr>
            <p:ph idx="1"/>
          </p:nvPr>
        </p:nvSpPr>
        <p:spPr/>
        <p:txBody>
          <a:bodyPr/>
          <a:lstStyle/>
          <a:p>
            <a:pPr lvl="0" indent="0">
              <a:buNone/>
            </a:pPr>
            <a:r>
              <a:rPr>
                <a:latin typeface="Courier"/>
              </a:rPr>
              <a:t>verification factor = recount / reported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verification factor</a:t>
            </a:r>
          </a:p>
        </p:txBody>
      </p:sp>
      <p:sp>
        <p:nvSpPr>
          <p:cNvPr id="3" name="Content Placeholder 2"/>
          <p:cNvSpPr>
            <a:spLocks noGrp="1"/>
          </p:cNvSpPr>
          <p:nvPr>
            <p:ph idx="1"/>
          </p:nvPr>
        </p:nvSpPr>
        <p:spPr/>
        <p:txBody>
          <a:bodyPr/>
          <a:lstStyle/>
          <a:p>
            <a:pPr lvl="0"/>
            <a:r>
              <a:rPr/>
              <a:t>Both directions are findings, and they are not the same finding</a:t>
            </a:r>
          </a:p>
          <a:p>
            <a:pPr lvl="0"/>
            <a:r>
              <a:rPr b="1"/>
              <a:t>VF above 1</a:t>
            </a:r>
            <a:r>
              <a:rPr/>
              <a:t> — the register holds more than was reported. Under-reporting. Usually a transcription or aggregation…</a:t>
            </a:r>
          </a:p>
          <a:p>
            <a:pPr lvl="0"/>
            <a:r>
              <a:rPr b="1"/>
              <a:t>VF below 1</a:t>
            </a:r>
            <a:r>
              <a:rPr/>
              <a:t> — the report claims more than the register supports. Over-reporting. Sometimes double-counting or a…</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it on a register you have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a:t>
            </a:r>
            <a:br/>
            <a:br/>
            <a:r>
              <a:rPr i="1">
                <a:solidFill>
                  <a:srgbClr val="60A0B0"/>
                </a:solidFill>
                <a:latin typeface="Courier"/>
              </a:rPr>
              <a:t># The two students on the roster twice are ambiguous; exclude them from the</a:t>
            </a:r>
            <a:br/>
            <a:r>
              <a:rPr i="1">
                <a:solidFill>
                  <a:srgbClr val="60A0B0"/>
                </a:solidFill>
                <a:latin typeface="Courier"/>
              </a:rPr>
              <a:t># verification and say so, rather than assigning them arbitrarily.</a:t>
            </a:r>
            <a:br/>
            <a:r>
              <a:rPr>
                <a:latin typeface="Courier"/>
              </a:rPr>
              <a:t>duplicated </a:t>
            </a:r>
            <a:r>
              <a:rPr>
                <a:solidFill>
                  <a:srgbClr val="666666"/>
                </a:solidFill>
                <a:latin typeface="Courier"/>
              </a:rPr>
              <a:t>=</a:t>
            </a:r>
            <a:r>
              <a:rPr>
                <a:latin typeface="Courier"/>
              </a:rPr>
              <a:t> roster[</a:t>
            </a:r>
            <a:r>
              <a:rPr>
                <a:solidFill>
                  <a:srgbClr val="4070A0"/>
                </a:solidFill>
                <a:latin typeface="Courier"/>
              </a:rPr>
              <a:t>"student_id"</a:t>
            </a:r>
            <a:r>
              <a:rPr>
                <a:latin typeface="Courier"/>
              </a:rPr>
              <a:t>].duplicated(keep</a:t>
            </a:r>
            <a:r>
              <a:rPr>
                <a:solidFill>
                  <a:srgbClr val="666666"/>
                </a:solidFill>
                <a:latin typeface="Courier"/>
              </a:rPr>
              <a:t>=</a:t>
            </a:r>
            <a:r>
              <a:rPr>
                <a:solidFill>
                  <a:srgbClr val="19177C"/>
                </a:solidFill>
                <a:latin typeface="Courier"/>
              </a:rPr>
              <a:t>False</a:t>
            </a:r>
            <a:r>
              <a:rPr>
                <a:latin typeface="Courier"/>
              </a:rPr>
              <a:t>)</a:t>
            </a:r>
            <a:br/>
            <a:r>
              <a:rPr>
                <a:latin typeface="Courier"/>
              </a:rPr>
              <a:t>clean_roster </a:t>
            </a:r>
            <a:r>
              <a:rPr>
                <a:solidFill>
                  <a:srgbClr val="666666"/>
                </a:solidFill>
                <a:latin typeface="Courier"/>
              </a:rPr>
              <a:t>=</a:t>
            </a:r>
            <a:r>
              <a:rPr>
                <a:latin typeface="Courier"/>
              </a:rPr>
              <a:t> roster[</a:t>
            </a:r>
            <a:r>
              <a:rPr>
                <a:solidFill>
                  <a:srgbClr val="666666"/>
                </a:solidFill>
                <a:latin typeface="Courier"/>
              </a:rPr>
              <a:t>~</a:t>
            </a:r>
            <a:r>
              <a:rPr>
                <a:latin typeface="Courier"/>
              </a:rPr>
              <a:t>duplicated]</a:t>
            </a:r>
            <a:br/>
            <a:br/>
            <a:r>
              <a:rPr>
                <a:latin typeface="Courier"/>
              </a:rPr>
              <a:t>marks </a:t>
            </a:r>
            <a:r>
              <a:rPr>
                <a:solidFill>
                  <a:srgbClr val="666666"/>
                </a:solidFill>
                <a:latin typeface="Courier"/>
              </a:rPr>
              <a:t>=</a:t>
            </a:r>
            <a:r>
              <a:rPr>
                <a:latin typeface="Courier"/>
              </a:rPr>
              <a:t> attendance.merge(</a:t>
            </a:r>
            <a:br/>
            <a:r>
              <a:rPr>
                <a:latin typeface="Courier"/>
              </a:rPr>
              <a:t>    clean_roster[[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r>
              <a:rPr>
                <a:latin typeface="Courier"/>
              </a:rPr>
              <a:t>    how</a:t>
            </a:r>
            <a:r>
              <a:rPr>
                <a:solidFill>
                  <a:srgbClr val="666666"/>
                </a:solidFill>
                <a:latin typeface="Courier"/>
              </a:rPr>
              <a:t>=</a:t>
            </a:r>
            <a:r>
              <a:rPr>
                <a:solidFill>
                  <a:srgbClr val="4070A0"/>
                </a:solidFill>
                <a:latin typeface="Courier"/>
              </a:rPr>
              <a:t>"inner"</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latin typeface="Courier"/>
              </a:rPr>
              <a:t>)</a:t>
            </a:r>
            <a:br/>
            <a:br/>
            <a:r>
              <a:rPr>
                <a:latin typeface="Courier"/>
              </a:rPr>
              <a:t>vf </a:t>
            </a:r>
            <a:r>
              <a:rPr>
                <a:solidFill>
                  <a:srgbClr val="666666"/>
                </a:solidFill>
                <a:latin typeface="Courier"/>
              </a:rPr>
              <a:t>=</a:t>
            </a:r>
            <a:r>
              <a:rPr>
                <a:latin typeface="Courier"/>
              </a:rPr>
              <a:t> (</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it on a register you have — In Python (cont.)</a:t>
            </a:r>
          </a:p>
        </p:txBody>
      </p:sp>
      <p:sp>
        <p:nvSpPr>
          <p:cNvPr id="3" name="Content Placeholder 2"/>
          <p:cNvSpPr>
            <a:spLocks noGrp="1"/>
          </p:cNvSpPr>
          <p:nvPr>
            <p:ph idx="1"/>
          </p:nvPr>
        </p:nvSpPr>
        <p:spPr/>
        <p:txBody>
          <a:bodyPr/>
          <a:lstStyle/>
          <a:p>
            <a:pPr lvl="0" indent="0">
              <a:buNone/>
            </a:pPr>
            <a:r>
              <a:rPr>
                <a:latin typeface="Courier"/>
              </a:rPr>
              <a:t>    marks.assign(</a:t>
            </a:r>
            <a:br/>
            <a:r>
              <a:rPr>
                <a:latin typeface="Courier"/>
              </a:rPr>
              <a:t>        reported</a:t>
            </a:r>
            <a:r>
              <a:rPr>
                <a:solidFill>
                  <a:srgbClr val="666666"/>
                </a:solidFill>
                <a:latin typeface="Courier"/>
              </a:rPr>
              <a:t>=</a:t>
            </a:r>
            <a:r>
              <a:rPr>
                <a:latin typeface="Courier"/>
              </a:rPr>
              <a:t>marks[</a:t>
            </a:r>
            <a:r>
              <a:rPr>
                <a:solidFill>
                  <a:srgbClr val="4070A0"/>
                </a:solidFill>
                <a:latin typeface="Courier"/>
              </a:rPr>
              <a:t>"present"</a:t>
            </a:r>
            <a:r>
              <a:rPr>
                <a:latin typeface="Courier"/>
              </a:rPr>
              <a:t>] </a:t>
            </a:r>
            <a:r>
              <a:rPr>
                <a:solidFill>
                  <a:srgbClr val="666666"/>
                </a:solidFill>
                <a:latin typeface="Courier"/>
              </a:rPr>
              <a:t>==</a:t>
            </a:r>
            <a:r>
              <a:rPr>
                <a:latin typeface="Courier"/>
              </a:rPr>
              <a:t> </a:t>
            </a:r>
            <a:r>
              <a:rPr>
                <a:solidFill>
                  <a:srgbClr val="4070A0"/>
                </a:solidFill>
                <a:latin typeface="Courier"/>
              </a:rPr>
              <a:t>"true"</a:t>
            </a:r>
            <a:r>
              <a:rPr>
                <a:latin typeface="Courier"/>
              </a:rPr>
              <a:t>,</a:t>
            </a:r>
            <a:br/>
            <a:r>
              <a:rPr>
                <a:latin typeface="Courier"/>
              </a:rPr>
              <a:t>        recount</a:t>
            </a:r>
            <a:r>
              <a:rPr>
                <a:solidFill>
                  <a:srgbClr val="666666"/>
                </a:solidFill>
                <a:latin typeface="Courier"/>
              </a:rPr>
              <a:t>=</a:t>
            </a:r>
            <a:r>
              <a:rPr>
                <a:latin typeface="Courier"/>
              </a:rPr>
              <a:t>marks[</a:t>
            </a:r>
            <a:r>
              <a:rPr>
                <a:solidFill>
                  <a:srgbClr val="4070A0"/>
                </a:solidFill>
                <a:latin typeface="Courier"/>
              </a:rPr>
              <a:t>"present"</a:t>
            </a:r>
            <a:r>
              <a:rPr>
                <a:latin typeface="Courier"/>
              </a:rPr>
              <a:t>].isin([</a:t>
            </a:r>
            <a:r>
              <a:rPr>
                <a:solidFill>
                  <a:srgbClr val="4070A0"/>
                </a:solidFill>
                <a:latin typeface="Courier"/>
              </a:rPr>
              <a:t>"true"</a:t>
            </a:r>
            <a:r>
              <a:rPr>
                <a:latin typeface="Courier"/>
              </a:rPr>
              <a:t>, </a:t>
            </a:r>
            <a:r>
              <a:rPr>
                <a:solidFill>
                  <a:srgbClr val="4070A0"/>
                </a:solidFill>
                <a:latin typeface="Courier"/>
              </a:rPr>
              <a:t>"Y"</a:t>
            </a:r>
            <a:r>
              <a:rPr>
                <a:latin typeface="Courier"/>
              </a:rPr>
              <a:t>]),</a:t>
            </a:r>
            <a:br/>
            <a:r>
              <a:rPr>
                <a:latin typeface="Courier"/>
              </a:rPr>
              <a:t>    )</a:t>
            </a:r>
            <a:br/>
            <a:r>
              <a:rPr>
                <a:latin typeface="Courier"/>
              </a:rPr>
              <a:t>    .groupby(</a:t>
            </a:r>
            <a:r>
              <a:rPr>
                <a:solidFill>
                  <a:srgbClr val="4070A0"/>
                </a:solidFill>
                <a:latin typeface="Courier"/>
              </a:rPr>
              <a:t>"school_id"</a:t>
            </a:r>
            <a:r>
              <a:rPr>
                <a:latin typeface="Courier"/>
              </a:rPr>
              <a:t>)[[</a:t>
            </a:r>
            <a:r>
              <a:rPr>
                <a:solidFill>
                  <a:srgbClr val="4070A0"/>
                </a:solidFill>
                <a:latin typeface="Courier"/>
              </a:rPr>
              <a:t>"recount"</a:t>
            </a:r>
            <a:r>
              <a:rPr>
                <a:latin typeface="Courier"/>
              </a:rPr>
              <a:t>, </a:t>
            </a:r>
            <a:r>
              <a:rPr>
                <a:solidFill>
                  <a:srgbClr val="4070A0"/>
                </a:solidFill>
                <a:latin typeface="Courier"/>
              </a:rPr>
              <a:t>"reported"</a:t>
            </a:r>
            <a:r>
              <a:rPr>
                <a:latin typeface="Courier"/>
              </a:rPr>
              <a:t>]]</a:t>
            </a:r>
            <a:br/>
            <a:r>
              <a:rPr>
                <a:latin typeface="Courier"/>
              </a:rPr>
              <a:t>    .</a:t>
            </a:r>
            <a:r>
              <a:rPr>
                <a:solidFill>
                  <a:srgbClr val="008000"/>
                </a:solidFill>
                <a:latin typeface="Courier"/>
              </a:rPr>
              <a:t>sum</a:t>
            </a:r>
            <a:r>
              <a:rPr>
                <a:latin typeface="Courier"/>
              </a:rPr>
              <a:t>()</a:t>
            </a:r>
            <a:br/>
            <a:r>
              <a:rPr>
                <a:latin typeface="Courier"/>
              </a:rPr>
              <a:t>)</a:t>
            </a:r>
            <a:br/>
            <a:r>
              <a:rPr>
                <a:latin typeface="Courier"/>
              </a:rPr>
              <a:t>vf[</a:t>
            </a:r>
            <a:r>
              <a:rPr>
                <a:solidFill>
                  <a:srgbClr val="4070A0"/>
                </a:solidFill>
                <a:latin typeface="Courier"/>
              </a:rPr>
              <a:t>"verification_factor"</a:t>
            </a:r>
            <a:r>
              <a:rPr>
                <a:latin typeface="Courier"/>
              </a:rPr>
              <a:t>] </a:t>
            </a:r>
            <a:r>
              <a:rPr>
                <a:solidFill>
                  <a:srgbClr val="666666"/>
                </a:solidFill>
                <a:latin typeface="Courier"/>
              </a:rPr>
              <a:t>=</a:t>
            </a:r>
            <a:r>
              <a:rPr>
                <a:latin typeface="Courier"/>
              </a:rPr>
              <a:t> vf[</a:t>
            </a:r>
            <a:r>
              <a:rPr>
                <a:solidFill>
                  <a:srgbClr val="4070A0"/>
                </a:solidFill>
                <a:latin typeface="Courier"/>
              </a:rPr>
              <a:t>"recount"</a:t>
            </a:r>
            <a:r>
              <a:rPr>
                <a:latin typeface="Courier"/>
              </a:rPr>
              <a:t>] </a:t>
            </a:r>
            <a:r>
              <a:rPr>
                <a:solidFill>
                  <a:srgbClr val="666666"/>
                </a:solidFill>
                <a:latin typeface="Courier"/>
              </a:rPr>
              <a:t>/</a:t>
            </a:r>
            <a:r>
              <a:rPr>
                <a:latin typeface="Courier"/>
              </a:rPr>
              <a:t> vf[</a:t>
            </a:r>
            <a:r>
              <a:rPr>
                <a:solidFill>
                  <a:srgbClr val="4070A0"/>
                </a:solidFill>
                <a:latin typeface="Courier"/>
              </a:rPr>
              <a:t>"reported"</a:t>
            </a:r>
            <a:r>
              <a:rPr>
                <a:latin typeface="Courier"/>
              </a:rPr>
              <a:t>]</a:t>
            </a:r>
            <a:br/>
            <a:r>
              <a:rPr>
                <a:solidFill>
                  <a:srgbClr val="008000"/>
                </a:solidFill>
                <a:latin typeface="Courier"/>
              </a:rPr>
              <a:t>print</a:t>
            </a:r>
            <a:r>
              <a:rPr>
                <a:latin typeface="Courier"/>
              </a:rPr>
              <a:t>(vf.sort_values(</a:t>
            </a:r>
            <a:r>
              <a:rPr>
                <a:solidFill>
                  <a:srgbClr val="4070A0"/>
                </a:solidFill>
                <a:latin typeface="Courier"/>
              </a:rPr>
              <a:t>"verification_factor"</a:t>
            </a:r>
            <a:r>
              <a:rPr>
                <a:latin typeface="Courier"/>
              </a:rPr>
              <a:t>, ascending</a:t>
            </a:r>
            <a:r>
              <a:rPr>
                <a:solidFill>
                  <a:srgbClr val="666666"/>
                </a:solidFill>
                <a:latin typeface="Courier"/>
              </a:rPr>
              <a:t>=</a:t>
            </a:r>
            <a:r>
              <a:rPr>
                <a:solidFill>
                  <a:srgbClr val="19177C"/>
                </a:solidFill>
                <a:latin typeface="Courier"/>
              </a:rPr>
              <a:t>False</a:t>
            </a:r>
            <a:r>
              <a:rPr>
                <a:latin typeface="Courier"/>
              </a:rPr>
              <a:t>).head())</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it on a register you have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clean_roster </a:t>
            </a:r>
            <a:r>
              <a:rPr>
                <a:solidFill>
                  <a:srgbClr val="007020"/>
                </a:solidFill>
                <a:latin typeface="Courier"/>
              </a:rPr>
              <a:t>&lt;-</a:t>
            </a:r>
            <a:r>
              <a:rPr>
                <a:latin typeface="Courier"/>
              </a:rPr>
              <a:t> roster </a:t>
            </a:r>
            <a:r>
              <a:rPr>
                <a:solidFill>
                  <a:srgbClr val="4070A0"/>
                </a:solidFill>
                <a:latin typeface="Courier"/>
              </a:rPr>
              <a:t>|&gt;</a:t>
            </a:r>
            <a:br/>
            <a:r>
              <a:rPr>
                <a:latin typeface="Courier"/>
              </a:rPr>
              <a:t>  </a:t>
            </a:r>
            <a:r>
              <a:rPr>
                <a:solidFill>
                  <a:srgbClr val="06287E"/>
                </a:solidFill>
                <a:latin typeface="Courier"/>
              </a:rPr>
              <a:t>group_by</a:t>
            </a:r>
            <a:r>
              <a:rPr>
                <a:latin typeface="Courier"/>
              </a:rPr>
              <a:t>(student_id)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n</a:t>
            </a:r>
            <a:r>
              <a:rPr>
                <a:latin typeface="Courier"/>
              </a:rPr>
              <a:t>()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|&gt;</a:t>
            </a:r>
            <a:r>
              <a:rPr>
                <a:latin typeface="Courier"/>
              </a:rPr>
              <a:t> </a:t>
            </a:r>
            <a:r>
              <a:rPr>
                <a:solidFill>
                  <a:srgbClr val="06287E"/>
                </a:solidFill>
                <a:latin typeface="Courier"/>
              </a:rPr>
              <a:t>ungroup</a:t>
            </a:r>
            <a:r>
              <a:rPr>
                <a:latin typeface="Courier"/>
              </a:rPr>
              <a:t>()</a:t>
            </a:r>
            <a:br/>
            <a:br/>
            <a:r>
              <a:rPr>
                <a:latin typeface="Courier"/>
              </a:rPr>
              <a:t>vf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inner_join</a:t>
            </a:r>
            <a:r>
              <a:rPr>
                <a:latin typeface="Courier"/>
              </a:rPr>
              <a:t>(</a:t>
            </a:r>
            <a:r>
              <a:rPr>
                <a:solidFill>
                  <a:srgbClr val="06287E"/>
                </a:solidFill>
                <a:latin typeface="Courier"/>
              </a:rPr>
              <a:t>select</a:t>
            </a:r>
            <a:r>
              <a:rPr>
                <a:latin typeface="Courier"/>
              </a:rPr>
              <a:t>(clean_roster, student_id, school_id), </a:t>
            </a:r>
            <a:r>
              <a:rPr>
                <a:solidFill>
                  <a:srgbClr val="7D9029"/>
                </a:solidFill>
                <a:latin typeface="Courier"/>
              </a:rPr>
              <a:t>by =</a:t>
            </a:r>
            <a:r>
              <a:rPr>
                <a:latin typeface="Courier"/>
              </a:rPr>
              <a:t> </a:t>
            </a:r>
            <a:r>
              <a:rPr>
                <a:solidFill>
                  <a:srgbClr val="4070A0"/>
                </a:solidFill>
                <a:latin typeface="Courier"/>
              </a:rPr>
              <a:t>"student_id"</a:t>
            </a:r>
            <a:r>
              <a:rPr>
                <a:latin typeface="Courier"/>
              </a:rPr>
              <a:t>,</a:t>
            </a:r>
            <a:b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recount  =</a:t>
            </a:r>
            <a:r>
              <a:rPr>
                <a:latin typeface="Courier"/>
              </a:rPr>
              <a:t> </a:t>
            </a:r>
            <a:r>
              <a:rPr>
                <a:solidFill>
                  <a:srgbClr val="06287E"/>
                </a:solidFill>
                <a:latin typeface="Courier"/>
              </a:rPr>
              <a:t>sum</a:t>
            </a:r>
            <a:r>
              <a:rPr>
                <a:latin typeface="Courier"/>
              </a:rPr>
              <a:t>(present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"true"</a:t>
            </a:r>
            <a:r>
              <a:rPr>
                <a:latin typeface="Courier"/>
              </a:rPr>
              <a:t>, </a:t>
            </a:r>
            <a:r>
              <a:rPr>
                <a:solidFill>
                  <a:srgbClr val="4070A0"/>
                </a:solidFill>
                <a:latin typeface="Courier"/>
              </a:rPr>
              <a:t>"Y"</a:t>
            </a:r>
            <a:r>
              <a:rPr>
                <a:latin typeface="Courier"/>
              </a:rPr>
              <a:t>)),</a:t>
            </a:r>
            <a:br/>
            <a:r>
              <a:rPr>
                <a:latin typeface="Courier"/>
              </a:rPr>
              <a:t>    </a:t>
            </a:r>
            <a:r>
              <a:rPr>
                <a:solidFill>
                  <a:srgbClr val="7D9029"/>
                </a:solidFill>
                <a:latin typeface="Courier"/>
              </a:rPr>
              <a:t>reported =</a:t>
            </a:r>
            <a:r>
              <a:rPr>
                <a:latin typeface="Courier"/>
              </a:rPr>
              <a:t> </a:t>
            </a:r>
            <a:r>
              <a:rPr>
                <a:solidFill>
                  <a:srgbClr val="06287E"/>
                </a:solidFill>
                <a:latin typeface="Courier"/>
              </a:rPr>
              <a:t>sum</a:t>
            </a:r>
            <a:r>
              <a:rPr>
                <a:latin typeface="Courier"/>
              </a:rPr>
              <a:t>(present </a:t>
            </a:r>
            <a:r>
              <a:rPr>
                <a:solidFill>
                  <a:srgbClr val="4070A0"/>
                </a:solidFill>
                <a:latin typeface="Courier"/>
              </a:rPr>
              <a:t>==</a:t>
            </a:r>
            <a:r>
              <a:rPr>
                <a:latin typeface="Courier"/>
              </a:rPr>
              <a:t> </a:t>
            </a:r>
            <a:r>
              <a:rPr>
                <a:solidFill>
                  <a:srgbClr val="4070A0"/>
                </a:solidFill>
                <a:latin typeface="Courier"/>
              </a:rPr>
              <a:t>"true"</a:t>
            </a:r>
            <a:r>
              <a:rPr>
                <a:latin typeface="Courier"/>
              </a:rPr>
              <a:t>),</a:t>
            </a:r>
            <a:br/>
            <a:r>
              <a:rPr>
                <a:latin typeface="Courier"/>
              </a:rPr>
              <a:t>    </a:t>
            </a:r>
            <a:r>
              <a:rPr>
                <a:solidFill>
                  <a:srgbClr val="7D9029"/>
                </a:solidFill>
                <a:latin typeface="Courier"/>
              </a:rPr>
              <a:t>.by =</a:t>
            </a:r>
            <a:r>
              <a:rPr>
                <a:latin typeface="Courier"/>
              </a:rPr>
              <a:t> school_id</a:t>
            </a:r>
            <a:br/>
            <a:r>
              <a:rPr>
                <a:latin typeface="Courier"/>
              </a:rPr>
              <a:t>  )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verification_factor =</a:t>
            </a:r>
            <a:r>
              <a:rPr>
                <a:latin typeface="Courier"/>
              </a:rPr>
              <a:t> recount </a:t>
            </a:r>
            <a:r>
              <a:rPr>
                <a:solidFill>
                  <a:srgbClr val="4070A0"/>
                </a:solidFill>
                <a:latin typeface="Courier"/>
              </a:rPr>
              <a:t>/</a:t>
            </a:r>
            <a:r>
              <a:rPr>
                <a:latin typeface="Courier"/>
              </a:rPr>
              <a:t> reported) </a:t>
            </a:r>
            <a:r>
              <a:rPr>
                <a:solidFill>
                  <a:srgbClr val="4070A0"/>
                </a:solidFill>
                <a:latin typeface="Courier"/>
              </a:rPr>
              <a:t>|&gt;</a:t>
            </a:r>
            <a:br/>
            <a:r>
              <a:rPr>
                <a:latin typeface="Courier"/>
              </a:rPr>
              <a:t>  </a:t>
            </a:r>
            <a:r>
              <a:rPr>
                <a:solidFill>
                  <a:srgbClr val="06287E"/>
                </a:solidFill>
                <a:latin typeface="Courier"/>
              </a:rPr>
              <a:t>arrange</a:t>
            </a:r>
            <a:r>
              <a:rPr>
                <a:latin typeface="Courier"/>
              </a:rPr>
              <a:t>(</a:t>
            </a:r>
            <a:r>
              <a:rPr>
                <a:solidFill>
                  <a:srgbClr val="06287E"/>
                </a:solidFill>
                <a:latin typeface="Courier"/>
              </a:rPr>
              <a:t>desc</a:t>
            </a:r>
            <a:r>
              <a:rPr>
                <a:latin typeface="Courier"/>
              </a:rPr>
              <a:t>(verification_factor))</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Compute it on a register you have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School</a:t>
                      </a:r>
                    </a:p>
                  </a:txBody>
                  <a:tcPr/>
                </a:tc>
                <a:tc>
                  <a:txBody>
                    <a:bodyPr/>
                    <a:lstStyle/>
                    <a:p>
                      <a:pPr lvl="0" indent="0" marL="0">
                        <a:buNone/>
                      </a:pPr>
                      <a:r>
                        <a:rPr/>
                        <a:t>Recount</a:t>
                      </a:r>
                    </a:p>
                  </a:txBody>
                  <a:tcPr/>
                </a:tc>
                <a:tc>
                  <a:txBody>
                    <a:bodyPr/>
                    <a:lstStyle/>
                    <a:p>
                      <a:pPr lvl="0" indent="0" marL="0">
                        <a:buNone/>
                      </a:pPr>
                      <a:r>
                        <a:rPr/>
                        <a:t>Reported</a:t>
                      </a:r>
                    </a:p>
                  </a:txBody>
                  <a:tcPr/>
                </a:tc>
                <a:tc>
                  <a:txBody>
                    <a:bodyPr/>
                    <a:lstStyle/>
                    <a:p>
                      <a:pPr lvl="0" indent="0" marL="0">
                        <a:buNone/>
                      </a:pPr>
                      <a:r>
                        <a:rPr/>
                        <a:t>VF</a:t>
                      </a:r>
                    </a:p>
                  </a:txBody>
                  <a:tcPr/>
                </a:tc>
              </a:tr>
              <a:tr h="0">
                <a:tc>
                  <a:txBody>
                    <a:bodyPr/>
                    <a:lstStyle/>
                    <a:p>
                      <a:pPr lvl="0" indent="0" marL="0">
                        <a:buNone/>
                      </a:pPr>
                      <a:r>
                        <a:rPr/>
                        <a:t>SCH09</a:t>
                      </a:r>
                    </a:p>
                  </a:txBody>
                </a:tc>
                <a:tc>
                  <a:txBody>
                    <a:bodyPr/>
                    <a:lstStyle/>
                    <a:p>
                      <a:pPr lvl="0" indent="0" marL="0">
                        <a:buNone/>
                      </a:pPr>
                      <a:r>
                        <a:rPr/>
                        <a:t>2,456</a:t>
                      </a:r>
                    </a:p>
                  </a:txBody>
                </a:tc>
                <a:tc>
                  <a:txBody>
                    <a:bodyPr/>
                    <a:lstStyle/>
                    <a:p>
                      <a:pPr lvl="0" indent="0" marL="0">
                        <a:buNone/>
                      </a:pPr>
                      <a:r>
                        <a:rPr/>
                        <a:t>1,734</a:t>
                      </a:r>
                    </a:p>
                  </a:txBody>
                </a:tc>
                <a:tc>
                  <a:txBody>
                    <a:bodyPr/>
                    <a:lstStyle/>
                    <a:p>
                      <a:pPr lvl="0" indent="0" marL="0">
                        <a:buNone/>
                      </a:pPr>
                      <a:r>
                        <a:rPr b="1"/>
                        <a:t>1.416</a:t>
                      </a:r>
                    </a:p>
                  </a:txBody>
                </a:tc>
              </a:tr>
              <a:tr h="0">
                <a:tc>
                  <a:txBody>
                    <a:bodyPr/>
                    <a:lstStyle/>
                    <a:p>
                      <a:pPr lvl="0" indent="0" marL="0">
                        <a:buNone/>
                      </a:pPr>
                      <a:r>
                        <a:rPr/>
                        <a:t>SCH01</a:t>
                      </a:r>
                    </a:p>
                  </a:txBody>
                </a:tc>
                <a:tc>
                  <a:txBody>
                    <a:bodyPr/>
                    <a:lstStyle/>
                    <a:p>
                      <a:pPr lvl="0" indent="0" marL="0">
                        <a:buNone/>
                      </a:pPr>
                      <a:r>
                        <a:rPr/>
                        <a:t>2,945</a:t>
                      </a:r>
                    </a:p>
                  </a:txBody>
                </a:tc>
                <a:tc>
                  <a:txBody>
                    <a:bodyPr/>
                    <a:lstStyle/>
                    <a:p>
                      <a:pPr lvl="0" indent="0" marL="0">
                        <a:buNone/>
                      </a:pPr>
                      <a:r>
                        <a:rPr/>
                        <a:t>2,945</a:t>
                      </a:r>
                    </a:p>
                  </a:txBody>
                </a:tc>
                <a:tc>
                  <a:txBody>
                    <a:bodyPr/>
                    <a:lstStyle/>
                    <a:p>
                      <a:pPr lvl="0" indent="0" marL="0">
                        <a:buNone/>
                      </a:pPr>
                      <a:r>
                        <a:rPr/>
                        <a:t>1.000</a:t>
                      </a:r>
                    </a:p>
                  </a:txBody>
                </a:tc>
              </a:tr>
              <a:tr h="0">
                <a:tc>
                  <a:txBody>
                    <a:bodyPr/>
                    <a:lstStyle/>
                    <a:p>
                      <a:pPr lvl="0" indent="0" marL="0">
                        <a:buNone/>
                      </a:pPr>
                      <a:r>
                        <a:rPr/>
                        <a:t>SCH02</a:t>
                      </a:r>
                    </a:p>
                  </a:txBody>
                </a:tc>
                <a:tc>
                  <a:txBody>
                    <a:bodyPr/>
                    <a:lstStyle/>
                    <a:p>
                      <a:pPr lvl="0" indent="0" marL="0">
                        <a:buNone/>
                      </a:pPr>
                      <a:r>
                        <a:rPr/>
                        <a:t>2,569</a:t>
                      </a:r>
                    </a:p>
                  </a:txBody>
                </a:tc>
                <a:tc>
                  <a:txBody>
                    <a:bodyPr/>
                    <a:lstStyle/>
                    <a:p>
                      <a:pPr lvl="0" indent="0" marL="0">
                        <a:buNone/>
                      </a:pPr>
                      <a:r>
                        <a:rPr/>
                        <a:t>2,569</a:t>
                      </a:r>
                    </a:p>
                  </a:txBody>
                </a:tc>
                <a:tc>
                  <a:txBody>
                    <a:bodyPr/>
                    <a:lstStyle/>
                    <a:p>
                      <a:pPr lvl="0" indent="0" marL="0">
                        <a:buNone/>
                      </a:pPr>
                      <a:r>
                        <a:rPr/>
                        <a:t>1.000</a:t>
                      </a:r>
                    </a:p>
                  </a:txBody>
                </a:tc>
              </a:tr>
              <a:tr h="0">
                <a:tc>
                  <a:txBody>
                    <a:bodyPr/>
                    <a:lstStyle/>
                    <a:p>
                      <a:pPr lvl="0" indent="0" marL="0">
                        <a:buNone/>
                      </a:pPr>
                      <a:r>
                        <a:rPr/>
                        <a:t>… 22 more</a:t>
                      </a:r>
                    </a:p>
                  </a:txBody>
                </a:tc>
                <a:tc>
                  <a:txBody>
                    <a:bodyPr/>
                    <a:lstStyle/>
                    <a:p>
                      <a:endParaRPr/>
                    </a:p>
                  </a:txBody>
                </a:tc>
                <a:tc>
                  <a:txBody>
                    <a:bodyPr/>
                    <a:lstStyle/>
                    <a:p>
                      <a:endParaRPr/>
                    </a:p>
                  </a:txBody>
                </a:tc>
                <a:tc>
                  <a:txBody>
                    <a:bodyPr/>
                    <a:lstStyle/>
                    <a:p>
                      <a:pPr lvl="0" indent="0" marL="0">
                        <a:buNone/>
                      </a:pPr>
                      <a:r>
                        <a:rPr/>
                        <a:t>1.000</a:t>
                      </a:r>
                    </a:p>
                  </a:txBody>
                </a:tc>
              </a:tr>
              <a:tr h="0">
                <a:tc>
                  <a:txBody>
                    <a:bodyPr/>
                    <a:lstStyle/>
                    <a:p>
                      <a:pPr lvl="0" indent="0" marL="0">
                        <a:buNone/>
                      </a:pPr>
                      <a:r>
                        <a:rPr b="1"/>
                        <a:t>District</a:t>
                      </a:r>
                    </a:p>
                  </a:txBody>
                </a:tc>
                <a:tc>
                  <a:txBody>
                    <a:bodyPr/>
                    <a:lstStyle/>
                    <a:p>
                      <a:pPr lvl="0" indent="0" marL="0">
                        <a:buNone/>
                      </a:pPr>
                      <a:r>
                        <a:rPr b="1"/>
                        <a:t>61,764</a:t>
                      </a:r>
                    </a:p>
                  </a:txBody>
                </a:tc>
                <a:tc>
                  <a:txBody>
                    <a:bodyPr/>
                    <a:lstStyle/>
                    <a:p>
                      <a:pPr lvl="0" indent="0" marL="0">
                        <a:buNone/>
                      </a:pPr>
                      <a:r>
                        <a:rPr b="1"/>
                        <a:t>61,042</a:t>
                      </a:r>
                    </a:p>
                  </a:txBody>
                </a:tc>
                <a:tc>
                  <a:txBody>
                    <a:bodyPr/>
                    <a:lstStyle/>
                    <a:p>
                      <a:pPr lvl="0" indent="0" marL="0">
                        <a:buNone/>
                      </a:pPr>
                      <a:r>
                        <a:rPr b="1"/>
                        <a:t>1.012</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figure is the trap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(vf[</a:t>
            </a:r>
            <a:r>
              <a:rPr>
                <a:solidFill>
                  <a:srgbClr val="4070A0"/>
                </a:solidFill>
                <a:latin typeface="Courier"/>
              </a:rPr>
              <a:t>"verification_factor"</a:t>
            </a:r>
            <a:r>
              <a:rPr>
                <a:latin typeface="Courier"/>
              </a:rPr>
              <a:t>].describe())</a:t>
            </a:r>
            <a:br/>
            <a:r>
              <a:rPr>
                <a:latin typeface="Courier"/>
              </a:rPr>
              <a:t>outliers </a:t>
            </a:r>
            <a:r>
              <a:rPr>
                <a:solidFill>
                  <a:srgbClr val="666666"/>
                </a:solidFill>
                <a:latin typeface="Courier"/>
              </a:rPr>
              <a:t>=</a:t>
            </a:r>
            <a:r>
              <a:rPr>
                <a:latin typeface="Courier"/>
              </a:rPr>
              <a:t> vf[(vf[</a:t>
            </a:r>
            <a:r>
              <a:rPr>
                <a:solidFill>
                  <a:srgbClr val="4070A0"/>
                </a:solidFill>
                <a:latin typeface="Courier"/>
              </a:rPr>
              <a:t>"verification_factor"</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008000"/>
                </a:solidFill>
                <a:latin typeface="Courier"/>
              </a:rPr>
              <a:t>abs</a:t>
            </a:r>
            <a:r>
              <a:rPr>
                <a:latin typeface="Courier"/>
              </a:rPr>
              <a:t>() </a:t>
            </a:r>
            <a:r>
              <a:rPr>
                <a:solidFill>
                  <a:srgbClr val="666666"/>
                </a:solidFill>
                <a:latin typeface="Courier"/>
              </a:rPr>
              <a:t>&gt;</a:t>
            </a:r>
            <a:r>
              <a:rPr>
                <a:latin typeface="Courier"/>
              </a:rPr>
              <a:t> </a:t>
            </a:r>
            <a:r>
              <a:rPr>
                <a:solidFill>
                  <a:srgbClr val="40A070"/>
                </a:solidFill>
                <a:latin typeface="Courier"/>
              </a:rPr>
              <a:t>0.05</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(outliers)</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(vf)</a:t>
            </a:r>
            <a:r>
              <a:rPr>
                <a:solidFill>
                  <a:srgbClr val="4070A0"/>
                </a:solidFill>
                <a:latin typeface="Courier"/>
              </a:rPr>
              <a:t>}</a:t>
            </a:r>
            <a:r>
              <a:rPr>
                <a:solidFill>
                  <a:srgbClr val="BB6688"/>
                </a:solidFill>
                <a:latin typeface="Courier"/>
              </a:rPr>
              <a:t> schools outside the tolerance band"</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district figure is the trap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summary</a:t>
            </a:r>
            <a:r>
              <a:rPr>
                <a:latin typeface="Courier"/>
              </a:rPr>
              <a:t>(vf</a:t>
            </a:r>
            <a:r>
              <a:rPr>
                <a:solidFill>
                  <a:srgbClr val="4070A0"/>
                </a:solidFill>
                <a:latin typeface="Courier"/>
              </a:rPr>
              <a:t>$</a:t>
            </a:r>
            <a:r>
              <a:rPr>
                <a:latin typeface="Courier"/>
              </a:rPr>
              <a:t>verification_factor)</a:t>
            </a:r>
            <a:br/>
            <a:r>
              <a:rPr>
                <a:latin typeface="Courier"/>
              </a:rPr>
              <a:t>vf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abs</a:t>
            </a:r>
            <a:r>
              <a:rPr>
                <a:latin typeface="Courier"/>
              </a:rPr>
              <a:t>(verification_factor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&gt;</a:t>
            </a:r>
            <a:r>
              <a:rPr>
                <a:latin typeface="Courier"/>
              </a:rPr>
              <a:t> </a:t>
            </a:r>
            <a:r>
              <a:rPr>
                <a:solidFill>
                  <a:srgbClr val="40A070"/>
                </a:solidFill>
                <a:latin typeface="Courier"/>
              </a:rPr>
              <a:t>0.05</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tolerance band</a:t>
            </a:r>
          </a:p>
        </p:txBody>
      </p:sp>
      <p:sp>
        <p:nvSpPr>
          <p:cNvPr id="3" name="Content Placeholder 2"/>
          <p:cNvSpPr>
            <a:spLocks noGrp="1"/>
          </p:cNvSpPr>
          <p:nvPr>
            <p:ph idx="1"/>
          </p:nvPr>
        </p:nvSpPr>
        <p:spPr/>
        <p:txBody>
          <a:bodyPr/>
          <a:lstStyle/>
          <a:p>
            <a:pPr lvl="0"/>
            <a:r>
              <a:rPr b="1"/>
              <a:t>Widen it for small numbers.</a:t>
            </a:r>
            <a:r>
              <a:rPr/>
              <a:t> A facility reporting 12 cases has a VF of 1.08 if one case was missed. On small counts,…</a:t>
            </a:r>
          </a:p>
          <a:p>
            <a:pPr lvl="0"/>
            <a:r>
              <a:rPr b="1"/>
              <a:t>Narrow it for money.</a:t>
            </a:r>
            <a:r>
              <a:rPr/>
              <a:t> Where the figure drives a payment — results-based financing, a per-beneficiary reimbursement —…</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tolerance band — In Python</a:t>
            </a:r>
          </a:p>
        </p:txBody>
      </p:sp>
      <p:sp>
        <p:nvSpPr>
          <p:cNvPr id="3" name="Content Placeholder 2"/>
          <p:cNvSpPr>
            <a:spLocks noGrp="1"/>
          </p:cNvSpPr>
          <p:nvPr>
            <p:ph idx="1"/>
          </p:nvPr>
        </p:nvSpPr>
        <p:spPr/>
        <p:txBody>
          <a:bodyPr/>
          <a:lstStyle/>
          <a:p>
            <a:pPr lvl="0" indent="0">
              <a:buNone/>
            </a:pPr>
            <a:r>
              <a:rPr>
                <a:latin typeface="Courier"/>
              </a:rPr>
              <a:t>TOLERANCE </a:t>
            </a:r>
            <a:r>
              <a:rPr>
                <a:solidFill>
                  <a:srgbClr val="666666"/>
                </a:solidFill>
                <a:latin typeface="Courier"/>
              </a:rPr>
              <a:t>=</a:t>
            </a:r>
            <a:r>
              <a:rPr>
                <a:latin typeface="Courier"/>
              </a:rPr>
              <a:t> </a:t>
            </a:r>
            <a:r>
              <a:rPr>
                <a:solidFill>
                  <a:srgbClr val="40A070"/>
                </a:solidFill>
                <a:latin typeface="Courier"/>
              </a:rPr>
              <a:t>0.05</a:t>
            </a:r>
            <a:br/>
            <a:r>
              <a:rPr>
                <a:latin typeface="Courier"/>
              </a:rPr>
              <a:t>MIN_ABSOLUTE </a:t>
            </a:r>
            <a:r>
              <a:rPr>
                <a:solidFill>
                  <a:srgbClr val="666666"/>
                </a:solidFill>
                <a:latin typeface="Courier"/>
              </a:rPr>
              <a:t>=</a:t>
            </a:r>
            <a:r>
              <a:rPr>
                <a:latin typeface="Courier"/>
              </a:rPr>
              <a:t> </a:t>
            </a:r>
            <a:r>
              <a:rPr>
                <a:solidFill>
                  <a:srgbClr val="40A070"/>
                </a:solidFill>
                <a:latin typeface="Courier"/>
              </a:rPr>
              <a:t>5</a:t>
            </a:r>
            <a:br/>
            <a:br/>
            <a:r>
              <a:rPr>
                <a:latin typeface="Courier"/>
              </a:rPr>
              <a:t>vf[</a:t>
            </a:r>
            <a:r>
              <a:rPr>
                <a:solidFill>
                  <a:srgbClr val="4070A0"/>
                </a:solidFill>
                <a:latin typeface="Courier"/>
              </a:rPr>
              <a:t>"difference"</a:t>
            </a:r>
            <a:r>
              <a:rPr>
                <a:latin typeface="Courier"/>
              </a:rPr>
              <a:t>] </a:t>
            </a:r>
            <a:r>
              <a:rPr>
                <a:solidFill>
                  <a:srgbClr val="666666"/>
                </a:solidFill>
                <a:latin typeface="Courier"/>
              </a:rPr>
              <a:t>=</a:t>
            </a:r>
            <a:r>
              <a:rPr>
                <a:latin typeface="Courier"/>
              </a:rPr>
              <a:t> vf[</a:t>
            </a:r>
            <a:r>
              <a:rPr>
                <a:solidFill>
                  <a:srgbClr val="4070A0"/>
                </a:solidFill>
                <a:latin typeface="Courier"/>
              </a:rPr>
              <a:t>"recount"</a:t>
            </a:r>
            <a:r>
              <a:rPr>
                <a:latin typeface="Courier"/>
              </a:rPr>
              <a:t>] </a:t>
            </a:r>
            <a:r>
              <a:rPr>
                <a:solidFill>
                  <a:srgbClr val="666666"/>
                </a:solidFill>
                <a:latin typeface="Courier"/>
              </a:rPr>
              <a:t>-</a:t>
            </a:r>
            <a:r>
              <a:rPr>
                <a:latin typeface="Courier"/>
              </a:rPr>
              <a:t> vf[</a:t>
            </a:r>
            <a:r>
              <a:rPr>
                <a:solidFill>
                  <a:srgbClr val="4070A0"/>
                </a:solidFill>
                <a:latin typeface="Courier"/>
              </a:rPr>
              <a:t>"reported"</a:t>
            </a:r>
            <a:r>
              <a:rPr>
                <a:latin typeface="Courier"/>
              </a:rPr>
              <a:t>]</a:t>
            </a:r>
            <a:br/>
            <a:r>
              <a:rPr>
                <a:latin typeface="Courier"/>
              </a:rPr>
              <a:t>vf[</a:t>
            </a:r>
            <a:r>
              <a:rPr>
                <a:solidFill>
                  <a:srgbClr val="4070A0"/>
                </a:solidFill>
                <a:latin typeface="Courier"/>
              </a:rPr>
              <a:t>"finding"</a:t>
            </a:r>
            <a:r>
              <a:rPr>
                <a:latin typeface="Courier"/>
              </a:rPr>
              <a:t>] </a:t>
            </a:r>
            <a:r>
              <a:rPr>
                <a:solidFill>
                  <a:srgbClr val="666666"/>
                </a:solidFill>
                <a:latin typeface="Courier"/>
              </a:rPr>
              <a:t>=</a:t>
            </a:r>
            <a:r>
              <a:rPr>
                <a:latin typeface="Courier"/>
              </a:rPr>
              <a:t> (</a:t>
            </a:r>
            <a:br/>
            <a:r>
              <a:rPr>
                <a:latin typeface="Courier"/>
              </a:rPr>
              <a:t>    ((vf[</a:t>
            </a:r>
            <a:r>
              <a:rPr>
                <a:solidFill>
                  <a:srgbClr val="4070A0"/>
                </a:solidFill>
                <a:latin typeface="Courier"/>
              </a:rPr>
              <a:t>"verification_factor"</a:t>
            </a:r>
            <a:r>
              <a:rPr>
                <a:latin typeface="Courier"/>
              </a:rPr>
              <a:t>] </a:t>
            </a:r>
            <a:r>
              <a:rPr>
                <a:solidFill>
                  <a:srgbClr val="666666"/>
                </a:solidFill>
                <a:latin typeface="Courier"/>
              </a:rPr>
              <a:t>-</a:t>
            </a:r>
            <a:r>
              <a:rPr>
                <a:latin typeface="Courier"/>
              </a:rPr>
              <a:t> </a:t>
            </a:r>
            <a:r>
              <a:rPr>
                <a:solidFill>
                  <a:srgbClr val="40A070"/>
                </a:solidFill>
                <a:latin typeface="Courier"/>
              </a:rPr>
              <a:t>1</a:t>
            </a:r>
            <a:r>
              <a:rPr>
                <a:latin typeface="Courier"/>
              </a:rPr>
              <a:t>).</a:t>
            </a:r>
            <a:r>
              <a:rPr>
                <a:solidFill>
                  <a:srgbClr val="008000"/>
                </a:solidFill>
                <a:latin typeface="Courier"/>
              </a:rPr>
              <a:t>abs</a:t>
            </a:r>
            <a:r>
              <a:rPr>
                <a:latin typeface="Courier"/>
              </a:rPr>
              <a:t>() </a:t>
            </a:r>
            <a:r>
              <a:rPr>
                <a:solidFill>
                  <a:srgbClr val="666666"/>
                </a:solidFill>
                <a:latin typeface="Courier"/>
              </a:rPr>
              <a:t>&gt;</a:t>
            </a:r>
            <a:r>
              <a:rPr>
                <a:latin typeface="Courier"/>
              </a:rPr>
              <a:t> TOLERANCE)</a:t>
            </a:r>
            <a:br/>
            <a:r>
              <a:rPr>
                <a:latin typeface="Courier"/>
              </a:rPr>
              <a:t>    </a:t>
            </a:r>
            <a:r>
              <a:rPr>
                <a:solidFill>
                  <a:srgbClr val="666666"/>
                </a:solidFill>
                <a:latin typeface="Courier"/>
              </a:rPr>
              <a:t>&amp;</a:t>
            </a:r>
            <a:r>
              <a:rPr>
                <a:latin typeface="Courier"/>
              </a:rPr>
              <a:t> (vf[</a:t>
            </a:r>
            <a:r>
              <a:rPr>
                <a:solidFill>
                  <a:srgbClr val="4070A0"/>
                </a:solidFill>
                <a:latin typeface="Courier"/>
              </a:rPr>
              <a:t>"difference"</a:t>
            </a:r>
            <a:r>
              <a:rPr>
                <a:latin typeface="Courier"/>
              </a:rPr>
              <a:t>].</a:t>
            </a:r>
            <a:r>
              <a:rPr>
                <a:solidFill>
                  <a:srgbClr val="008000"/>
                </a:solidFill>
                <a:latin typeface="Courier"/>
              </a:rPr>
              <a:t>abs</a:t>
            </a:r>
            <a:r>
              <a:rPr>
                <a:latin typeface="Courier"/>
              </a:rPr>
              <a:t>() </a:t>
            </a:r>
            <a:r>
              <a:rPr>
                <a:solidFill>
                  <a:srgbClr val="666666"/>
                </a:solidFill>
                <a:latin typeface="Courier"/>
              </a:rPr>
              <a:t>&gt;</a:t>
            </a:r>
            <a:r>
              <a:rPr>
                <a:latin typeface="Courier"/>
              </a:rPr>
              <a:t> MIN_ABSOLUTE)</a:t>
            </a:r>
            <a:br/>
            <a:r>
              <a:rPr>
                <a:latin typeface="Courier"/>
              </a:rPr>
              <a:t>)</a:t>
            </a:r>
            <a:br/>
            <a:r>
              <a:rPr>
                <a:solidFill>
                  <a:srgbClr val="008000"/>
                </a:solidFill>
                <a:latin typeface="Courier"/>
              </a:rPr>
              <a:t>print</a:t>
            </a:r>
            <a:r>
              <a:rPr>
                <a:latin typeface="Courier"/>
              </a:rPr>
              <a:t>(vf[vf[</a:t>
            </a:r>
            <a:r>
              <a:rPr>
                <a:solidFill>
                  <a:srgbClr val="4070A0"/>
                </a:solidFill>
                <a:latin typeface="Courier"/>
              </a:rPr>
              <a:t>"finding"</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tolerance band — In R</a:t>
            </a:r>
          </a:p>
        </p:txBody>
      </p:sp>
      <p:sp>
        <p:nvSpPr>
          <p:cNvPr id="3" name="Content Placeholder 2"/>
          <p:cNvSpPr>
            <a:spLocks noGrp="1"/>
          </p:cNvSpPr>
          <p:nvPr>
            <p:ph idx="1"/>
          </p:nvPr>
        </p:nvSpPr>
        <p:spPr/>
        <p:txBody>
          <a:bodyPr/>
          <a:lstStyle/>
          <a:p>
            <a:pPr lvl="0" indent="0">
              <a:buNone/>
            </a:pPr>
            <a:r>
              <a:rPr>
                <a:latin typeface="Courier"/>
              </a:rPr>
              <a:t>vf </a:t>
            </a:r>
            <a:r>
              <a:rPr>
                <a:solidFill>
                  <a:srgbClr val="007020"/>
                </a:solidFill>
                <a:latin typeface="Courier"/>
              </a:rPr>
              <a:t>&lt;-</a:t>
            </a:r>
            <a:r>
              <a:rPr>
                <a:latin typeface="Courier"/>
              </a:rPr>
              <a:t> vf </a:t>
            </a:r>
            <a:r>
              <a:rPr>
                <a:solidFill>
                  <a:srgbClr val="4070A0"/>
                </a:solidFill>
                <a:latin typeface="Courier"/>
              </a:rPr>
              <a:t>|&gt;</a:t>
            </a:r>
            <a:br/>
            <a:r>
              <a:rPr>
                <a:latin typeface="Courier"/>
              </a:rPr>
              <a:t>  </a:t>
            </a:r>
            <a:r>
              <a:rPr>
                <a:solidFill>
                  <a:srgbClr val="06287E"/>
                </a:solidFill>
                <a:latin typeface="Courier"/>
              </a:rPr>
              <a:t>mutate</a:t>
            </a:r>
            <a:r>
              <a:rPr>
                <a:latin typeface="Courier"/>
              </a:rPr>
              <a:t>(</a:t>
            </a:r>
            <a:br/>
            <a:r>
              <a:rPr>
                <a:latin typeface="Courier"/>
              </a:rPr>
              <a:t>    </a:t>
            </a:r>
            <a:r>
              <a:rPr>
                <a:solidFill>
                  <a:srgbClr val="7D9029"/>
                </a:solidFill>
                <a:latin typeface="Courier"/>
              </a:rPr>
              <a:t>difference =</a:t>
            </a:r>
            <a:r>
              <a:rPr>
                <a:latin typeface="Courier"/>
              </a:rPr>
              <a:t> recount </a:t>
            </a:r>
            <a:r>
              <a:rPr>
                <a:solidFill>
                  <a:srgbClr val="4070A0"/>
                </a:solidFill>
                <a:latin typeface="Courier"/>
              </a:rPr>
              <a:t>-</a:t>
            </a:r>
            <a:r>
              <a:rPr>
                <a:latin typeface="Courier"/>
              </a:rPr>
              <a:t> reported,</a:t>
            </a:r>
            <a:br/>
            <a:r>
              <a:rPr>
                <a:latin typeface="Courier"/>
              </a:rPr>
              <a:t>    </a:t>
            </a:r>
            <a:r>
              <a:rPr>
                <a:solidFill>
                  <a:srgbClr val="7D9029"/>
                </a:solidFill>
                <a:latin typeface="Courier"/>
              </a:rPr>
              <a:t>finding =</a:t>
            </a:r>
            <a:r>
              <a:rPr>
                <a:latin typeface="Courier"/>
              </a:rPr>
              <a:t> </a:t>
            </a:r>
            <a:r>
              <a:rPr>
                <a:solidFill>
                  <a:srgbClr val="06287E"/>
                </a:solidFill>
                <a:latin typeface="Courier"/>
              </a:rPr>
              <a:t>abs</a:t>
            </a:r>
            <a:r>
              <a:rPr>
                <a:latin typeface="Courier"/>
              </a:rPr>
              <a:t>(verification_factor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&gt;</a:t>
            </a:r>
            <a:r>
              <a:rPr>
                <a:latin typeface="Courier"/>
              </a:rPr>
              <a:t> </a:t>
            </a:r>
            <a:r>
              <a:rPr>
                <a:solidFill>
                  <a:srgbClr val="40A070"/>
                </a:solidFill>
                <a:latin typeface="Courier"/>
              </a:rPr>
              <a:t>0.05</a:t>
            </a:r>
            <a:r>
              <a:rPr>
                <a:latin typeface="Courier"/>
              </a:rPr>
              <a:t> </a:t>
            </a:r>
            <a:r>
              <a:rPr>
                <a:solidFill>
                  <a:srgbClr val="4070A0"/>
                </a:solidFill>
                <a:latin typeface="Courier"/>
              </a:rPr>
              <a:t>&amp;</a:t>
            </a:r>
            <a:r>
              <a:rPr>
                <a:latin typeface="Courier"/>
              </a:rPr>
              <a:t> </a:t>
            </a:r>
            <a:r>
              <a:rPr>
                <a:solidFill>
                  <a:srgbClr val="06287E"/>
                </a:solidFill>
                <a:latin typeface="Courier"/>
              </a:rPr>
              <a:t>abs</a:t>
            </a:r>
            <a:r>
              <a:rPr>
                <a:latin typeface="Courier"/>
              </a:rPr>
              <a:t>(difference) </a:t>
            </a:r>
            <a:r>
              <a:rPr>
                <a:solidFill>
                  <a:srgbClr val="4070A0"/>
                </a:solidFill>
                <a:latin typeface="Courier"/>
              </a:rPr>
              <a:t>&gt;</a:t>
            </a:r>
            <a:r>
              <a:rPr>
                <a:latin typeface="Courier"/>
              </a:rPr>
              <a:t> </a:t>
            </a:r>
            <a:r>
              <a:rPr>
                <a:solidFill>
                  <a:srgbClr val="40A070"/>
                </a:solidFill>
                <a:latin typeface="Courier"/>
              </a:rPr>
              <a:t>5</a:t>
            </a:r>
            <a:br/>
            <a:r>
              <a:rPr>
                <a:latin typeface="Courier"/>
              </a:rPr>
              <a:t>  )</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tolerance band</a:t>
            </a:r>
          </a:p>
        </p:txBody>
      </p:sp>
      <p:sp>
        <p:nvSpPr>
          <p:cNvPr id="3" name="Content Placeholder 2"/>
          <p:cNvSpPr>
            <a:spLocks noGrp="1"/>
          </p:cNvSpPr>
          <p:nvPr>
            <p:ph idx="1"/>
          </p:nvPr>
        </p:nvSpPr>
        <p:spPr/>
        <p:txBody>
          <a:bodyPr/>
          <a:lstStyle/>
          <a:p>
            <a:pPr lvl="0"/>
            <a:r>
              <a:rPr/>
              <a:t>Write the band into the protocol before the visit — A threshold chosen after seeing the numbers is not a threshold, and…</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recount is a protocol, not an afternoon</a:t>
            </a:r>
          </a:p>
        </p:txBody>
      </p:sp>
      <p:sp>
        <p:nvSpPr>
          <p:cNvPr id="3" name="Content Placeholder 2"/>
          <p:cNvSpPr>
            <a:spLocks noGrp="1"/>
          </p:cNvSpPr>
          <p:nvPr>
            <p:ph idx="1"/>
          </p:nvPr>
        </p:nvSpPr>
        <p:spPr/>
        <p:txBody>
          <a:bodyPr/>
          <a:lstStyle/>
          <a:p>
            <a:pPr lvl="0"/>
            <a:r>
              <a:rPr b="1"/>
              <a:t>Fix the period exactly.</a:t>
            </a:r>
            <a:r>
              <a:rPr/>
              <a:t> “March” is not a period. “1 to 31 March, by date of service, not date of entry” is.</a:t>
            </a:r>
          </a:p>
          <a:p>
            <a:pPr lvl="0"/>
            <a:r>
              <a:rPr b="1"/>
              <a:t>Fix the definition exactly.</a:t>
            </a:r>
            <a:r>
              <a:rPr/>
              <a:t> Count what the indicator’s numerator says, not what the register’s column heading says.…</a:t>
            </a:r>
          </a:p>
          <a:p>
            <a:pPr lvl="0"/>
            <a:r>
              <a:rPr b="1"/>
              <a:t>Recount independently.</a:t>
            </a:r>
            <a:r>
              <a:rPr/>
              <a:t> The person who compiled the report should not do the recount. Not because of dishonesty —…</a:t>
            </a:r>
          </a:p>
          <a:p>
            <a:pPr lvl="0"/>
            <a:r>
              <a:rPr b="1"/>
              <a:t>Record what you counted from.</a:t>
            </a:r>
            <a:r>
              <a:rPr/>
              <a:t> Register, tally sheet, individual cards. Two sources in one facility often disagree,…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VF cannot tell you</a:t>
            </a:r>
          </a:p>
        </p:txBody>
      </p:sp>
      <p:sp>
        <p:nvSpPr>
          <p:cNvPr id="3" name="Content Placeholder 2"/>
          <p:cNvSpPr>
            <a:spLocks noGrp="1"/>
          </p:cNvSpPr>
          <p:nvPr>
            <p:ph idx="1"/>
          </p:nvPr>
        </p:nvSpPr>
        <p:spPr/>
        <p:txBody>
          <a:bodyPr/>
          <a:lstStyle/>
          <a:p>
            <a:pPr lvl="0"/>
            <a:r>
              <a:rPr/>
              <a:t>It cannot tell you the register is right — A VF of 1.00 means the report matches the register</a:t>
            </a:r>
          </a:p>
          <a:p>
            <a:pPr lvl="0"/>
            <a:r>
              <a:rPr/>
              <a:t>It does not generalise from the facilities you visited — unless you sampled properly</a:t>
            </a:r>
          </a:p>
          <a:p>
            <a:pPr lvl="0"/>
            <a:r>
              <a:rPr/>
              <a:t>It is not an accusation — A VF of 1.42 in one school, with twenty-three others at exactly 1.00, is the shape of a…</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cannot visit thirty-eight facilities.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https://data-analysis.cassion.dev/courses/data-quality-assessment/dqa-03-verification-factor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recount, and the number it produces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A verification factor is the recount over the reported figure. The district sits at 1.012, which nobody would question, and one school in twenty-four sits at 1.42.</vt:lpwstr>
  </property>
</Properties>
</file>