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facteur de vérification est le recomptage divisé par le chiffre rapporté. Le district est à 1,012, ce que personne ne contesterait, et une école sur vingt-quatre est à 1,42.</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quatre autres dimensions sortent de l’extraction. Celle-ci non. L’exactitude signifie « le chiffre rapporté correspond-il à la source », et la source est un registre papier dans une armoire, une fiche de pointage, ou une tablette qui n’a plus synchronisé depuis mars. La méthode est la plus ancienne de ce cours et personne n’a fait mieux — allez le recompter. Puis divisez.</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que vous avez compté à la source, divisé par ce qui a été remonté. Un facteur de 1,00 signifie que le rapport correspondait au registre. C’est un rapport, non un pourcentage d’erreur, et le mettre dans le bon sens compte au moment de l’écrire. Les deux sens sont des constats, et ce ne sont pas les mêmes.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Prenez le registre de présence scolaire. L’extraction électronique porte des marques </a:t>
            </a:r>
            <a:r>
              <a:rPr>
                <a:latin typeface="Courier"/>
              </a:rPr>
              <a:t>true</a:t>
            </a:r>
            <a:r>
              <a:rPr/>
              <a:t> et </a:t>
            </a:r>
            <a:r>
              <a:rPr>
                <a:latin typeface="Courier"/>
              </a:rPr>
              <a:t>false</a:t>
            </a:r>
            <a:r>
              <a:rPr/>
              <a:t> ; une école a aussi enregistré certains jours en </a:t>
            </a:r>
            <a:r>
              <a:rPr>
                <a:latin typeface="Courier"/>
              </a:rPr>
              <a:t>Y</a:t>
            </a:r>
            <a:r>
              <a:rPr/>
              <a:t> et </a:t>
            </a:r>
            <a:r>
              <a:rPr>
                <a:latin typeface="Courier"/>
              </a:rPr>
              <a:t>N</a:t>
            </a:r>
            <a:r>
              <a:rPr/>
              <a:t>, que la conversion booléenne de l’extraction n’a pas reconnus. Une visite de vérification lisant le registre papier compterait ces jours comme des présences. L’extraction ne l’a pas fait. Cela donne un recomptage réel et un chiffre rapporté réel, sur les mêmes données.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Lisez la dernière ligne d’abord, car c’est celle qui figure dans la plupart des rapports. Le facteur de vérification du district vaut 1,012 — un peu plus d’un pour cent — et aucun auditeur au monde ne soulèverait de constat là-dessus. Lisez maintenant la première ligne. Une école sur vingt-quatre a sous-déclaré sa présence de 42 %, et cela est invisible dans le total du district parce que les vingt-trois autres sont exactes. C’est l’argument que le cours précédent avançait à propos de la moyenne des facteurs de vérification, et il mérite d’être avancé deux fois car c’est la manière la plus courante dont une évaluation délivre un satisfecit à un district qui a un vrai problème. Rapportez la distribution et les exceptions. La moyenne est la statistique la moins informative disponible.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évaluation a besoin d’un seuil fixé avant de regarder, sans quoi chaque constat devient une négociation. La convention retenue par la plupart des cadres bailleurs est 0,95 à 1,05 — à 5 % près c’est acceptable, au-delà c’est un constat. C’est une convention et non une loi, et deux ajustements sont légitimes.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Inscrivez la bande dans le protocole avant la visite. Un seuil choisi après avoir vu les chiffres n’est pas un seuil, et tout le monde dans la salle le saura.</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L’arithmétique est triviale. Tout ce qui rend le nombre digne de confiance se joue en amont.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limites à énoncer dans le rapport, sinon quelqu’un sur-interprétera le nombre. Il ne dit pas que le registre est juste. Un facteur de 1,00 signifie que le rapport correspond au registre. Si le registre a été rempli en fin de semaine de mémoire, les deux sont faux ensemble et le facteur reste muet. Il ne se généralise pas au-delà des formations visitées, sauf si vous avez échantillonné correctement. C’est la leçon suivante. Ce n’est pas une accusation. Un facteur de 1,42 dans une école, avec vingt-trois autres à exactement 1,00, a la silhouette d’un défaut de système — la convention de saisie d’une école, non reconnue par l’extraction — et non celle d’un directeur gonflant ses chiffres. L’écrire de la seconde façon garantit que le tour suivant sera pire.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ne pouvez pas visiter trente-huit formations. La leçon suivante montre comment choisir celles que vous visiterez, combien suffisent, et ce qu’un échantillon de six vous autorise à dire des trente-deux autres.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quality-assessment/dqa-03-verification-facto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 recomptage, et le nombre qu’il produit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facteur de vérification est le recomptage divisé par le chiffre rapporté. Le district est à 1,012, ce que personne ne contesterait, et une école sur vingt-quatre est à 1,42.</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L’exactitude est la dimension qui exige un déplacement</a:t>
            </a:r>
          </a:p>
          <a:p>
            <a:pPr lvl="0"/>
            <a:r>
              <a:rPr/>
              <a:t>Le facteur de vérification</a:t>
            </a:r>
          </a:p>
          <a:p>
            <a:pPr lvl="0"/>
            <a:r>
              <a:rPr/>
              <a:t>Calculez-le sur un registre dont vous disposez</a:t>
            </a:r>
          </a:p>
          <a:p>
            <a:pPr lvl="0"/>
            <a:r>
              <a:rPr/>
              <a:t>Le chiffre du district est le piège</a:t>
            </a:r>
          </a:p>
          <a:p>
            <a:pPr lvl="0"/>
            <a:r>
              <a:rPr/>
              <a:t>La bande de tolérance</a:t>
            </a:r>
          </a:p>
          <a:p>
            <a:pPr lvl="0"/>
            <a:r>
              <a:rPr/>
              <a:t>Le recomptage est un protocole, pas une après-midi</a:t>
            </a:r>
          </a:p>
          <a:p>
            <a:pPr lvl="0"/>
            <a:r>
              <a:rPr/>
              <a:t>Ce qu’un facteur de vérification ne peut pas dire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L’exactitude est la dimension qui exige un déplacement</a:t>
            </a:r>
          </a:p>
        </p:txBody>
      </p:sp>
      <p:sp>
        <p:nvSpPr>
          <p:cNvPr id="3" name="Content Placeholder 2"/>
          <p:cNvSpPr>
            <a:spLocks noGrp="1"/>
          </p:cNvSpPr>
          <p:nvPr>
            <p:ph idx="1"/>
          </p:nvPr>
        </p:nvSpPr>
        <p:spPr/>
        <p:txBody>
          <a:bodyPr/>
          <a:lstStyle/>
          <a:p>
            <a:pPr lvl="0"/>
            <a:r>
              <a:rPr/>
              <a:t>Les quatre autres dimensions sortent de l’extraction.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facteur de vérification — Exemple</a:t>
            </a:r>
          </a:p>
        </p:txBody>
      </p:sp>
      <p:sp>
        <p:nvSpPr>
          <p:cNvPr id="3" name="Content Placeholder 2"/>
          <p:cNvSpPr>
            <a:spLocks noGrp="1"/>
          </p:cNvSpPr>
          <p:nvPr>
            <p:ph idx="1"/>
          </p:nvPr>
        </p:nvSpPr>
        <p:spPr/>
        <p:txBody>
          <a:bodyPr/>
          <a:lstStyle/>
          <a:p>
            <a:pPr lvl="0" indent="0">
              <a:buNone/>
            </a:pPr>
            <a:r>
              <a:rPr>
                <a:latin typeface="Courier"/>
              </a:rPr>
              <a:t>verification factor = recount / reported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facteur de vérification</a:t>
            </a:r>
          </a:p>
        </p:txBody>
      </p:sp>
      <p:sp>
        <p:nvSpPr>
          <p:cNvPr id="3" name="Content Placeholder 2"/>
          <p:cNvSpPr>
            <a:spLocks noGrp="1"/>
          </p:cNvSpPr>
          <p:nvPr>
            <p:ph idx="1"/>
          </p:nvPr>
        </p:nvSpPr>
        <p:spPr/>
        <p:txBody>
          <a:bodyPr/>
          <a:lstStyle/>
          <a:p>
            <a:pPr lvl="0"/>
            <a:r>
              <a:rPr/>
              <a:t>Les deux sens sont des constats, et ce ne sont pas les mêmes</a:t>
            </a:r>
          </a:p>
          <a:p>
            <a:pPr lvl="0"/>
            <a:r>
              <a:rPr b="1"/>
              <a:t>Facteur supérieur à 1</a:t>
            </a:r>
            <a:r>
              <a:rPr/>
              <a:t> — le registre contient plus que ce qui a été rapporté. Sous-déclaration. Généralement une…</a:t>
            </a:r>
          </a:p>
          <a:p>
            <a:pPr lvl="0"/>
            <a:r>
              <a:rPr b="1"/>
              <a:t>Facteur inférieur à 1</a:t>
            </a:r>
            <a:r>
              <a:rPr/>
              <a:t> — le rapport revendique plus que le registre ne soutient. Surdéclaration. Parfois un double…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Calculez-le sur un registre dont vous disposez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a:t>
            </a:r>
            <a:br/>
            <a:br/>
            <a:r>
              <a:rPr i="1">
                <a:solidFill>
                  <a:srgbClr val="60A0B0"/>
                </a:solidFill>
                <a:latin typeface="Courier"/>
              </a:rPr>
              <a:t># The two students on the roster twice are ambiguous; exclude them from the</a:t>
            </a:r>
            <a:br/>
            <a:r>
              <a:rPr i="1">
                <a:solidFill>
                  <a:srgbClr val="60A0B0"/>
                </a:solidFill>
                <a:latin typeface="Courier"/>
              </a:rPr>
              <a:t># verification and say so, rather than assigning them arbitrarily.</a:t>
            </a:r>
            <a:br/>
            <a:r>
              <a:rPr>
                <a:latin typeface="Courier"/>
              </a:rPr>
              <a:t>duplicated </a:t>
            </a:r>
            <a:r>
              <a:rPr>
                <a:solidFill>
                  <a:srgbClr val="666666"/>
                </a:solidFill>
                <a:latin typeface="Courier"/>
              </a:rPr>
              <a:t>=</a:t>
            </a:r>
            <a:r>
              <a:rPr>
                <a:latin typeface="Courier"/>
              </a:rPr>
              <a:t> roster[</a:t>
            </a:r>
            <a:r>
              <a:rPr>
                <a:solidFill>
                  <a:srgbClr val="4070A0"/>
                </a:solidFill>
                <a:latin typeface="Courier"/>
              </a:rPr>
              <a:t>"student_id"</a:t>
            </a:r>
            <a:r>
              <a:rPr>
                <a:latin typeface="Courier"/>
              </a:rPr>
              <a:t>].duplicated(keep</a:t>
            </a:r>
            <a:r>
              <a:rPr>
                <a:solidFill>
                  <a:srgbClr val="666666"/>
                </a:solidFill>
                <a:latin typeface="Courier"/>
              </a:rPr>
              <a:t>=</a:t>
            </a:r>
            <a:r>
              <a:rPr>
                <a:solidFill>
                  <a:srgbClr val="19177C"/>
                </a:solidFill>
                <a:latin typeface="Courier"/>
              </a:rPr>
              <a:t>False</a:t>
            </a:r>
            <a:r>
              <a:rPr>
                <a:latin typeface="Courier"/>
              </a:rPr>
              <a:t>)</a:t>
            </a:r>
            <a:br/>
            <a:r>
              <a:rPr>
                <a:latin typeface="Courier"/>
              </a:rPr>
              <a:t>clean_roster </a:t>
            </a:r>
            <a:r>
              <a:rPr>
                <a:solidFill>
                  <a:srgbClr val="666666"/>
                </a:solidFill>
                <a:latin typeface="Courier"/>
              </a:rPr>
              <a:t>=</a:t>
            </a:r>
            <a:r>
              <a:rPr>
                <a:latin typeface="Courier"/>
              </a:rPr>
              <a:t> roster[</a:t>
            </a:r>
            <a:r>
              <a:rPr>
                <a:solidFill>
                  <a:srgbClr val="666666"/>
                </a:solidFill>
                <a:latin typeface="Courier"/>
              </a:rPr>
              <a:t>~</a:t>
            </a:r>
            <a:r>
              <a:rPr>
                <a:latin typeface="Courier"/>
              </a:rPr>
              <a:t>duplicated]</a:t>
            </a:r>
            <a:br/>
            <a:br/>
            <a:r>
              <a:rPr>
                <a:latin typeface="Courier"/>
              </a:rPr>
              <a:t>marks </a:t>
            </a:r>
            <a:r>
              <a:rPr>
                <a:solidFill>
                  <a:srgbClr val="666666"/>
                </a:solidFill>
                <a:latin typeface="Courier"/>
              </a:rPr>
              <a:t>=</a:t>
            </a:r>
            <a:r>
              <a:rPr>
                <a:latin typeface="Courier"/>
              </a:rPr>
              <a:t> attendance.merge(</a:t>
            </a:r>
            <a:br/>
            <a:r>
              <a:rPr>
                <a:latin typeface="Courier"/>
              </a:rPr>
              <a:t>    clean_roster[[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r>
              <a:rPr>
                <a:latin typeface="Courier"/>
              </a:rPr>
              <a:t>    how</a:t>
            </a:r>
            <a:r>
              <a:rPr>
                <a:solidFill>
                  <a:srgbClr val="666666"/>
                </a:solidFill>
                <a:latin typeface="Courier"/>
              </a:rPr>
              <a:t>=</a:t>
            </a:r>
            <a:r>
              <a:rPr>
                <a:solidFill>
                  <a:srgbClr val="4070A0"/>
                </a:solidFill>
                <a:latin typeface="Courier"/>
              </a:rPr>
              <a:t>"inner"</a:t>
            </a:r>
            <a:r>
              <a:rPr>
                <a:latin typeface="Courier"/>
              </a:rPr>
              <a:t>, validate</a:t>
            </a:r>
            <a:r>
              <a:rPr>
                <a:solidFill>
                  <a:srgbClr val="666666"/>
                </a:solidFill>
                <a:latin typeface="Courier"/>
              </a:rPr>
              <a:t>=</a:t>
            </a:r>
            <a:r>
              <a:rPr>
                <a:solidFill>
                  <a:srgbClr val="4070A0"/>
                </a:solidFill>
                <a:latin typeface="Courier"/>
              </a:rPr>
              <a:t>"many_to_one"</a:t>
            </a:r>
            <a:r>
              <a:rPr>
                <a:latin typeface="Courier"/>
              </a:rPr>
              <a:t>,</a:t>
            </a:r>
            <a:br/>
            <a:r>
              <a:rPr>
                <a:latin typeface="Courier"/>
              </a:rPr>
              <a:t>)</a:t>
            </a:r>
            <a:br/>
            <a:br/>
            <a:r>
              <a:rPr>
                <a:latin typeface="Courier"/>
              </a:rPr>
              <a:t>vf </a:t>
            </a:r>
            <a:r>
              <a:rPr>
                <a:solidFill>
                  <a:srgbClr val="666666"/>
                </a:solidFill>
                <a:latin typeface="Courier"/>
              </a:rPr>
              <a:t>=</a:t>
            </a:r>
            <a:r>
              <a:rPr>
                <a:latin typeface="Courier"/>
              </a:rPr>
              <a:t> (</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Calculez-le sur un registre dont vous disposez — En Python (suite)</a:t>
            </a:r>
          </a:p>
        </p:txBody>
      </p:sp>
      <p:sp>
        <p:nvSpPr>
          <p:cNvPr id="3" name="Content Placeholder 2"/>
          <p:cNvSpPr>
            <a:spLocks noGrp="1"/>
          </p:cNvSpPr>
          <p:nvPr>
            <p:ph idx="1"/>
          </p:nvPr>
        </p:nvSpPr>
        <p:spPr/>
        <p:txBody>
          <a:bodyPr/>
          <a:lstStyle/>
          <a:p>
            <a:pPr lvl="0" indent="0">
              <a:buNone/>
            </a:pPr>
            <a:r>
              <a:rPr>
                <a:latin typeface="Courier"/>
              </a:rPr>
              <a:t>    marks.assign(</a:t>
            </a:r>
            <a:br/>
            <a:r>
              <a:rPr>
                <a:latin typeface="Courier"/>
              </a:rPr>
              <a:t>        reported</a:t>
            </a:r>
            <a:r>
              <a:rPr>
                <a:solidFill>
                  <a:srgbClr val="666666"/>
                </a:solidFill>
                <a:latin typeface="Courier"/>
              </a:rPr>
              <a:t>=</a:t>
            </a:r>
            <a:r>
              <a:rPr>
                <a:latin typeface="Courier"/>
              </a:rPr>
              <a:t>marks[</a:t>
            </a:r>
            <a:r>
              <a:rPr>
                <a:solidFill>
                  <a:srgbClr val="4070A0"/>
                </a:solidFill>
                <a:latin typeface="Courier"/>
              </a:rPr>
              <a:t>"present"</a:t>
            </a:r>
            <a:r>
              <a:rPr>
                <a:latin typeface="Courier"/>
              </a:rPr>
              <a:t>] </a:t>
            </a:r>
            <a:r>
              <a:rPr>
                <a:solidFill>
                  <a:srgbClr val="666666"/>
                </a:solidFill>
                <a:latin typeface="Courier"/>
              </a:rPr>
              <a:t>==</a:t>
            </a:r>
            <a:r>
              <a:rPr>
                <a:latin typeface="Courier"/>
              </a:rPr>
              <a:t> </a:t>
            </a:r>
            <a:r>
              <a:rPr>
                <a:solidFill>
                  <a:srgbClr val="4070A0"/>
                </a:solidFill>
                <a:latin typeface="Courier"/>
              </a:rPr>
              <a:t>"true"</a:t>
            </a:r>
            <a:r>
              <a:rPr>
                <a:latin typeface="Courier"/>
              </a:rPr>
              <a:t>,</a:t>
            </a:r>
            <a:br/>
            <a:r>
              <a:rPr>
                <a:latin typeface="Courier"/>
              </a:rPr>
              <a:t>        recount</a:t>
            </a:r>
            <a:r>
              <a:rPr>
                <a:solidFill>
                  <a:srgbClr val="666666"/>
                </a:solidFill>
                <a:latin typeface="Courier"/>
              </a:rPr>
              <a:t>=</a:t>
            </a:r>
            <a:r>
              <a:rPr>
                <a:latin typeface="Courier"/>
              </a:rPr>
              <a:t>marks[</a:t>
            </a:r>
            <a:r>
              <a:rPr>
                <a:solidFill>
                  <a:srgbClr val="4070A0"/>
                </a:solidFill>
                <a:latin typeface="Courier"/>
              </a:rPr>
              <a:t>"present"</a:t>
            </a:r>
            <a:r>
              <a:rPr>
                <a:latin typeface="Courier"/>
              </a:rPr>
              <a:t>].isin([</a:t>
            </a:r>
            <a:r>
              <a:rPr>
                <a:solidFill>
                  <a:srgbClr val="4070A0"/>
                </a:solidFill>
                <a:latin typeface="Courier"/>
              </a:rPr>
              <a:t>"true"</a:t>
            </a:r>
            <a:r>
              <a:rPr>
                <a:latin typeface="Courier"/>
              </a:rPr>
              <a:t>, </a:t>
            </a:r>
            <a:r>
              <a:rPr>
                <a:solidFill>
                  <a:srgbClr val="4070A0"/>
                </a:solidFill>
                <a:latin typeface="Courier"/>
              </a:rPr>
              <a:t>"Y"</a:t>
            </a:r>
            <a:r>
              <a:rPr>
                <a:latin typeface="Courier"/>
              </a:rPr>
              <a:t>]),</a:t>
            </a:r>
            <a:br/>
            <a:r>
              <a:rPr>
                <a:latin typeface="Courier"/>
              </a:rPr>
              <a:t>    )</a:t>
            </a:r>
            <a:br/>
            <a:r>
              <a:rPr>
                <a:latin typeface="Courier"/>
              </a:rPr>
              <a:t>    .groupby(</a:t>
            </a:r>
            <a:r>
              <a:rPr>
                <a:solidFill>
                  <a:srgbClr val="4070A0"/>
                </a:solidFill>
                <a:latin typeface="Courier"/>
              </a:rPr>
              <a:t>"school_id"</a:t>
            </a:r>
            <a:r>
              <a:rPr>
                <a:latin typeface="Courier"/>
              </a:rPr>
              <a:t>)[[</a:t>
            </a:r>
            <a:r>
              <a:rPr>
                <a:solidFill>
                  <a:srgbClr val="4070A0"/>
                </a:solidFill>
                <a:latin typeface="Courier"/>
              </a:rPr>
              <a:t>"recount"</a:t>
            </a:r>
            <a:r>
              <a:rPr>
                <a:latin typeface="Courier"/>
              </a:rPr>
              <a:t>, </a:t>
            </a:r>
            <a:r>
              <a:rPr>
                <a:solidFill>
                  <a:srgbClr val="4070A0"/>
                </a:solidFill>
                <a:latin typeface="Courier"/>
              </a:rPr>
              <a:t>"reported"</a:t>
            </a:r>
            <a:r>
              <a:rPr>
                <a:latin typeface="Courier"/>
              </a:rPr>
              <a:t>]]</a:t>
            </a:r>
            <a:br/>
            <a:r>
              <a:rPr>
                <a:latin typeface="Courier"/>
              </a:rPr>
              <a:t>    .</a:t>
            </a:r>
            <a:r>
              <a:rPr>
                <a:solidFill>
                  <a:srgbClr val="008000"/>
                </a:solidFill>
                <a:latin typeface="Courier"/>
              </a:rPr>
              <a:t>sum</a:t>
            </a:r>
            <a:r>
              <a:rPr>
                <a:latin typeface="Courier"/>
              </a:rPr>
              <a:t>()</a:t>
            </a:r>
            <a:br/>
            <a:r>
              <a:rPr>
                <a:latin typeface="Courier"/>
              </a:rPr>
              <a:t>)</a:t>
            </a:r>
            <a:br/>
            <a:r>
              <a:rPr>
                <a:latin typeface="Courier"/>
              </a:rPr>
              <a:t>vf[</a:t>
            </a:r>
            <a:r>
              <a:rPr>
                <a:solidFill>
                  <a:srgbClr val="4070A0"/>
                </a:solidFill>
                <a:latin typeface="Courier"/>
              </a:rPr>
              <a:t>"verification_factor"</a:t>
            </a:r>
            <a:r>
              <a:rPr>
                <a:latin typeface="Courier"/>
              </a:rPr>
              <a:t>] </a:t>
            </a:r>
            <a:r>
              <a:rPr>
                <a:solidFill>
                  <a:srgbClr val="666666"/>
                </a:solidFill>
                <a:latin typeface="Courier"/>
              </a:rPr>
              <a:t>=</a:t>
            </a:r>
            <a:r>
              <a:rPr>
                <a:latin typeface="Courier"/>
              </a:rPr>
              <a:t> vf[</a:t>
            </a:r>
            <a:r>
              <a:rPr>
                <a:solidFill>
                  <a:srgbClr val="4070A0"/>
                </a:solidFill>
                <a:latin typeface="Courier"/>
              </a:rPr>
              <a:t>"recount"</a:t>
            </a:r>
            <a:r>
              <a:rPr>
                <a:latin typeface="Courier"/>
              </a:rPr>
              <a:t>] </a:t>
            </a:r>
            <a:r>
              <a:rPr>
                <a:solidFill>
                  <a:srgbClr val="666666"/>
                </a:solidFill>
                <a:latin typeface="Courier"/>
              </a:rPr>
              <a:t>/</a:t>
            </a:r>
            <a:r>
              <a:rPr>
                <a:latin typeface="Courier"/>
              </a:rPr>
              <a:t> vf[</a:t>
            </a:r>
            <a:r>
              <a:rPr>
                <a:solidFill>
                  <a:srgbClr val="4070A0"/>
                </a:solidFill>
                <a:latin typeface="Courier"/>
              </a:rPr>
              <a:t>"reported"</a:t>
            </a:r>
            <a:r>
              <a:rPr>
                <a:latin typeface="Courier"/>
              </a:rPr>
              <a:t>]</a:t>
            </a:r>
            <a:br/>
            <a:r>
              <a:rPr>
                <a:solidFill>
                  <a:srgbClr val="008000"/>
                </a:solidFill>
                <a:latin typeface="Courier"/>
              </a:rPr>
              <a:t>print</a:t>
            </a:r>
            <a:r>
              <a:rPr>
                <a:latin typeface="Courier"/>
              </a:rPr>
              <a:t>(vf.sort_values(</a:t>
            </a:r>
            <a:r>
              <a:rPr>
                <a:solidFill>
                  <a:srgbClr val="4070A0"/>
                </a:solidFill>
                <a:latin typeface="Courier"/>
              </a:rPr>
              <a:t>"verification_factor"</a:t>
            </a:r>
            <a:r>
              <a:rPr>
                <a:latin typeface="Courier"/>
              </a:rPr>
              <a:t>, ascending</a:t>
            </a:r>
            <a:r>
              <a:rPr>
                <a:solidFill>
                  <a:srgbClr val="666666"/>
                </a:solidFill>
                <a:latin typeface="Courier"/>
              </a:rPr>
              <a:t>=</a:t>
            </a:r>
            <a:r>
              <a:rPr>
                <a:solidFill>
                  <a:srgbClr val="19177C"/>
                </a:solidFill>
                <a:latin typeface="Courier"/>
              </a:rPr>
              <a:t>False</a:t>
            </a:r>
            <a:r>
              <a:rPr>
                <a:latin typeface="Courier"/>
              </a:rPr>
              <a:t>).head())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Calculez-le sur un registre dont vous disposez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clean_roster </a:t>
            </a:r>
            <a:r>
              <a:rPr>
                <a:solidFill>
                  <a:srgbClr val="007020"/>
                </a:solidFill>
                <a:latin typeface="Courier"/>
              </a:rPr>
              <a:t>&lt;-</a:t>
            </a:r>
            <a:r>
              <a:rPr>
                <a:latin typeface="Courier"/>
              </a:rPr>
              <a:t> roster </a:t>
            </a:r>
            <a:r>
              <a:rPr>
                <a:solidFill>
                  <a:srgbClr val="4070A0"/>
                </a:solidFill>
                <a:latin typeface="Courier"/>
              </a:rPr>
              <a:t>|&gt;</a:t>
            </a:r>
            <a:br/>
            <a:r>
              <a:rPr>
                <a:latin typeface="Courier"/>
              </a:rPr>
              <a:t>  </a:t>
            </a:r>
            <a:r>
              <a:rPr>
                <a:solidFill>
                  <a:srgbClr val="06287E"/>
                </a:solidFill>
                <a:latin typeface="Courier"/>
              </a:rPr>
              <a:t>group_by</a:t>
            </a:r>
            <a:r>
              <a:rPr>
                <a:latin typeface="Courier"/>
              </a:rPr>
              <a:t>(student_id)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n</a:t>
            </a:r>
            <a:r>
              <a:rPr>
                <a:latin typeface="Courier"/>
              </a:rPr>
              <a:t>()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|&gt;</a:t>
            </a:r>
            <a:r>
              <a:rPr>
                <a:latin typeface="Courier"/>
              </a:rPr>
              <a:t> </a:t>
            </a:r>
            <a:r>
              <a:rPr>
                <a:solidFill>
                  <a:srgbClr val="06287E"/>
                </a:solidFill>
                <a:latin typeface="Courier"/>
              </a:rPr>
              <a:t>ungroup</a:t>
            </a:r>
            <a:r>
              <a:rPr>
                <a:latin typeface="Courier"/>
              </a:rPr>
              <a:t>()</a:t>
            </a:r>
            <a:br/>
            <a:br/>
            <a:r>
              <a:rPr>
                <a:latin typeface="Courier"/>
              </a:rPr>
              <a:t>vf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inner_join</a:t>
            </a:r>
            <a:r>
              <a:rPr>
                <a:latin typeface="Courier"/>
              </a:rPr>
              <a:t>(</a:t>
            </a:r>
            <a:r>
              <a:rPr>
                <a:solidFill>
                  <a:srgbClr val="06287E"/>
                </a:solidFill>
                <a:latin typeface="Courier"/>
              </a:rPr>
              <a:t>select</a:t>
            </a:r>
            <a:r>
              <a:rPr>
                <a:latin typeface="Courier"/>
              </a:rPr>
              <a:t>(clean_roster, student_id, school_id),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recount  =</a:t>
            </a:r>
            <a:r>
              <a:rPr>
                <a:latin typeface="Courier"/>
              </a:rPr>
              <a:t> </a:t>
            </a:r>
            <a:r>
              <a:rPr>
                <a:solidFill>
                  <a:srgbClr val="06287E"/>
                </a:solidFill>
                <a:latin typeface="Courier"/>
              </a:rPr>
              <a:t>sum</a:t>
            </a:r>
            <a:r>
              <a:rPr>
                <a:latin typeface="Courier"/>
              </a:rPr>
              <a:t>(present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4070A0"/>
                </a:solidFill>
                <a:latin typeface="Courier"/>
              </a:rPr>
              <a:t>"Y"</a:t>
            </a:r>
            <a:r>
              <a:rPr>
                <a:latin typeface="Courier"/>
              </a:rPr>
              <a:t>)),</a:t>
            </a:r>
            <a:br/>
            <a:r>
              <a:rPr>
                <a:latin typeface="Courier"/>
              </a:rPr>
              <a:t>    </a:t>
            </a:r>
            <a:r>
              <a:rPr>
                <a:solidFill>
                  <a:srgbClr val="7D9029"/>
                </a:solidFill>
                <a:latin typeface="Courier"/>
              </a:rPr>
              <a:t>reported =</a:t>
            </a:r>
            <a:r>
              <a:rPr>
                <a:latin typeface="Courier"/>
              </a:rPr>
              <a:t> </a:t>
            </a:r>
            <a:r>
              <a:rPr>
                <a:solidFill>
                  <a:srgbClr val="06287E"/>
                </a:solidFill>
                <a:latin typeface="Courier"/>
              </a:rPr>
              <a:t>sum</a:t>
            </a:r>
            <a:r>
              <a:rPr>
                <a:latin typeface="Courier"/>
              </a:rPr>
              <a:t>(present </a:t>
            </a:r>
            <a:r>
              <a:rPr>
                <a:solidFill>
                  <a:srgbClr val="4070A0"/>
                </a:solidFill>
                <a:latin typeface="Courier"/>
              </a:rPr>
              <a:t>==</a:t>
            </a:r>
            <a:r>
              <a:rPr>
                <a:latin typeface="Courier"/>
              </a:rPr>
              <a:t> </a:t>
            </a:r>
            <a:r>
              <a:rPr>
                <a:solidFill>
                  <a:srgbClr val="4070A0"/>
                </a:solidFill>
                <a:latin typeface="Courier"/>
              </a:rPr>
              <a:t>"true"</a:t>
            </a:r>
            <a:r>
              <a:rPr>
                <a:latin typeface="Courier"/>
              </a:rPr>
              <a:t>),</a:t>
            </a:r>
            <a:br/>
            <a:r>
              <a:rPr>
                <a:latin typeface="Courier"/>
              </a:rPr>
              <a:t>    </a:t>
            </a:r>
            <a:r>
              <a:rPr>
                <a:solidFill>
                  <a:srgbClr val="7D9029"/>
                </a:solidFill>
                <a:latin typeface="Courier"/>
              </a:rPr>
              <a:t>.by =</a:t>
            </a:r>
            <a:r>
              <a:rPr>
                <a:latin typeface="Courier"/>
              </a:rPr>
              <a:t> school_id</a:t>
            </a:r>
            <a:br/>
            <a:r>
              <a:rPr>
                <a:latin typeface="Courier"/>
              </a:rPr>
              <a:t>  )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verification_factor =</a:t>
            </a:r>
            <a:r>
              <a:rPr>
                <a:latin typeface="Courier"/>
              </a:rPr>
              <a:t> recount </a:t>
            </a:r>
            <a:r>
              <a:rPr>
                <a:solidFill>
                  <a:srgbClr val="4070A0"/>
                </a:solidFill>
                <a:latin typeface="Courier"/>
              </a:rPr>
              <a:t>/</a:t>
            </a:r>
            <a:r>
              <a:rPr>
                <a:latin typeface="Courier"/>
              </a:rPr>
              <a:t> reported)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(verification_factor))</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Calculez-le sur un registre dont vous disposez</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École</a:t>
                      </a:r>
                    </a:p>
                  </a:txBody>
                  <a:tcPr/>
                </a:tc>
                <a:tc>
                  <a:txBody>
                    <a:bodyPr/>
                    <a:lstStyle/>
                    <a:p>
                      <a:pPr lvl="0" indent="0" marL="0">
                        <a:buNone/>
                      </a:pPr>
                      <a:r>
                        <a:rPr/>
                        <a:t>Recomptage</a:t>
                      </a:r>
                    </a:p>
                  </a:txBody>
                  <a:tcPr/>
                </a:tc>
                <a:tc>
                  <a:txBody>
                    <a:bodyPr/>
                    <a:lstStyle/>
                    <a:p>
                      <a:pPr lvl="0" indent="0" marL="0">
                        <a:buNone/>
                      </a:pPr>
                      <a:r>
                        <a:rPr/>
                        <a:t>Rapporté</a:t>
                      </a:r>
                    </a:p>
                  </a:txBody>
                  <a:tcPr/>
                </a:tc>
                <a:tc>
                  <a:txBody>
                    <a:bodyPr/>
                    <a:lstStyle/>
                    <a:p>
                      <a:pPr lvl="0" indent="0" marL="0">
                        <a:buNone/>
                      </a:pPr>
                      <a:r>
                        <a:rPr/>
                        <a:t>Facteur</a:t>
                      </a:r>
                    </a:p>
                  </a:txBody>
                  <a:tcPr/>
                </a:tc>
              </a:tr>
              <a:tr h="0">
                <a:tc>
                  <a:txBody>
                    <a:bodyPr/>
                    <a:lstStyle/>
                    <a:p>
                      <a:pPr lvl="0" indent="0" marL="0">
                        <a:buNone/>
                      </a:pPr>
                      <a:r>
                        <a:rPr/>
                        <a:t>SCH09</a:t>
                      </a:r>
                    </a:p>
                  </a:txBody>
                </a:tc>
                <a:tc>
                  <a:txBody>
                    <a:bodyPr/>
                    <a:lstStyle/>
                    <a:p>
                      <a:pPr lvl="0" indent="0" marL="0">
                        <a:buNone/>
                      </a:pPr>
                      <a:r>
                        <a:rPr/>
                        <a:t>2 456</a:t>
                      </a:r>
                    </a:p>
                  </a:txBody>
                </a:tc>
                <a:tc>
                  <a:txBody>
                    <a:bodyPr/>
                    <a:lstStyle/>
                    <a:p>
                      <a:pPr lvl="0" indent="0" marL="0">
                        <a:buNone/>
                      </a:pPr>
                      <a:r>
                        <a:rPr/>
                        <a:t>1 734</a:t>
                      </a:r>
                    </a:p>
                  </a:txBody>
                </a:tc>
                <a:tc>
                  <a:txBody>
                    <a:bodyPr/>
                    <a:lstStyle/>
                    <a:p>
                      <a:pPr lvl="0" indent="0" marL="0">
                        <a:buNone/>
                      </a:pPr>
                      <a:r>
                        <a:rPr b="1"/>
                        <a:t>1,416</a:t>
                      </a:r>
                    </a:p>
                  </a:txBody>
                </a:tc>
              </a:tr>
              <a:tr h="0">
                <a:tc>
                  <a:txBody>
                    <a:bodyPr/>
                    <a:lstStyle/>
                    <a:p>
                      <a:pPr lvl="0" indent="0" marL="0">
                        <a:buNone/>
                      </a:pPr>
                      <a:r>
                        <a:rPr/>
                        <a:t>SCH01</a:t>
                      </a:r>
                    </a:p>
                  </a:txBody>
                </a:tc>
                <a:tc>
                  <a:txBody>
                    <a:bodyPr/>
                    <a:lstStyle/>
                    <a:p>
                      <a:pPr lvl="0" indent="0" marL="0">
                        <a:buNone/>
                      </a:pPr>
                      <a:r>
                        <a:rPr/>
                        <a:t>2 945</a:t>
                      </a:r>
                    </a:p>
                  </a:txBody>
                </a:tc>
                <a:tc>
                  <a:txBody>
                    <a:bodyPr/>
                    <a:lstStyle/>
                    <a:p>
                      <a:pPr lvl="0" indent="0" marL="0">
                        <a:buNone/>
                      </a:pPr>
                      <a:r>
                        <a:rPr/>
                        <a:t>2 945</a:t>
                      </a:r>
                    </a:p>
                  </a:txBody>
                </a:tc>
                <a:tc>
                  <a:txBody>
                    <a:bodyPr/>
                    <a:lstStyle/>
                    <a:p>
                      <a:pPr lvl="0" indent="0" marL="0">
                        <a:buNone/>
                      </a:pPr>
                      <a:r>
                        <a:rPr/>
                        <a:t>1,000</a:t>
                      </a:r>
                    </a:p>
                  </a:txBody>
                </a:tc>
              </a:tr>
              <a:tr h="0">
                <a:tc>
                  <a:txBody>
                    <a:bodyPr/>
                    <a:lstStyle/>
                    <a:p>
                      <a:pPr lvl="0" indent="0" marL="0">
                        <a:buNone/>
                      </a:pPr>
                      <a:r>
                        <a:rPr/>
                        <a:t>SCH02</a:t>
                      </a:r>
                    </a:p>
                  </a:txBody>
                </a:tc>
                <a:tc>
                  <a:txBody>
                    <a:bodyPr/>
                    <a:lstStyle/>
                    <a:p>
                      <a:pPr lvl="0" indent="0" marL="0">
                        <a:buNone/>
                      </a:pPr>
                      <a:r>
                        <a:rPr/>
                        <a:t>2 569</a:t>
                      </a:r>
                    </a:p>
                  </a:txBody>
                </a:tc>
                <a:tc>
                  <a:txBody>
                    <a:bodyPr/>
                    <a:lstStyle/>
                    <a:p>
                      <a:pPr lvl="0" indent="0" marL="0">
                        <a:buNone/>
                      </a:pPr>
                      <a:r>
                        <a:rPr/>
                        <a:t>2 569</a:t>
                      </a:r>
                    </a:p>
                  </a:txBody>
                </a:tc>
                <a:tc>
                  <a:txBody>
                    <a:bodyPr/>
                    <a:lstStyle/>
                    <a:p>
                      <a:pPr lvl="0" indent="0" marL="0">
                        <a:buNone/>
                      </a:pPr>
                      <a:r>
                        <a:rPr/>
                        <a:t>1,000</a:t>
                      </a:r>
                    </a:p>
                  </a:txBody>
                </a:tc>
              </a:tr>
              <a:tr h="0">
                <a:tc>
                  <a:txBody>
                    <a:bodyPr/>
                    <a:lstStyle/>
                    <a:p>
                      <a:pPr lvl="0" indent="0" marL="0">
                        <a:buNone/>
                      </a:pPr>
                      <a:r>
                        <a:rPr/>
                        <a:t>… 22 autres</a:t>
                      </a:r>
                    </a:p>
                  </a:txBody>
                </a:tc>
                <a:tc>
                  <a:txBody>
                    <a:bodyPr/>
                    <a:lstStyle/>
                    <a:p>
                      <a:endParaRPr/>
                    </a:p>
                  </a:txBody>
                </a:tc>
                <a:tc>
                  <a:txBody>
                    <a:bodyPr/>
                    <a:lstStyle/>
                    <a:p>
                      <a:endParaRPr/>
                    </a:p>
                  </a:txBody>
                </a:tc>
                <a:tc>
                  <a:txBody>
                    <a:bodyPr/>
                    <a:lstStyle/>
                    <a:p>
                      <a:pPr lvl="0" indent="0" marL="0">
                        <a:buNone/>
                      </a:pPr>
                      <a:r>
                        <a:rPr/>
                        <a:t>1,000</a:t>
                      </a:r>
                    </a:p>
                  </a:txBody>
                </a:tc>
              </a:tr>
              <a:tr h="0">
                <a:tc>
                  <a:txBody>
                    <a:bodyPr/>
                    <a:lstStyle/>
                    <a:p>
                      <a:pPr lvl="0" indent="0" marL="0">
                        <a:buNone/>
                      </a:pPr>
                      <a:r>
                        <a:rPr b="1"/>
                        <a:t>District</a:t>
                      </a:r>
                    </a:p>
                  </a:txBody>
                </a:tc>
                <a:tc>
                  <a:txBody>
                    <a:bodyPr/>
                    <a:lstStyle/>
                    <a:p>
                      <a:pPr lvl="0" indent="0" marL="0">
                        <a:buNone/>
                      </a:pPr>
                      <a:r>
                        <a:rPr b="1"/>
                        <a:t>61 764</a:t>
                      </a:r>
                    </a:p>
                  </a:txBody>
                </a:tc>
                <a:tc>
                  <a:txBody>
                    <a:bodyPr/>
                    <a:lstStyle/>
                    <a:p>
                      <a:pPr lvl="0" indent="0" marL="0">
                        <a:buNone/>
                      </a:pPr>
                      <a:r>
                        <a:rPr b="1"/>
                        <a:t>61 042</a:t>
                      </a:r>
                    </a:p>
                  </a:txBody>
                </a:tc>
                <a:tc>
                  <a:txBody>
                    <a:bodyPr/>
                    <a:lstStyle/>
                    <a:p>
                      <a:pPr lvl="0" indent="0" marL="0">
                        <a:buNone/>
                      </a:pPr>
                      <a:r>
                        <a:rPr b="1"/>
                        <a:t>1,012</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chiffre du district est le piège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(vf[</a:t>
            </a:r>
            <a:r>
              <a:rPr>
                <a:solidFill>
                  <a:srgbClr val="4070A0"/>
                </a:solidFill>
                <a:latin typeface="Courier"/>
              </a:rPr>
              <a:t>"verification_factor"</a:t>
            </a:r>
            <a:r>
              <a:rPr>
                <a:latin typeface="Courier"/>
              </a:rPr>
              <a:t>].describe())</a:t>
            </a:r>
            <a:br/>
            <a:r>
              <a:rPr>
                <a:latin typeface="Courier"/>
              </a:rPr>
              <a:t>outliers </a:t>
            </a:r>
            <a:r>
              <a:rPr>
                <a:solidFill>
                  <a:srgbClr val="666666"/>
                </a:solidFill>
                <a:latin typeface="Courier"/>
              </a:rPr>
              <a:t>=</a:t>
            </a:r>
            <a:r>
              <a:rPr>
                <a:latin typeface="Courier"/>
              </a:rPr>
              <a:t> vf[(vf[</a:t>
            </a:r>
            <a:r>
              <a:rPr>
                <a:solidFill>
                  <a:srgbClr val="4070A0"/>
                </a:solidFill>
                <a:latin typeface="Courier"/>
              </a:rPr>
              <a:t>"verification_factor"</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008000"/>
                </a:solidFill>
                <a:latin typeface="Courier"/>
              </a:rPr>
              <a:t>abs</a:t>
            </a:r>
            <a:r>
              <a:rPr>
                <a:latin typeface="Courier"/>
              </a:rPr>
              <a:t>() </a:t>
            </a:r>
            <a:r>
              <a:rPr>
                <a:solidFill>
                  <a:srgbClr val="666666"/>
                </a:solidFill>
                <a:latin typeface="Courier"/>
              </a:rPr>
              <a:t>&gt;</a:t>
            </a:r>
            <a:r>
              <a:rPr>
                <a:latin typeface="Courier"/>
              </a:rPr>
              <a:t> </a:t>
            </a:r>
            <a:r>
              <a:rPr>
                <a:solidFill>
                  <a:srgbClr val="40A070"/>
                </a:solidFill>
                <a:latin typeface="Courier"/>
              </a:rPr>
              <a:t>0.05</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(outliers)</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(vf)</a:t>
            </a:r>
            <a:r>
              <a:rPr>
                <a:solidFill>
                  <a:srgbClr val="4070A0"/>
                </a:solidFill>
                <a:latin typeface="Courier"/>
              </a:rPr>
              <a:t>}</a:t>
            </a:r>
            <a:r>
              <a:rPr>
                <a:solidFill>
                  <a:srgbClr val="BB6688"/>
                </a:solidFill>
                <a:latin typeface="Courier"/>
              </a:rPr>
              <a:t> schools outside the tolerance band"</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chiffre du district est le piège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summary</a:t>
            </a:r>
            <a:r>
              <a:rPr>
                <a:latin typeface="Courier"/>
              </a:rPr>
              <a:t>(vf</a:t>
            </a:r>
            <a:r>
              <a:rPr>
                <a:solidFill>
                  <a:srgbClr val="4070A0"/>
                </a:solidFill>
                <a:latin typeface="Courier"/>
              </a:rPr>
              <a:t>$</a:t>
            </a:r>
            <a:r>
              <a:rPr>
                <a:latin typeface="Courier"/>
              </a:rPr>
              <a:t>verification_factor)</a:t>
            </a:r>
            <a:br/>
            <a:r>
              <a:rPr>
                <a:latin typeface="Courier"/>
              </a:rPr>
              <a:t>vf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abs</a:t>
            </a:r>
            <a:r>
              <a:rPr>
                <a:latin typeface="Courier"/>
              </a:rPr>
              <a:t>(verification_factor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&gt;</a:t>
            </a:r>
            <a:r>
              <a:rPr>
                <a:latin typeface="Courier"/>
              </a:rPr>
              <a:t> </a:t>
            </a:r>
            <a:r>
              <a:rPr>
                <a:solidFill>
                  <a:srgbClr val="40A070"/>
                </a:solidFill>
                <a:latin typeface="Courier"/>
              </a:rPr>
              <a:t>0.05</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bande de tolérance</a:t>
            </a:r>
          </a:p>
        </p:txBody>
      </p:sp>
      <p:sp>
        <p:nvSpPr>
          <p:cNvPr id="3" name="Content Placeholder 2"/>
          <p:cNvSpPr>
            <a:spLocks noGrp="1"/>
          </p:cNvSpPr>
          <p:nvPr>
            <p:ph idx="1"/>
          </p:nvPr>
        </p:nvSpPr>
        <p:spPr/>
        <p:txBody>
          <a:bodyPr/>
          <a:lstStyle/>
          <a:p>
            <a:pPr lvl="0"/>
            <a:r>
              <a:rPr b="1"/>
              <a:t>Élargissez-la pour les petits nombres.</a:t>
            </a:r>
            <a:r>
              <a:rPr/>
              <a:t> Une formation rapportant 12 cas a un facteur de 1,08 si un cas a été manqué.…</a:t>
            </a:r>
          </a:p>
          <a:p>
            <a:pPr lvl="0"/>
            <a:r>
              <a:rPr b="1"/>
              <a:t>Resserrez-la quand il y a de l’argent.</a:t>
            </a:r>
            <a:r>
              <a:rPr/>
              <a:t> Lorsque le chiffre déclenche un paiement — financement basé sur les…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bande de tolérance — En Python</a:t>
            </a:r>
          </a:p>
        </p:txBody>
      </p:sp>
      <p:sp>
        <p:nvSpPr>
          <p:cNvPr id="3" name="Content Placeholder 2"/>
          <p:cNvSpPr>
            <a:spLocks noGrp="1"/>
          </p:cNvSpPr>
          <p:nvPr>
            <p:ph idx="1"/>
          </p:nvPr>
        </p:nvSpPr>
        <p:spPr/>
        <p:txBody>
          <a:bodyPr/>
          <a:lstStyle/>
          <a:p>
            <a:pPr lvl="0" indent="0">
              <a:buNone/>
            </a:pPr>
            <a:r>
              <a:rPr>
                <a:latin typeface="Courier"/>
              </a:rPr>
              <a:t>TOLERANCE </a:t>
            </a:r>
            <a:r>
              <a:rPr>
                <a:solidFill>
                  <a:srgbClr val="666666"/>
                </a:solidFill>
                <a:latin typeface="Courier"/>
              </a:rPr>
              <a:t>=</a:t>
            </a:r>
            <a:r>
              <a:rPr>
                <a:latin typeface="Courier"/>
              </a:rPr>
              <a:t> </a:t>
            </a:r>
            <a:r>
              <a:rPr>
                <a:solidFill>
                  <a:srgbClr val="40A070"/>
                </a:solidFill>
                <a:latin typeface="Courier"/>
              </a:rPr>
              <a:t>0.05</a:t>
            </a:r>
            <a:br/>
            <a:r>
              <a:rPr>
                <a:latin typeface="Courier"/>
              </a:rPr>
              <a:t>MIN_ABSOLUTE </a:t>
            </a:r>
            <a:r>
              <a:rPr>
                <a:solidFill>
                  <a:srgbClr val="666666"/>
                </a:solidFill>
                <a:latin typeface="Courier"/>
              </a:rPr>
              <a:t>=</a:t>
            </a:r>
            <a:r>
              <a:rPr>
                <a:latin typeface="Courier"/>
              </a:rPr>
              <a:t> </a:t>
            </a:r>
            <a:r>
              <a:rPr>
                <a:solidFill>
                  <a:srgbClr val="40A070"/>
                </a:solidFill>
                <a:latin typeface="Courier"/>
              </a:rPr>
              <a:t>5</a:t>
            </a:r>
            <a:br/>
            <a:br/>
            <a:r>
              <a:rPr>
                <a:latin typeface="Courier"/>
              </a:rPr>
              <a:t>vf[</a:t>
            </a:r>
            <a:r>
              <a:rPr>
                <a:solidFill>
                  <a:srgbClr val="4070A0"/>
                </a:solidFill>
                <a:latin typeface="Courier"/>
              </a:rPr>
              <a:t>"difference"</a:t>
            </a:r>
            <a:r>
              <a:rPr>
                <a:latin typeface="Courier"/>
              </a:rPr>
              <a:t>] </a:t>
            </a:r>
            <a:r>
              <a:rPr>
                <a:solidFill>
                  <a:srgbClr val="666666"/>
                </a:solidFill>
                <a:latin typeface="Courier"/>
              </a:rPr>
              <a:t>=</a:t>
            </a:r>
            <a:r>
              <a:rPr>
                <a:latin typeface="Courier"/>
              </a:rPr>
              <a:t> vf[</a:t>
            </a:r>
            <a:r>
              <a:rPr>
                <a:solidFill>
                  <a:srgbClr val="4070A0"/>
                </a:solidFill>
                <a:latin typeface="Courier"/>
              </a:rPr>
              <a:t>"recount"</a:t>
            </a:r>
            <a:r>
              <a:rPr>
                <a:latin typeface="Courier"/>
              </a:rPr>
              <a:t>] </a:t>
            </a:r>
            <a:r>
              <a:rPr>
                <a:solidFill>
                  <a:srgbClr val="666666"/>
                </a:solidFill>
                <a:latin typeface="Courier"/>
              </a:rPr>
              <a:t>-</a:t>
            </a:r>
            <a:r>
              <a:rPr>
                <a:latin typeface="Courier"/>
              </a:rPr>
              <a:t> vf[</a:t>
            </a:r>
            <a:r>
              <a:rPr>
                <a:solidFill>
                  <a:srgbClr val="4070A0"/>
                </a:solidFill>
                <a:latin typeface="Courier"/>
              </a:rPr>
              <a:t>"reported"</a:t>
            </a:r>
            <a:r>
              <a:rPr>
                <a:latin typeface="Courier"/>
              </a:rPr>
              <a:t>]</a:t>
            </a:r>
            <a:br/>
            <a:r>
              <a:rPr>
                <a:latin typeface="Courier"/>
              </a:rPr>
              <a:t>vf[</a:t>
            </a:r>
            <a:r>
              <a:rPr>
                <a:solidFill>
                  <a:srgbClr val="4070A0"/>
                </a:solidFill>
                <a:latin typeface="Courier"/>
              </a:rPr>
              <a:t>"finding"</a:t>
            </a:r>
            <a:r>
              <a:rPr>
                <a:latin typeface="Courier"/>
              </a:rPr>
              <a:t>] </a:t>
            </a:r>
            <a:r>
              <a:rPr>
                <a:solidFill>
                  <a:srgbClr val="666666"/>
                </a:solidFill>
                <a:latin typeface="Courier"/>
              </a:rPr>
              <a:t>=</a:t>
            </a:r>
            <a:r>
              <a:rPr>
                <a:latin typeface="Courier"/>
              </a:rPr>
              <a:t> (</a:t>
            </a:r>
            <a:br/>
            <a:r>
              <a:rPr>
                <a:latin typeface="Courier"/>
              </a:rPr>
              <a:t>    ((vf[</a:t>
            </a:r>
            <a:r>
              <a:rPr>
                <a:solidFill>
                  <a:srgbClr val="4070A0"/>
                </a:solidFill>
                <a:latin typeface="Courier"/>
              </a:rPr>
              <a:t>"verification_factor"</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008000"/>
                </a:solidFill>
                <a:latin typeface="Courier"/>
              </a:rPr>
              <a:t>abs</a:t>
            </a:r>
            <a:r>
              <a:rPr>
                <a:latin typeface="Courier"/>
              </a:rPr>
              <a:t>() </a:t>
            </a:r>
            <a:r>
              <a:rPr>
                <a:solidFill>
                  <a:srgbClr val="666666"/>
                </a:solidFill>
                <a:latin typeface="Courier"/>
              </a:rPr>
              <a:t>&gt;</a:t>
            </a:r>
            <a:r>
              <a:rPr>
                <a:latin typeface="Courier"/>
              </a:rPr>
              <a:t> TOLERANCE)</a:t>
            </a:r>
            <a:br/>
            <a:r>
              <a:rPr>
                <a:latin typeface="Courier"/>
              </a:rPr>
              <a:t>    </a:t>
            </a:r>
            <a:r>
              <a:rPr>
                <a:solidFill>
                  <a:srgbClr val="666666"/>
                </a:solidFill>
                <a:latin typeface="Courier"/>
              </a:rPr>
              <a:t>&amp;</a:t>
            </a:r>
            <a:r>
              <a:rPr>
                <a:latin typeface="Courier"/>
              </a:rPr>
              <a:t> (vf[</a:t>
            </a:r>
            <a:r>
              <a:rPr>
                <a:solidFill>
                  <a:srgbClr val="4070A0"/>
                </a:solidFill>
                <a:latin typeface="Courier"/>
              </a:rPr>
              <a:t>"difference"</a:t>
            </a:r>
            <a:r>
              <a:rPr>
                <a:latin typeface="Courier"/>
              </a:rPr>
              <a:t>].</a:t>
            </a:r>
            <a:r>
              <a:rPr>
                <a:solidFill>
                  <a:srgbClr val="008000"/>
                </a:solidFill>
                <a:latin typeface="Courier"/>
              </a:rPr>
              <a:t>abs</a:t>
            </a:r>
            <a:r>
              <a:rPr>
                <a:latin typeface="Courier"/>
              </a:rPr>
              <a:t>() </a:t>
            </a:r>
            <a:r>
              <a:rPr>
                <a:solidFill>
                  <a:srgbClr val="666666"/>
                </a:solidFill>
                <a:latin typeface="Courier"/>
              </a:rPr>
              <a:t>&gt;</a:t>
            </a:r>
            <a:r>
              <a:rPr>
                <a:latin typeface="Courier"/>
              </a:rPr>
              <a:t> MIN_ABSOLUTE)</a:t>
            </a:r>
            <a:br/>
            <a:r>
              <a:rPr>
                <a:latin typeface="Courier"/>
              </a:rPr>
              <a:t>)</a:t>
            </a:r>
            <a:br/>
            <a:r>
              <a:rPr>
                <a:solidFill>
                  <a:srgbClr val="008000"/>
                </a:solidFill>
                <a:latin typeface="Courier"/>
              </a:rPr>
              <a:t>print</a:t>
            </a:r>
            <a:r>
              <a:rPr>
                <a:latin typeface="Courier"/>
              </a:rPr>
              <a:t>(vf[vf[</a:t>
            </a:r>
            <a:r>
              <a:rPr>
                <a:solidFill>
                  <a:srgbClr val="4070A0"/>
                </a:solidFill>
                <a:latin typeface="Courier"/>
              </a:rPr>
              <a:t>"finding"</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bande de tolérance — En R</a:t>
            </a:r>
          </a:p>
        </p:txBody>
      </p:sp>
      <p:sp>
        <p:nvSpPr>
          <p:cNvPr id="3" name="Content Placeholder 2"/>
          <p:cNvSpPr>
            <a:spLocks noGrp="1"/>
          </p:cNvSpPr>
          <p:nvPr>
            <p:ph idx="1"/>
          </p:nvPr>
        </p:nvSpPr>
        <p:spPr/>
        <p:txBody>
          <a:bodyPr/>
          <a:lstStyle/>
          <a:p>
            <a:pPr lvl="0" indent="0">
              <a:buNone/>
            </a:pPr>
            <a:r>
              <a:rPr>
                <a:latin typeface="Courier"/>
              </a:rPr>
              <a:t>vf </a:t>
            </a:r>
            <a:r>
              <a:rPr>
                <a:solidFill>
                  <a:srgbClr val="007020"/>
                </a:solidFill>
                <a:latin typeface="Courier"/>
              </a:rPr>
              <a:t>&lt;-</a:t>
            </a:r>
            <a:r>
              <a:rPr>
                <a:latin typeface="Courier"/>
              </a:rPr>
              <a:t> vf </a:t>
            </a:r>
            <a:r>
              <a:rPr>
                <a:solidFill>
                  <a:srgbClr val="4070A0"/>
                </a:solidFill>
                <a:latin typeface="Courier"/>
              </a:rPr>
              <a:t>|&gt;</a:t>
            </a:r>
            <a:br/>
            <a:r>
              <a:rPr>
                <a:latin typeface="Courier"/>
              </a:rPr>
              <a:t>  </a:t>
            </a:r>
            <a:r>
              <a:rPr>
                <a:solidFill>
                  <a:srgbClr val="06287E"/>
                </a:solidFill>
                <a:latin typeface="Courier"/>
              </a:rPr>
              <a:t>mutate</a:t>
            </a:r>
            <a:r>
              <a:rPr>
                <a:latin typeface="Courier"/>
              </a:rPr>
              <a:t>(</a:t>
            </a:r>
            <a:br/>
            <a:r>
              <a:rPr>
                <a:latin typeface="Courier"/>
              </a:rPr>
              <a:t>    </a:t>
            </a:r>
            <a:r>
              <a:rPr>
                <a:solidFill>
                  <a:srgbClr val="7D9029"/>
                </a:solidFill>
                <a:latin typeface="Courier"/>
              </a:rPr>
              <a:t>difference =</a:t>
            </a:r>
            <a:r>
              <a:rPr>
                <a:latin typeface="Courier"/>
              </a:rPr>
              <a:t> recount </a:t>
            </a:r>
            <a:r>
              <a:rPr>
                <a:solidFill>
                  <a:srgbClr val="4070A0"/>
                </a:solidFill>
                <a:latin typeface="Courier"/>
              </a:rPr>
              <a:t>-</a:t>
            </a:r>
            <a:r>
              <a:rPr>
                <a:latin typeface="Courier"/>
              </a:rPr>
              <a:t> reported,</a:t>
            </a:r>
            <a:br/>
            <a:r>
              <a:rPr>
                <a:latin typeface="Courier"/>
              </a:rPr>
              <a:t>    </a:t>
            </a:r>
            <a:r>
              <a:rPr>
                <a:solidFill>
                  <a:srgbClr val="7D9029"/>
                </a:solidFill>
                <a:latin typeface="Courier"/>
              </a:rPr>
              <a:t>finding =</a:t>
            </a:r>
            <a:r>
              <a:rPr>
                <a:latin typeface="Courier"/>
              </a:rPr>
              <a:t> </a:t>
            </a:r>
            <a:r>
              <a:rPr>
                <a:solidFill>
                  <a:srgbClr val="06287E"/>
                </a:solidFill>
                <a:latin typeface="Courier"/>
              </a:rPr>
              <a:t>abs</a:t>
            </a:r>
            <a:r>
              <a:rPr>
                <a:latin typeface="Courier"/>
              </a:rPr>
              <a:t>(verification_factor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&gt;</a:t>
            </a:r>
            <a:r>
              <a:rPr>
                <a:latin typeface="Courier"/>
              </a:rPr>
              <a:t> </a:t>
            </a:r>
            <a:r>
              <a:rPr>
                <a:solidFill>
                  <a:srgbClr val="40A070"/>
                </a:solidFill>
                <a:latin typeface="Courier"/>
              </a:rPr>
              <a:t>0.05</a:t>
            </a:r>
            <a:r>
              <a:rPr>
                <a:latin typeface="Courier"/>
              </a:rPr>
              <a:t> </a:t>
            </a:r>
            <a:r>
              <a:rPr>
                <a:solidFill>
                  <a:srgbClr val="4070A0"/>
                </a:solidFill>
                <a:latin typeface="Courier"/>
              </a:rPr>
              <a:t>&amp;</a:t>
            </a:r>
            <a:r>
              <a:rPr>
                <a:latin typeface="Courier"/>
              </a:rPr>
              <a:t> </a:t>
            </a:r>
            <a:r>
              <a:rPr>
                <a:solidFill>
                  <a:srgbClr val="06287E"/>
                </a:solidFill>
                <a:latin typeface="Courier"/>
              </a:rPr>
              <a:t>abs</a:t>
            </a:r>
            <a:r>
              <a:rPr>
                <a:latin typeface="Courier"/>
              </a:rPr>
              <a:t>(difference) </a:t>
            </a:r>
            <a:r>
              <a:rPr>
                <a:solidFill>
                  <a:srgbClr val="4070A0"/>
                </a:solidFill>
                <a:latin typeface="Courier"/>
              </a:rPr>
              <a:t>&gt;</a:t>
            </a:r>
            <a:r>
              <a:rPr>
                <a:latin typeface="Courier"/>
              </a:rPr>
              <a:t> </a:t>
            </a:r>
            <a:r>
              <a:rPr>
                <a:solidFill>
                  <a:srgbClr val="40A070"/>
                </a:solidFill>
                <a:latin typeface="Courier"/>
              </a:rPr>
              <a:t>5</a:t>
            </a:r>
            <a:br/>
            <a:r>
              <a:rPr>
                <a:latin typeface="Courier"/>
              </a:rPr>
              <a:t>  )</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bande de tolérance</a:t>
            </a:r>
          </a:p>
        </p:txBody>
      </p:sp>
      <p:sp>
        <p:nvSpPr>
          <p:cNvPr id="3" name="Content Placeholder 2"/>
          <p:cNvSpPr>
            <a:spLocks noGrp="1"/>
          </p:cNvSpPr>
          <p:nvPr>
            <p:ph idx="1"/>
          </p:nvPr>
        </p:nvSpPr>
        <p:spPr/>
        <p:txBody>
          <a:bodyPr/>
          <a:lstStyle/>
          <a:p>
            <a:pPr lvl="0"/>
            <a:r>
              <a:rPr/>
              <a:t>Inscrivez la bande dans le protocole avant la visite — Un seuil choisi après avoir vu les chiffres n’est pas un seuil,…</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recomptage est un protocole, pas une après-midi</a:t>
            </a:r>
          </a:p>
        </p:txBody>
      </p:sp>
      <p:sp>
        <p:nvSpPr>
          <p:cNvPr id="3" name="Content Placeholder 2"/>
          <p:cNvSpPr>
            <a:spLocks noGrp="1"/>
          </p:cNvSpPr>
          <p:nvPr>
            <p:ph idx="1"/>
          </p:nvPr>
        </p:nvSpPr>
        <p:spPr/>
        <p:txBody>
          <a:bodyPr/>
          <a:lstStyle/>
          <a:p>
            <a:pPr lvl="0"/>
            <a:r>
              <a:rPr b="1"/>
              <a:t>Fixez la période exactement.</a:t>
            </a:r>
            <a:r>
              <a:rPr/>
              <a:t> « Mars » n’est pas une période. « Du 1er au 31 mars, par date de service et non par…</a:t>
            </a:r>
          </a:p>
          <a:p>
            <a:pPr lvl="0"/>
            <a:r>
              <a:rPr b="1"/>
              <a:t>Fixez la définition exactement.</a:t>
            </a:r>
            <a:r>
              <a:rPr/>
              <a:t> Comptez ce que dit le numérateur de l’indicateur, non ce que dit l’en-tête de…</a:t>
            </a:r>
          </a:p>
          <a:p>
            <a:pPr lvl="0"/>
            <a:r>
              <a:rPr b="1"/>
              <a:t>Recomptez indépendamment.</a:t>
            </a:r>
            <a:r>
              <a:rPr/>
              <a:t> La personne qui a compilé le rapport ne doit pas faire le recomptage. Non par défiance —…</a:t>
            </a:r>
          </a:p>
          <a:p>
            <a:pPr lvl="0"/>
            <a:r>
              <a:rPr b="1"/>
              <a:t>Notez à partir de quoi vous avez compté.</a:t>
            </a:r>
            <a:r>
              <a:rPr/>
              <a:t> Registre, fiche de pointage, cartes individuelles. Deux sources d’une même…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 facteur de vérification ne peut pas dire</a:t>
            </a:r>
          </a:p>
        </p:txBody>
      </p:sp>
      <p:sp>
        <p:nvSpPr>
          <p:cNvPr id="3" name="Content Placeholder 2"/>
          <p:cNvSpPr>
            <a:spLocks noGrp="1"/>
          </p:cNvSpPr>
          <p:nvPr>
            <p:ph idx="1"/>
          </p:nvPr>
        </p:nvSpPr>
        <p:spPr/>
        <p:txBody>
          <a:bodyPr/>
          <a:lstStyle/>
          <a:p>
            <a:pPr lvl="0"/>
            <a:r>
              <a:rPr/>
              <a:t>Il ne dit pas que le registre est juste — Un facteur de 1,00 signifie que le rapport correspond au registre</a:t>
            </a:r>
          </a:p>
          <a:p>
            <a:pPr lvl="0"/>
            <a:r>
              <a:rPr/>
              <a:t>Il ne se généralise pas au-delà des formations visitées — sauf si vous avez échantillonné correctement</a:t>
            </a:r>
          </a:p>
          <a:p>
            <a:pPr lvl="0"/>
            <a:r>
              <a:rPr/>
              <a:t>Ce n’est pas une accusation — Un facteur de 1,42 dans une école, avec vingt-trois autres à exactement 1,00, a la…</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ne pouvez pas visiter trente-huit formations.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https://data-analysis.cassion.dev/fr/cours/data-quality-assessment/dqa-03-verification-factor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recomptage, et le nombre qu’il produit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Un facteur de vérification est le recomptage divisé par le chiffre rapporté. Le district est à 1,012, ce que personne ne contesterait, et une école sur vingt-quatre est à 1,42.</vt:lpwstr>
  </property>
</Properties>
</file>