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notesMaster" Target="notesMasters/notesMaster1.xml" /><Relationship Id="rId25" Type="http://schemas.openxmlformats.org/officeDocument/2006/relationships/viewProps" Target="viewProps.xml" /><Relationship Id="rId24" Type="http://schemas.openxmlformats.org/officeDocument/2006/relationships/presProps" Target="presProps.xml" /><Relationship Id="rId1" Type="http://schemas.openxmlformats.org/officeDocument/2006/relationships/slideMaster" Target="slideMasters/slideMaster1.xml" /><Relationship Id="rId27" Type="http://schemas.openxmlformats.org/officeDocument/2006/relationships/tableStyles" Target="tableStyles.xml" /><Relationship Id="rId26"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sampling strategies that answer three different questions, how many is enough, and the sentence you are allowed to write about the thirty-two facilities you did not visit.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verification visit costs a vehicle, a day, two people and fuel. The budget covers six. Everything in this lesson follows from that arithmetic, and the first thing to be clear about is that which six you choose determines what your finding is allowed to mean. Three strategies, three questions, and mixing them up is the commonest DQA methods failure.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If you want a statement about the district, the sample has to be drawn without reference to what you expect to find.</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it and record the seed. A DQA whose sample cannot be reproduced invites the question of whether the facilities were chosen after somebody knew what was in them, and the seed answers it in one line. Stratify where a subgroup matters. Health posts report worst, so a simple random sample of six could easily contain none of them:</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Stratifying by type gives you a statement about each type as well as about the district, and it costs nothing.</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If the purpose is to fix things rather than to describe them, choose the facilities the desk analysis already flagged. The next two lessons are entirely about producing that ranking.</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finds more problems per vehicle-day than random sampling, which is why most real DQAs use it. It also cannot be generalised, and the report must say so: Every DQA report that omits that sentence and then quotes a district-level verification factor is making a claim its design does not support.</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third option, and often the most useful for a total. Order facilities by volume, and visit enough of them to cover most of the numerator.</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If eight facilities account for half the doses, verifying those eight bounds the error on the district total regardless of what the other thirty do. This is the right design when the question is “can I trust the total I am reporting to the donor” — and the wrong one when the question is about service quality in remote posts, because it systematically ignores them.</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There is no single answer, but there is a way to think about it that survives being challenged. For a yes/no question — is this facility’s reporting acceptable — you are estimating a proportion, and precision improves with the square root of the sample. Six facilities out of thirty-eight gives a confidence interval so wide that almost no result is distinguishable from any other. Be honest about that rather than reporting “33% of facilities had findings” from a sample of six. For detecting whether a problem exists at all, small samples are far more capable. If 30% of facilities have a defect, the chance that six randomly chosen facilities contain none of them is about 12% — so a clean sample of six is reasonable evidence that a </a:t>
            </a:r>
            <a:r>
              <a:rPr i="1"/>
              <a:t>widespread</a:t>
            </a:r>
            <a:r>
              <a:rPr/>
              <a:t> problem is absent, and no evidence at all about a rare one.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That single line is worth putting in the report. It converts “we visited six and found nothing” into a statement with a number attached.</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Lot Quality Assurance Sampling is the formalisation of the paragraph above, and this sector already uses it for coverage surveys. The idea is to stop trying to </a:t>
            </a:r>
            <a:r>
              <a:rPr i="1"/>
              <a:t>estimate</a:t>
            </a:r>
            <a:r>
              <a:rPr/>
              <a:t> and start trying to </a:t>
            </a:r>
            <a:r>
              <a:rPr i="1"/>
              <a:t>decide</a:t>
            </a:r>
            <a:r>
              <a:rPr/>
              <a:t>: pick a threshold, a sample size and a decision rule, and accept or reject. The virtue is that the sample can be small because you are answering a smaller question. The cost is that you get a verdict rather than a figure, and someone will ask for the figure anyway. Say up front which you designed for.</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Real DQAs usually do all three, and that is fine as long as the report separates them.</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a:t>
            </a:r>
            <a:r>
              <a:rPr>
                <a:latin typeface="Courier"/>
              </a:rPr>
              <a:t>reason</a:t>
            </a:r>
            <a:r>
              <a:rPr/>
              <a:t> column is the methods section. With it, a reader knows which findings generalise and which do not. Without it, the report has one sample and three incompatible claims, and a reviewer who notices will discount all of them.</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Risk-based sampling needs a risk ranking, and so far you have only reporting rates. The next two lessons build the rest of it from the extract you already hold — trends that move impossibly, values that repeat, and digits that betray a number nobody measured.</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data-quality-assessment/dqa-04-sampling-for-verificatio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Choosing which six facilities to visit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Three sampling strategies that answer three different questions, how many is enough, and the sentence you are allowed to write about the thirty-two facilities you did not visit.</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4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You have a week and thirty-eight facilities</a:t>
            </a:r>
          </a:p>
          <a:p>
            <a:pPr lvl="0"/>
            <a:r>
              <a:rPr/>
              <a:t>Random: the only one that generalises</a:t>
            </a:r>
          </a:p>
          <a:p>
            <a:pPr lvl="0"/>
            <a:r>
              <a:rPr/>
              <a:t>Risk-based: where the problems are</a:t>
            </a:r>
          </a:p>
          <a:p>
            <a:pPr lvl="0"/>
            <a:r>
              <a:rPr/>
              <a:t>Census of the largest</a:t>
            </a:r>
          </a:p>
          <a:p>
            <a:pPr lvl="0"/>
            <a:r>
              <a:rPr/>
              <a:t>How many is enough</a:t>
            </a:r>
          </a:p>
          <a:p>
            <a:pPr lvl="0"/>
            <a:r>
              <a:rPr/>
              <a:t>LQAS: designed for exactly this</a:t>
            </a:r>
          </a:p>
          <a:p>
            <a:pPr lvl="0"/>
            <a:r>
              <a:rPr/>
              <a:t>Combine, and label</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You have a week and thirty-eight facilities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Strategy</a:t>
                      </a:r>
                    </a:p>
                  </a:txBody>
                  <a:tcPr/>
                </a:tc>
                <a:tc>
                  <a:txBody>
                    <a:bodyPr/>
                    <a:lstStyle/>
                    <a:p>
                      <a:pPr lvl="0" indent="0" marL="0">
                        <a:buNone/>
                      </a:pPr>
                      <a:r>
                        <a:rPr/>
                        <a:t>Answers</a:t>
                      </a:r>
                    </a:p>
                  </a:txBody>
                  <a:tcPr/>
                </a:tc>
                <a:tc>
                  <a:txBody>
                    <a:bodyPr/>
                    <a:lstStyle/>
                    <a:p>
                      <a:pPr lvl="0" indent="0" marL="0">
                        <a:buNone/>
                      </a:pPr>
                      <a:r>
                        <a:rPr/>
                        <a:t>Cannot answer</a:t>
                      </a:r>
                    </a:p>
                  </a:txBody>
                  <a:tcPr/>
                </a:tc>
              </a:tr>
              <a:tr h="0">
                <a:tc>
                  <a:txBody>
                    <a:bodyPr/>
                    <a:lstStyle/>
                    <a:p>
                      <a:pPr lvl="0" indent="0" marL="0">
                        <a:buNone/>
                      </a:pPr>
                      <a:r>
                        <a:rPr/>
                        <a:t>Random</a:t>
                      </a:r>
                    </a:p>
                  </a:txBody>
                </a:tc>
                <a:tc>
                  <a:txBody>
                    <a:bodyPr/>
                    <a:lstStyle/>
                    <a:p>
                      <a:pPr lvl="0" indent="0" marL="0">
                        <a:buNone/>
                      </a:pPr>
                      <a:r>
                        <a:rPr/>
                        <a:t>“What is the district’s data quality?”</a:t>
                      </a:r>
                    </a:p>
                  </a:txBody>
                </a:tc>
                <a:tc>
                  <a:txBody>
                    <a:bodyPr/>
                    <a:lstStyle/>
                    <a:p>
                      <a:pPr lvl="0" indent="0" marL="0">
                        <a:buNone/>
                      </a:pPr>
                      <a:r>
                        <a:rPr/>
                        <a:t>“Where are the problems?”</a:t>
                      </a:r>
                    </a:p>
                  </a:txBody>
                </a:tc>
              </a:tr>
              <a:tr h="0">
                <a:tc>
                  <a:txBody>
                    <a:bodyPr/>
                    <a:lstStyle/>
                    <a:p>
                      <a:pPr lvl="0" indent="0" marL="0">
                        <a:buNone/>
                      </a:pPr>
                      <a:r>
                        <a:rPr/>
                        <a:t>Risk-based</a:t>
                      </a:r>
                    </a:p>
                  </a:txBody>
                </a:tc>
                <a:tc>
                  <a:txBody>
                    <a:bodyPr/>
                    <a:lstStyle/>
                    <a:p>
                      <a:pPr lvl="0" indent="0" marL="0">
                        <a:buNone/>
                      </a:pPr>
                      <a:r>
                        <a:rPr/>
                        <a:t>“Are the facilities we suspect actually wrong?”</a:t>
                      </a:r>
                    </a:p>
                  </a:txBody>
                </a:tc>
                <a:tc>
                  <a:txBody>
                    <a:bodyPr/>
                    <a:lstStyle/>
                    <a:p>
                      <a:pPr lvl="0" indent="0" marL="0">
                        <a:buNone/>
                      </a:pPr>
                      <a:r>
                        <a:rPr/>
                        <a:t>“What is the district’s data quality?”</a:t>
                      </a:r>
                    </a:p>
                  </a:txBody>
                </a:tc>
              </a:tr>
              <a:tr h="0">
                <a:tc>
                  <a:txBody>
                    <a:bodyPr/>
                    <a:lstStyle/>
                    <a:p>
                      <a:pPr lvl="0" indent="0" marL="0">
                        <a:buNone/>
                      </a:pPr>
                      <a:r>
                        <a:rPr/>
                        <a:t>Census of the largest</a:t>
                      </a:r>
                    </a:p>
                  </a:txBody>
                </a:tc>
                <a:tc>
                  <a:txBody>
                    <a:bodyPr/>
                    <a:lstStyle/>
                    <a:p>
                      <a:pPr lvl="0" indent="0" marL="0">
                        <a:buNone/>
                      </a:pPr>
                      <a:r>
                        <a:rPr/>
                        <a:t>“Is the district total right?”</a:t>
                      </a:r>
                    </a:p>
                  </a:txBody>
                </a:tc>
                <a:tc>
                  <a:txBody>
                    <a:bodyPr/>
                    <a:lstStyle/>
                    <a:p>
                      <a:pPr lvl="0" indent="0" marL="0">
                        <a:buNone/>
                      </a:pPr>
                      <a:r>
                        <a:rPr/>
                        <a:t>Anything about small facilities</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Random: the only one that generalises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facilities </a:t>
            </a:r>
            <a:r>
              <a:rPr>
                <a:solidFill>
                  <a:srgbClr val="666666"/>
                </a:solidFill>
                <a:latin typeface="Courier"/>
              </a:rPr>
              <a:t>=</a:t>
            </a:r>
            <a:r>
              <a:rPr>
                <a:latin typeface="Courier"/>
              </a:rPr>
              <a:t> vax[[</a:t>
            </a:r>
            <a:r>
              <a:rPr>
                <a:solidFill>
                  <a:srgbClr val="4070A0"/>
                </a:solidFill>
                <a:latin typeface="Courier"/>
              </a:rPr>
              <a:t>"facility_id"</a:t>
            </a:r>
            <a:r>
              <a:rPr>
                <a:latin typeface="Courier"/>
              </a:rPr>
              <a:t>, </a:t>
            </a:r>
            <a:r>
              <a:rPr>
                <a:solidFill>
                  <a:srgbClr val="4070A0"/>
                </a:solidFill>
                <a:latin typeface="Courier"/>
              </a:rPr>
              <a:t>"facility_type"</a:t>
            </a:r>
            <a:r>
              <a:rPr>
                <a:latin typeface="Courier"/>
              </a:rPr>
              <a:t>]].drop_duplicates()</a:t>
            </a:r>
            <a:br/>
            <a:br/>
            <a:r>
              <a:rPr>
                <a:latin typeface="Courier"/>
              </a:rPr>
              <a:t>sample </a:t>
            </a:r>
            <a:r>
              <a:rPr>
                <a:solidFill>
                  <a:srgbClr val="666666"/>
                </a:solidFill>
                <a:latin typeface="Courier"/>
              </a:rPr>
              <a:t>=</a:t>
            </a:r>
            <a:r>
              <a:rPr>
                <a:latin typeface="Courier"/>
              </a:rPr>
              <a:t> facilities.sample(n</a:t>
            </a:r>
            <a:r>
              <a:rPr>
                <a:solidFill>
                  <a:srgbClr val="666666"/>
                </a:solidFill>
                <a:latin typeface="Courier"/>
              </a:rPr>
              <a:t>=</a:t>
            </a:r>
            <a:r>
              <a:rPr>
                <a:solidFill>
                  <a:srgbClr val="40A070"/>
                </a:solidFill>
                <a:latin typeface="Courier"/>
              </a:rPr>
              <a:t>6</a:t>
            </a:r>
            <a:r>
              <a:rPr>
                <a:latin typeface="Courier"/>
              </a:rPr>
              <a:t>, random_state</a:t>
            </a:r>
            <a:r>
              <a:rPr>
                <a:solidFill>
                  <a:srgbClr val="666666"/>
                </a:solidFill>
                <a:latin typeface="Courier"/>
              </a:rPr>
              <a:t>=</a:t>
            </a:r>
            <a:r>
              <a:rPr>
                <a:solidFill>
                  <a:srgbClr val="40A070"/>
                </a:solidFill>
                <a:latin typeface="Courier"/>
              </a:rPr>
              <a:t>20260728</a:t>
            </a:r>
            <a:r>
              <a:rPr>
                <a:latin typeface="Courier"/>
              </a:rPr>
              <a:t>)</a:t>
            </a:r>
            <a:br/>
            <a:r>
              <a:rPr>
                <a:solidFill>
                  <a:srgbClr val="008000"/>
                </a:solidFill>
                <a:latin typeface="Courier"/>
              </a:rPr>
              <a:t>print</a:t>
            </a:r>
            <a:r>
              <a:rPr>
                <a:latin typeface="Courier"/>
              </a:rPr>
              <a:t>(sample)</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Random: the only one that generalises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set.seed</a:t>
            </a:r>
            <a:r>
              <a:rPr>
                <a:latin typeface="Courier"/>
              </a:rPr>
              <a:t>(</a:t>
            </a:r>
            <a:r>
              <a:rPr>
                <a:solidFill>
                  <a:srgbClr val="40A070"/>
                </a:solidFill>
                <a:latin typeface="Courier"/>
              </a:rPr>
              <a:t>20260728</a:t>
            </a:r>
            <a:r>
              <a:rPr>
                <a:latin typeface="Courier"/>
              </a:rPr>
              <a:t>)</a:t>
            </a:r>
            <a:br/>
            <a:br/>
            <a:r>
              <a:rPr>
                <a:latin typeface="Courier"/>
              </a:rPr>
              <a:t>sample </a:t>
            </a:r>
            <a:r>
              <a:rPr>
                <a:solidFill>
                  <a:srgbClr val="007020"/>
                </a:solidFill>
                <a:latin typeface="Courier"/>
              </a:rPr>
              <a:t>&lt;-</a:t>
            </a:r>
            <a:r>
              <a:rPr>
                <a:latin typeface="Courier"/>
              </a:rPr>
              <a:t> facilities </a:t>
            </a:r>
            <a:r>
              <a:rPr>
                <a:solidFill>
                  <a:srgbClr val="4070A0"/>
                </a:solidFill>
                <a:latin typeface="Courier"/>
              </a:rPr>
              <a:t>|&gt;</a:t>
            </a:r>
            <a:r>
              <a:rPr>
                <a:latin typeface="Courier"/>
              </a:rPr>
              <a:t> dplyr</a:t>
            </a:r>
            <a:r>
              <a:rPr>
                <a:solidFill>
                  <a:srgbClr val="4070A0"/>
                </a:solidFill>
                <a:latin typeface="Courier"/>
              </a:rPr>
              <a:t>::</a:t>
            </a:r>
            <a:r>
              <a:rPr>
                <a:solidFill>
                  <a:srgbClr val="06287E"/>
                </a:solidFill>
                <a:latin typeface="Courier"/>
              </a:rPr>
              <a:t>slice_sample</a:t>
            </a:r>
            <a:r>
              <a:rPr>
                <a:latin typeface="Courier"/>
              </a:rPr>
              <a:t>(</a:t>
            </a:r>
            <a:r>
              <a:rPr>
                <a:solidFill>
                  <a:srgbClr val="7D9029"/>
                </a:solidFill>
                <a:latin typeface="Courier"/>
              </a:rPr>
              <a:t>n =</a:t>
            </a:r>
            <a:r>
              <a:rPr>
                <a:latin typeface="Courier"/>
              </a:rPr>
              <a:t> </a:t>
            </a:r>
            <a:r>
              <a:rPr>
                <a:solidFill>
                  <a:srgbClr val="40A070"/>
                </a:solidFill>
                <a:latin typeface="Courier"/>
              </a:rPr>
              <a:t>6</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Random: the only one that generalises</a:t>
            </a:r>
          </a:p>
        </p:txBody>
      </p:sp>
      <p:sp>
        <p:nvSpPr>
          <p:cNvPr id="3" name="Content Placeholder 2"/>
          <p:cNvSpPr>
            <a:spLocks noGrp="1"/>
          </p:cNvSpPr>
          <p:nvPr>
            <p:ph idx="1"/>
          </p:nvPr>
        </p:nvSpPr>
        <p:spPr/>
        <p:txBody>
          <a:bodyPr/>
          <a:lstStyle/>
          <a:p>
            <a:pPr lvl="0"/>
            <a:r>
              <a:rPr/>
              <a:t>Seed it and record the seed — A DQA whose sample cannot be reproduced invites the question of whether the facilities…</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Random: the only one that generalises — In Python</a:t>
            </a:r>
          </a:p>
        </p:txBody>
      </p:sp>
      <p:sp>
        <p:nvSpPr>
          <p:cNvPr id="3" name="Content Placeholder 2"/>
          <p:cNvSpPr>
            <a:spLocks noGrp="1"/>
          </p:cNvSpPr>
          <p:nvPr>
            <p:ph idx="1"/>
          </p:nvPr>
        </p:nvSpPr>
        <p:spPr/>
        <p:txBody>
          <a:bodyPr/>
          <a:lstStyle/>
          <a:p>
            <a:pPr lvl="0" indent="0">
              <a:buNone/>
            </a:pPr>
            <a:r>
              <a:rPr>
                <a:latin typeface="Courier"/>
              </a:rPr>
              <a:t>sample </a:t>
            </a:r>
            <a:r>
              <a:rPr>
                <a:solidFill>
                  <a:srgbClr val="666666"/>
                </a:solidFill>
                <a:latin typeface="Courier"/>
              </a:rPr>
              <a:t>=</a:t>
            </a:r>
            <a:r>
              <a:rPr>
                <a:latin typeface="Courier"/>
              </a:rPr>
              <a:t> (</a:t>
            </a:r>
            <a:br/>
            <a:r>
              <a:rPr>
                <a:latin typeface="Courier"/>
              </a:rPr>
              <a:t>    facilities.groupby(</a:t>
            </a:r>
            <a:r>
              <a:rPr>
                <a:solidFill>
                  <a:srgbClr val="4070A0"/>
                </a:solidFill>
                <a:latin typeface="Courier"/>
              </a:rPr>
              <a:t>"facility_type"</a:t>
            </a:r>
            <a:r>
              <a:rPr>
                <a:latin typeface="Courier"/>
              </a:rPr>
              <a:t>, group_keys</a:t>
            </a:r>
            <a:r>
              <a:rPr>
                <a:solidFill>
                  <a:srgbClr val="666666"/>
                </a:solidFill>
                <a:latin typeface="Courier"/>
              </a:rPr>
              <a:t>=</a:t>
            </a:r>
            <a:r>
              <a:rPr>
                <a:solidFill>
                  <a:srgbClr val="19177C"/>
                </a:solidFill>
                <a:latin typeface="Courier"/>
              </a:rPr>
              <a:t>False</a:t>
            </a:r>
            <a:r>
              <a:rPr>
                <a:latin typeface="Courier"/>
              </a:rPr>
              <a:t>)</a:t>
            </a:r>
            <a:br/>
            <a:r>
              <a:rPr>
                <a:latin typeface="Courier"/>
              </a:rPr>
              <a:t>    .</a:t>
            </a:r>
            <a:r>
              <a:rPr>
                <a:solidFill>
                  <a:srgbClr val="008000"/>
                </a:solidFill>
                <a:latin typeface="Courier"/>
              </a:rPr>
              <a:t>apply</a:t>
            </a:r>
            <a:r>
              <a:rPr>
                <a:latin typeface="Courier"/>
              </a:rPr>
              <a:t>(</a:t>
            </a:r>
            <a:r>
              <a:rPr b="1">
                <a:solidFill>
                  <a:srgbClr val="007020"/>
                </a:solidFill>
                <a:latin typeface="Courier"/>
              </a:rPr>
              <a:t>lambda</a:t>
            </a:r>
            <a:r>
              <a:rPr>
                <a:latin typeface="Courier"/>
              </a:rPr>
              <a:t> g: g.sample(n</a:t>
            </a:r>
            <a:r>
              <a:rPr>
                <a:solidFill>
                  <a:srgbClr val="666666"/>
                </a:solidFill>
                <a:latin typeface="Courier"/>
              </a:rPr>
              <a:t>=</a:t>
            </a:r>
            <a:r>
              <a:rPr>
                <a:solidFill>
                  <a:srgbClr val="008000"/>
                </a:solidFill>
                <a:latin typeface="Courier"/>
              </a:rPr>
              <a:t>min</a:t>
            </a:r>
            <a:r>
              <a:rPr>
                <a:latin typeface="Courier"/>
              </a:rPr>
              <a:t>(</a:t>
            </a:r>
            <a:r>
              <a:rPr>
                <a:solidFill>
                  <a:srgbClr val="40A070"/>
                </a:solidFill>
                <a:latin typeface="Courier"/>
              </a:rPr>
              <a:t>2</a:t>
            </a:r>
            <a:r>
              <a:rPr>
                <a:latin typeface="Courier"/>
              </a:rPr>
              <a:t>, </a:t>
            </a:r>
            <a:r>
              <a:rPr>
                <a:solidFill>
                  <a:srgbClr val="008000"/>
                </a:solidFill>
                <a:latin typeface="Courier"/>
              </a:rPr>
              <a:t>len</a:t>
            </a:r>
            <a:r>
              <a:rPr>
                <a:latin typeface="Courier"/>
              </a:rPr>
              <a:t>(g)), random_state</a:t>
            </a:r>
            <a:r>
              <a:rPr>
                <a:solidFill>
                  <a:srgbClr val="666666"/>
                </a:solidFill>
                <a:latin typeface="Courier"/>
              </a:rPr>
              <a:t>=</a:t>
            </a:r>
            <a:r>
              <a:rPr>
                <a:solidFill>
                  <a:srgbClr val="40A070"/>
                </a:solidFill>
                <a:latin typeface="Courier"/>
              </a:rPr>
              <a:t>20260728</a:t>
            </a:r>
            <a:r>
              <a:rPr>
                <a:latin typeface="Courier"/>
              </a:rPr>
              <a:t>))</a:t>
            </a:r>
            <a:b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Random: the only one that generalises — In R</a:t>
            </a:r>
          </a:p>
        </p:txBody>
      </p:sp>
      <p:sp>
        <p:nvSpPr>
          <p:cNvPr id="3" name="Content Placeholder 2"/>
          <p:cNvSpPr>
            <a:spLocks noGrp="1"/>
          </p:cNvSpPr>
          <p:nvPr>
            <p:ph idx="1"/>
          </p:nvPr>
        </p:nvSpPr>
        <p:spPr/>
        <p:txBody>
          <a:bodyPr/>
          <a:lstStyle/>
          <a:p>
            <a:pPr lvl="0" indent="0">
              <a:buNone/>
            </a:pPr>
            <a:r>
              <a:rPr>
                <a:latin typeface="Courier"/>
              </a:rPr>
              <a:t>sample </a:t>
            </a:r>
            <a:r>
              <a:rPr>
                <a:solidFill>
                  <a:srgbClr val="007020"/>
                </a:solidFill>
                <a:latin typeface="Courier"/>
              </a:rPr>
              <a:t>&lt;-</a:t>
            </a:r>
            <a:r>
              <a:rPr>
                <a:latin typeface="Courier"/>
              </a:rPr>
              <a:t> facilities </a:t>
            </a:r>
            <a:r>
              <a:rPr>
                <a:solidFill>
                  <a:srgbClr val="4070A0"/>
                </a:solidFill>
                <a:latin typeface="Courier"/>
              </a:rPr>
              <a:t>|&gt;</a:t>
            </a:r>
            <a:br/>
            <a:r>
              <a:rPr>
                <a:latin typeface="Courier"/>
              </a:rPr>
              <a:t>  </a:t>
            </a:r>
            <a:r>
              <a:rPr>
                <a:solidFill>
                  <a:srgbClr val="06287E"/>
                </a:solidFill>
                <a:latin typeface="Courier"/>
              </a:rPr>
              <a:t>group_by</a:t>
            </a:r>
            <a:r>
              <a:rPr>
                <a:latin typeface="Courier"/>
              </a:rPr>
              <a:t>(facility_type) </a:t>
            </a:r>
            <a:r>
              <a:rPr>
                <a:solidFill>
                  <a:srgbClr val="4070A0"/>
                </a:solidFill>
                <a:latin typeface="Courier"/>
              </a:rPr>
              <a:t>|&gt;</a:t>
            </a:r>
            <a:br/>
            <a:r>
              <a:rPr>
                <a:latin typeface="Courier"/>
              </a:rPr>
              <a:t>  </a:t>
            </a:r>
            <a:r>
              <a:rPr>
                <a:solidFill>
                  <a:srgbClr val="06287E"/>
                </a:solidFill>
                <a:latin typeface="Courier"/>
              </a:rPr>
              <a:t>slice_sample</a:t>
            </a:r>
            <a:r>
              <a:rPr>
                <a:latin typeface="Courier"/>
              </a:rPr>
              <a:t>(</a:t>
            </a:r>
            <a:r>
              <a:rPr>
                <a:solidFill>
                  <a:srgbClr val="7D9029"/>
                </a:solidFill>
                <a:latin typeface="Courier"/>
              </a:rPr>
              <a:t>n =</a:t>
            </a:r>
            <a:r>
              <a:rPr>
                <a:latin typeface="Courier"/>
              </a:rPr>
              <a:t> </a:t>
            </a:r>
            <a:r>
              <a:rPr>
                <a:solidFill>
                  <a:srgbClr val="40A070"/>
                </a:solidFill>
                <a:latin typeface="Courier"/>
              </a:rPr>
              <a:t>2</a:t>
            </a:r>
            <a:r>
              <a:rPr>
                <a:latin typeface="Courier"/>
              </a:rPr>
              <a:t>) </a:t>
            </a:r>
            <a:r>
              <a:rPr>
                <a:solidFill>
                  <a:srgbClr val="4070A0"/>
                </a:solidFill>
                <a:latin typeface="Courier"/>
              </a:rPr>
              <a:t>|&gt;</a:t>
            </a:r>
            <a:br/>
            <a:r>
              <a:rPr>
                <a:latin typeface="Courier"/>
              </a:rPr>
              <a:t>  </a:t>
            </a:r>
            <a:r>
              <a:rPr>
                <a:solidFill>
                  <a:srgbClr val="06287E"/>
                </a:solidFill>
                <a:latin typeface="Courier"/>
              </a:rPr>
              <a:t>ungroup</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Risk-based: where the problems are — In Python</a:t>
            </a:r>
          </a:p>
        </p:txBody>
      </p:sp>
      <p:sp>
        <p:nvSpPr>
          <p:cNvPr id="3" name="Content Placeholder 2"/>
          <p:cNvSpPr>
            <a:spLocks noGrp="1"/>
          </p:cNvSpPr>
          <p:nvPr>
            <p:ph idx="1"/>
          </p:nvPr>
        </p:nvSpPr>
        <p:spPr/>
        <p:txBody>
          <a:bodyPr/>
          <a:lstStyle/>
          <a:p>
            <a:pPr lvl="0" indent="0">
              <a:buNone/>
            </a:pPr>
            <a:r>
              <a:rPr>
                <a:latin typeface="Courier"/>
              </a:rPr>
              <a:t>risk </a:t>
            </a:r>
            <a:r>
              <a:rPr>
                <a:solidFill>
                  <a:srgbClr val="666666"/>
                </a:solidFill>
                <a:latin typeface="Courier"/>
              </a:rPr>
              <a:t>=</a:t>
            </a:r>
            <a:r>
              <a:rPr>
                <a:latin typeface="Courier"/>
              </a:rPr>
              <a:t> (</a:t>
            </a:r>
            <a:br/>
            <a:r>
              <a:rPr>
                <a:latin typeface="Courier"/>
              </a:rPr>
              <a:t>    vax.groupby(</a:t>
            </a:r>
            <a:r>
              <a:rPr>
                <a:solidFill>
                  <a:srgbClr val="4070A0"/>
                </a:solidFill>
                <a:latin typeface="Courier"/>
              </a:rPr>
              <a:t>"facility_id"</a:t>
            </a:r>
            <a:r>
              <a:rPr>
                <a:latin typeface="Courier"/>
              </a:rPr>
              <a:t>)</a:t>
            </a:r>
            <a:br/>
            <a:r>
              <a:rPr>
                <a:latin typeface="Courier"/>
              </a:rPr>
              <a:t>    .agg(reporting_rate</a:t>
            </a:r>
            <a:r>
              <a:rPr>
                <a:solidFill>
                  <a:srgbClr val="666666"/>
                </a:solidFill>
                <a:latin typeface="Courier"/>
              </a:rPr>
              <a:t>=</a:t>
            </a:r>
            <a:r>
              <a:rPr>
                <a:latin typeface="Courier"/>
              </a:rPr>
              <a:t>(</a:t>
            </a:r>
            <a:r>
              <a:rPr>
                <a:solidFill>
                  <a:srgbClr val="4070A0"/>
                </a:solidFill>
                <a:latin typeface="Courier"/>
              </a:rPr>
              <a:t>"reported"</a:t>
            </a:r>
            <a:r>
              <a:rPr>
                <a:latin typeface="Courier"/>
              </a:rPr>
              <a:t>, </a:t>
            </a:r>
            <a:r>
              <a:rPr>
                <a:solidFill>
                  <a:srgbClr val="4070A0"/>
                </a:solidFill>
                <a:latin typeface="Courier"/>
              </a:rPr>
              <a:t>"mean"</a:t>
            </a:r>
            <a:r>
              <a:rPr>
                <a:latin typeface="Courier"/>
              </a:rPr>
              <a:t>))</a:t>
            </a:r>
            <a:br/>
            <a:r>
              <a:rPr>
                <a:latin typeface="Courier"/>
              </a:rPr>
              <a:t>    .assign(round_share</a:t>
            </a:r>
            <a:r>
              <a:rPr>
                <a:solidFill>
                  <a:srgbClr val="666666"/>
                </a:solidFill>
                <a:latin typeface="Courier"/>
              </a:rPr>
              <a:t>=</a:t>
            </a:r>
            <a:r>
              <a:rPr b="1">
                <a:solidFill>
                  <a:srgbClr val="007020"/>
                </a:solidFill>
                <a:latin typeface="Courier"/>
              </a:rPr>
              <a:t>lambda</a:t>
            </a:r>
            <a:r>
              <a:rPr>
                <a:latin typeface="Courier"/>
              </a:rPr>
              <a:t> d: d.index.</a:t>
            </a:r>
            <a:r>
              <a:rPr>
                <a:solidFill>
                  <a:srgbClr val="008000"/>
                </a:solidFill>
                <a:latin typeface="Courier"/>
              </a:rPr>
              <a:t>map</a:t>
            </a:r>
            <a:r>
              <a:rPr>
                <a:latin typeface="Courier"/>
              </a:rPr>
              <a:t>(round_number_share))</a:t>
            </a:r>
            <a:br/>
            <a:r>
              <a:rPr>
                <a:latin typeface="Courier"/>
              </a:rPr>
              <a:t>)</a:t>
            </a:r>
            <a:br/>
            <a:r>
              <a:rPr>
                <a:latin typeface="Courier"/>
              </a:rPr>
              <a:t>risk[</a:t>
            </a:r>
            <a:r>
              <a:rPr>
                <a:solidFill>
                  <a:srgbClr val="4070A0"/>
                </a:solidFill>
                <a:latin typeface="Courier"/>
              </a:rPr>
              <a:t>"score"</a:t>
            </a:r>
            <a:r>
              <a:rPr>
                <a:latin typeface="Courier"/>
              </a:rPr>
              <a:t>]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risk[</a:t>
            </a:r>
            <a:r>
              <a:rPr>
                <a:solidFill>
                  <a:srgbClr val="4070A0"/>
                </a:solidFill>
                <a:latin typeface="Courier"/>
              </a:rPr>
              <a:t>"reporting_rate"</a:t>
            </a:r>
            <a:r>
              <a:rPr>
                <a:latin typeface="Courier"/>
              </a:rPr>
              <a:t>]) </a:t>
            </a:r>
            <a:r>
              <a:rPr>
                <a:solidFill>
                  <a:srgbClr val="666666"/>
                </a:solidFill>
                <a:latin typeface="Courier"/>
              </a:rPr>
              <a:t>+</a:t>
            </a:r>
            <a:r>
              <a:rPr>
                <a:latin typeface="Courier"/>
              </a:rPr>
              <a:t> risk[</a:t>
            </a:r>
            <a:r>
              <a:rPr>
                <a:solidFill>
                  <a:srgbClr val="4070A0"/>
                </a:solidFill>
                <a:latin typeface="Courier"/>
              </a:rPr>
              <a:t>"round_share"</a:t>
            </a:r>
            <a:r>
              <a:rPr>
                <a:latin typeface="Courier"/>
              </a:rPr>
              <a:t>]</a:t>
            </a:r>
            <a:br/>
            <a:r>
              <a:rPr>
                <a:solidFill>
                  <a:srgbClr val="008000"/>
                </a:solidFill>
                <a:latin typeface="Courier"/>
              </a:rPr>
              <a:t>print</a:t>
            </a:r>
            <a:r>
              <a:rPr>
                <a:latin typeface="Courier"/>
              </a:rPr>
              <a:t>(risk.sort_values(</a:t>
            </a:r>
            <a:r>
              <a:rPr>
                <a:solidFill>
                  <a:srgbClr val="4070A0"/>
                </a:solidFill>
                <a:latin typeface="Courier"/>
              </a:rPr>
              <a:t>"score"</a:t>
            </a:r>
            <a:r>
              <a:rPr>
                <a:latin typeface="Courier"/>
              </a:rPr>
              <a:t>, ascending</a:t>
            </a:r>
            <a:r>
              <a:rPr>
                <a:solidFill>
                  <a:srgbClr val="666666"/>
                </a:solidFill>
                <a:latin typeface="Courier"/>
              </a:rPr>
              <a:t>=</a:t>
            </a:r>
            <a:r>
              <a:rPr>
                <a:solidFill>
                  <a:srgbClr val="19177C"/>
                </a:solidFill>
                <a:latin typeface="Courier"/>
              </a:rPr>
              <a:t>False</a:t>
            </a:r>
            <a:r>
              <a:rPr>
                <a:latin typeface="Courier"/>
              </a:rPr>
              <a:t>).head(</a:t>
            </a:r>
            <a:r>
              <a:rPr>
                <a:solidFill>
                  <a:srgbClr val="40A070"/>
                </a:solidFill>
                <a:latin typeface="Courier"/>
              </a:rPr>
              <a:t>6</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Risk-based: where the problems are — In R</a:t>
            </a:r>
          </a:p>
        </p:txBody>
      </p:sp>
      <p:sp>
        <p:nvSpPr>
          <p:cNvPr id="3" name="Content Placeholder 2"/>
          <p:cNvSpPr>
            <a:spLocks noGrp="1"/>
          </p:cNvSpPr>
          <p:nvPr>
            <p:ph idx="1"/>
          </p:nvPr>
        </p:nvSpPr>
        <p:spPr/>
        <p:txBody>
          <a:bodyPr/>
          <a:lstStyle/>
          <a:p>
            <a:pPr lvl="0" indent="0">
              <a:buNone/>
            </a:pPr>
            <a:r>
              <a:rPr>
                <a:latin typeface="Courier"/>
              </a:rPr>
              <a:t>risk </a:t>
            </a:r>
            <a:r>
              <a:rPr>
                <a:solidFill>
                  <a:srgbClr val="007020"/>
                </a:solidFill>
                <a:latin typeface="Courier"/>
              </a:rPr>
              <a:t>&lt;-</a:t>
            </a:r>
            <a:r>
              <a:rPr>
                <a:latin typeface="Courier"/>
              </a:rPr>
              <a:t> vax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reporting_rate =</a:t>
            </a:r>
            <a:r>
              <a:rPr>
                <a:latin typeface="Courier"/>
              </a:rPr>
              <a:t> </a:t>
            </a:r>
            <a:r>
              <a:rPr>
                <a:solidFill>
                  <a:srgbClr val="06287E"/>
                </a:solidFill>
                <a:latin typeface="Courier"/>
              </a:rPr>
              <a:t>mean</a:t>
            </a:r>
            <a:r>
              <a:rPr>
                <a:latin typeface="Courier"/>
              </a:rPr>
              <a:t>(report_submitted), </a:t>
            </a:r>
            <a:r>
              <a:rPr>
                <a:solidFill>
                  <a:srgbClr val="7D9029"/>
                </a:solidFill>
                <a:latin typeface="Courier"/>
              </a:rPr>
              <a:t>.by =</a:t>
            </a:r>
            <a:r>
              <a:rPr>
                <a:latin typeface="Courier"/>
              </a:rPr>
              <a:t> facility_id) </a:t>
            </a:r>
            <a:r>
              <a:rPr>
                <a:solidFill>
                  <a:srgbClr val="4070A0"/>
                </a:solidFill>
                <a:latin typeface="Courier"/>
              </a:rPr>
              <a:t>|&gt;</a:t>
            </a:r>
            <a:br/>
            <a:r>
              <a:rPr>
                <a:latin typeface="Courier"/>
              </a:rPr>
              <a:t>  </a:t>
            </a:r>
            <a:r>
              <a:rPr>
                <a:solidFill>
                  <a:srgbClr val="06287E"/>
                </a:solidFill>
                <a:latin typeface="Courier"/>
              </a:rPr>
              <a:t>left_join</a:t>
            </a:r>
            <a:r>
              <a:rPr>
                <a:latin typeface="Courier"/>
              </a:rPr>
              <a:t>(round_shares, </a:t>
            </a:r>
            <a:r>
              <a:rPr>
                <a:solidFill>
                  <a:srgbClr val="7D9029"/>
                </a:solidFill>
                <a:latin typeface="Courier"/>
              </a:rPr>
              <a:t>by =</a:t>
            </a:r>
            <a:r>
              <a:rPr>
                <a:latin typeface="Courier"/>
              </a:rPr>
              <a:t> </a:t>
            </a:r>
            <a:r>
              <a:rPr>
                <a:solidFill>
                  <a:srgbClr val="4070A0"/>
                </a:solidFill>
                <a:latin typeface="Courier"/>
              </a:rPr>
              <a:t>"facility_id"</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score =</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reporting_rate) </a:t>
            </a:r>
            <a:r>
              <a:rPr>
                <a:solidFill>
                  <a:srgbClr val="4070A0"/>
                </a:solidFill>
                <a:latin typeface="Courier"/>
              </a:rPr>
              <a:t>+</a:t>
            </a:r>
            <a:r>
              <a:rPr>
                <a:latin typeface="Courier"/>
              </a:rPr>
              <a:t> round_share) </a:t>
            </a:r>
            <a:r>
              <a:rPr>
                <a:solidFill>
                  <a:srgbClr val="4070A0"/>
                </a:solidFill>
                <a:latin typeface="Courier"/>
              </a:rPr>
              <a:t>|&gt;</a:t>
            </a:r>
            <a:br/>
            <a:r>
              <a:rPr>
                <a:latin typeface="Courier"/>
              </a:rPr>
              <a:t>  </a:t>
            </a:r>
            <a:r>
              <a:rPr>
                <a:solidFill>
                  <a:srgbClr val="06287E"/>
                </a:solidFill>
                <a:latin typeface="Courier"/>
              </a:rPr>
              <a:t>arrange</a:t>
            </a:r>
            <a:r>
              <a:rPr>
                <a:latin typeface="Courier"/>
              </a:rPr>
              <a:t>(</a:t>
            </a:r>
            <a:r>
              <a:rPr>
                <a:solidFill>
                  <a:srgbClr val="06287E"/>
                </a:solidFill>
                <a:latin typeface="Courier"/>
              </a:rPr>
              <a:t>desc</a:t>
            </a:r>
            <a:r>
              <a:rPr>
                <a:latin typeface="Courier"/>
              </a:rPr>
              <a:t>(score))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Risk-based: where the problems are</a:t>
            </a:r>
          </a:p>
        </p:txBody>
      </p:sp>
      <p:sp>
        <p:nvSpPr>
          <p:cNvPr id="3" name="Content Placeholder 2"/>
          <p:cNvSpPr>
            <a:spLocks noGrp="1"/>
          </p:cNvSpPr>
          <p:nvPr>
            <p:ph idx="1"/>
          </p:nvPr>
        </p:nvSpPr>
        <p:spPr/>
        <p:txBody>
          <a:bodyPr/>
          <a:lstStyle/>
          <a:p>
            <a:pPr lvl="0" indent="0" marL="1270000">
              <a:buNone/>
            </a:pPr>
            <a:r>
              <a:rPr sz="2000"/>
              <a:t>Six facilities were selected on the basis of desk-review flags. Findings describe those facilities and are not representative of the district.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Census of the largest — In Python</a:t>
            </a:r>
          </a:p>
        </p:txBody>
      </p:sp>
      <p:sp>
        <p:nvSpPr>
          <p:cNvPr id="3" name="Content Placeholder 2"/>
          <p:cNvSpPr>
            <a:spLocks noGrp="1"/>
          </p:cNvSpPr>
          <p:nvPr>
            <p:ph idx="1"/>
          </p:nvPr>
        </p:nvSpPr>
        <p:spPr/>
        <p:txBody>
          <a:bodyPr/>
          <a:lstStyle/>
          <a:p>
            <a:pPr lvl="0" indent="0">
              <a:buNone/>
            </a:pPr>
            <a:r>
              <a:rPr>
                <a:latin typeface="Courier"/>
              </a:rPr>
              <a:t>volume </a:t>
            </a:r>
            <a:r>
              <a:rPr>
                <a:solidFill>
                  <a:srgbClr val="666666"/>
                </a:solidFill>
                <a:latin typeface="Courier"/>
              </a:rPr>
              <a:t>=</a:t>
            </a:r>
            <a:r>
              <a:rPr>
                <a:latin typeface="Courier"/>
              </a:rPr>
              <a:t> (</a:t>
            </a:r>
            <a:br/>
            <a:r>
              <a:rPr>
                <a:latin typeface="Courier"/>
              </a:rPr>
              <a:t>    vax[vax[</a:t>
            </a:r>
            <a:r>
              <a:rPr>
                <a:solidFill>
                  <a:srgbClr val="4070A0"/>
                </a:solidFill>
                <a:latin typeface="Courier"/>
              </a:rPr>
              <a:t>"reported"</a:t>
            </a:r>
            <a:r>
              <a:rPr>
                <a:latin typeface="Courier"/>
              </a:rPr>
              <a:t>]]</a:t>
            </a:r>
            <a:br/>
            <a:r>
              <a:rPr>
                <a:latin typeface="Courier"/>
              </a:rPr>
              <a:t>    .groupby(</a:t>
            </a:r>
            <a:r>
              <a:rPr>
                <a:solidFill>
                  <a:srgbClr val="4070A0"/>
                </a:solidFill>
                <a:latin typeface="Courier"/>
              </a:rPr>
              <a:t>"facility_id"</a:t>
            </a:r>
            <a:r>
              <a:rPr>
                <a:latin typeface="Courier"/>
              </a:rPr>
              <a:t>)[</a:t>
            </a:r>
            <a:r>
              <a:rPr>
                <a:solidFill>
                  <a:srgbClr val="4070A0"/>
                </a:solidFill>
                <a:latin typeface="Courier"/>
              </a:rPr>
              <a:t>"doses_administered"</a:t>
            </a:r>
            <a:r>
              <a:rPr>
                <a:latin typeface="Courier"/>
              </a:rPr>
              <a:t>].</a:t>
            </a:r>
            <a:r>
              <a:rPr>
                <a:solidFill>
                  <a:srgbClr val="008000"/>
                </a:solidFill>
                <a:latin typeface="Courier"/>
              </a:rPr>
              <a:t>sum</a:t>
            </a:r>
            <a:r>
              <a:rPr>
                <a:latin typeface="Courier"/>
              </a:rPr>
              <a:t>()</a:t>
            </a:r>
            <a:br/>
            <a:r>
              <a:rPr>
                <a:latin typeface="Courier"/>
              </a:rPr>
              <a:t>    .sort_values(ascending</a:t>
            </a:r>
            <a:r>
              <a:rPr>
                <a:solidFill>
                  <a:srgbClr val="666666"/>
                </a:solidFill>
                <a:latin typeface="Courier"/>
              </a:rPr>
              <a:t>=</a:t>
            </a:r>
            <a:r>
              <a:rPr>
                <a:solidFill>
                  <a:srgbClr val="19177C"/>
                </a:solidFill>
                <a:latin typeface="Courier"/>
              </a:rPr>
              <a:t>False</a:t>
            </a:r>
            <a:r>
              <a:rPr>
                <a:latin typeface="Courier"/>
              </a:rPr>
              <a:t>)</a:t>
            </a:r>
            <a:br/>
            <a:r>
              <a:rPr>
                <a:latin typeface="Courier"/>
              </a:rPr>
              <a:t>)</a:t>
            </a:r>
            <a:br/>
            <a:r>
              <a:rPr>
                <a:latin typeface="Courier"/>
              </a:rPr>
              <a:t>share </a:t>
            </a:r>
            <a:r>
              <a:rPr>
                <a:solidFill>
                  <a:srgbClr val="666666"/>
                </a:solidFill>
                <a:latin typeface="Courier"/>
              </a:rPr>
              <a:t>=</a:t>
            </a:r>
            <a:r>
              <a:rPr>
                <a:latin typeface="Courier"/>
              </a:rPr>
              <a:t> volume.cumsum() </a:t>
            </a:r>
            <a:r>
              <a:rPr>
                <a:solidFill>
                  <a:srgbClr val="666666"/>
                </a:solidFill>
                <a:latin typeface="Courier"/>
              </a:rPr>
              <a:t>/</a:t>
            </a:r>
            <a:r>
              <a:rPr>
                <a:latin typeface="Courier"/>
              </a:rPr>
              <a:t> volume.</a:t>
            </a:r>
            <a:r>
              <a:rPr>
                <a:solidFill>
                  <a:srgbClr val="008000"/>
                </a:solidFill>
                <a:latin typeface="Courier"/>
              </a:rPr>
              <a:t>sum</a:t>
            </a:r>
            <a:r>
              <a:rPr>
                <a:latin typeface="Courier"/>
              </a:rPr>
              <a:t>()</a:t>
            </a:r>
            <a:br/>
            <a:r>
              <a:rPr>
                <a:solidFill>
                  <a:srgbClr val="008000"/>
                </a:solidFill>
                <a:latin typeface="Courier"/>
              </a:rPr>
              <a:t>print</a:t>
            </a:r>
            <a:r>
              <a:rPr>
                <a:latin typeface="Courier"/>
              </a:rPr>
              <a:t>(share.head(</a:t>
            </a:r>
            <a:r>
              <a:rPr>
                <a:solidFill>
                  <a:srgbClr val="40A070"/>
                </a:solidFill>
                <a:latin typeface="Courier"/>
              </a:rPr>
              <a:t>10</a:t>
            </a:r>
            <a:r>
              <a:rPr>
                <a:latin typeface="Courier"/>
              </a:rPr>
              <a:t>).</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Census of the largest — In R</a:t>
            </a:r>
          </a:p>
        </p:txBody>
      </p:sp>
      <p:sp>
        <p:nvSpPr>
          <p:cNvPr id="3" name="Content Placeholder 2"/>
          <p:cNvSpPr>
            <a:spLocks noGrp="1"/>
          </p:cNvSpPr>
          <p:nvPr>
            <p:ph idx="1"/>
          </p:nvPr>
        </p:nvSpPr>
        <p:spPr/>
        <p:txBody>
          <a:bodyPr/>
          <a:lstStyle/>
          <a:p>
            <a:pPr lvl="0" indent="0">
              <a:buNone/>
            </a:pPr>
            <a:r>
              <a:rPr>
                <a:latin typeface="Courier"/>
              </a:rPr>
              <a:t>volume </a:t>
            </a:r>
            <a:r>
              <a:rPr>
                <a:solidFill>
                  <a:srgbClr val="007020"/>
                </a:solidFill>
                <a:latin typeface="Courier"/>
              </a:rPr>
              <a:t>&lt;-</a:t>
            </a:r>
            <a:r>
              <a:rPr>
                <a:latin typeface="Courier"/>
              </a:rPr>
              <a:t> vax </a:t>
            </a:r>
            <a:r>
              <a:rPr>
                <a:solidFill>
                  <a:srgbClr val="4070A0"/>
                </a:solidFill>
                <a:latin typeface="Courier"/>
              </a:rPr>
              <a:t>|&gt;</a:t>
            </a:r>
            <a:br/>
            <a:r>
              <a:rPr>
                <a:latin typeface="Courier"/>
              </a:rPr>
              <a:t>  </a:t>
            </a:r>
            <a:r>
              <a:rPr>
                <a:solidFill>
                  <a:srgbClr val="06287E"/>
                </a:solidFill>
                <a:latin typeface="Courier"/>
              </a:rPr>
              <a:t>filter</a:t>
            </a:r>
            <a:r>
              <a:rPr>
                <a:latin typeface="Courier"/>
              </a:rPr>
              <a:t>(report_submitted)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doses =</a:t>
            </a:r>
            <a:r>
              <a:rPr>
                <a:latin typeface="Courier"/>
              </a:rPr>
              <a:t> </a:t>
            </a:r>
            <a:r>
              <a:rPr>
                <a:solidFill>
                  <a:srgbClr val="06287E"/>
                </a:solidFill>
                <a:latin typeface="Courier"/>
              </a:rPr>
              <a:t>sum</a:t>
            </a:r>
            <a:r>
              <a:rPr>
                <a:latin typeface="Courier"/>
              </a:rPr>
              <a:t>(doses_administered), </a:t>
            </a:r>
            <a:r>
              <a:rPr>
                <a:solidFill>
                  <a:srgbClr val="7D9029"/>
                </a:solidFill>
                <a:latin typeface="Courier"/>
              </a:rPr>
              <a:t>.by =</a:t>
            </a:r>
            <a:r>
              <a:rPr>
                <a:latin typeface="Courier"/>
              </a:rPr>
              <a:t> facility_id) </a:t>
            </a:r>
            <a:r>
              <a:rPr>
                <a:solidFill>
                  <a:srgbClr val="4070A0"/>
                </a:solidFill>
                <a:latin typeface="Courier"/>
              </a:rPr>
              <a:t>|&gt;</a:t>
            </a:r>
            <a:br/>
            <a:r>
              <a:rPr>
                <a:latin typeface="Courier"/>
              </a:rPr>
              <a:t>  </a:t>
            </a:r>
            <a:r>
              <a:rPr>
                <a:solidFill>
                  <a:srgbClr val="06287E"/>
                </a:solidFill>
                <a:latin typeface="Courier"/>
              </a:rPr>
              <a:t>arrange</a:t>
            </a:r>
            <a:r>
              <a:rPr>
                <a:latin typeface="Courier"/>
              </a:rPr>
              <a:t>(</a:t>
            </a:r>
            <a:r>
              <a:rPr>
                <a:solidFill>
                  <a:srgbClr val="06287E"/>
                </a:solidFill>
                <a:latin typeface="Courier"/>
              </a:rPr>
              <a:t>desc</a:t>
            </a:r>
            <a:r>
              <a:rPr>
                <a:latin typeface="Courier"/>
              </a:rPr>
              <a:t>(doses))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cumulative =</a:t>
            </a:r>
            <a:r>
              <a:rPr>
                <a:latin typeface="Courier"/>
              </a:rPr>
              <a:t> </a:t>
            </a:r>
            <a:r>
              <a:rPr>
                <a:solidFill>
                  <a:srgbClr val="06287E"/>
                </a:solidFill>
                <a:latin typeface="Courier"/>
              </a:rPr>
              <a:t>cumsum</a:t>
            </a:r>
            <a:r>
              <a:rPr>
                <a:latin typeface="Courier"/>
              </a:rPr>
              <a:t>(doses) </a:t>
            </a:r>
            <a:r>
              <a:rPr>
                <a:solidFill>
                  <a:srgbClr val="4070A0"/>
                </a:solidFill>
                <a:latin typeface="Courier"/>
              </a:rPr>
              <a:t>/</a:t>
            </a:r>
            <a:r>
              <a:rPr>
                <a:latin typeface="Courier"/>
              </a:rPr>
              <a:t> </a:t>
            </a:r>
            <a:r>
              <a:rPr>
                <a:solidFill>
                  <a:srgbClr val="06287E"/>
                </a:solidFill>
                <a:latin typeface="Courier"/>
              </a:rPr>
              <a:t>sum</a:t>
            </a:r>
            <a:r>
              <a:rPr>
                <a:latin typeface="Courier"/>
              </a:rPr>
              <a:t>(doses))</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How many is enough — In Python</a:t>
            </a:r>
          </a:p>
        </p:txBody>
      </p:sp>
      <p:sp>
        <p:nvSpPr>
          <p:cNvPr id="3" name="Content Placeholder 2"/>
          <p:cNvSpPr>
            <a:spLocks noGrp="1"/>
          </p:cNvSpPr>
          <p:nvPr>
            <p:ph idx="1"/>
          </p:nvPr>
        </p:nvSpPr>
        <p:spPr/>
        <p:txBody>
          <a:bodyPr/>
          <a:lstStyle/>
          <a:p>
            <a:pPr lvl="0" indent="0">
              <a:buNone/>
            </a:pPr>
            <a:r>
              <a:rPr>
                <a:latin typeface="Courier"/>
              </a:rPr>
              <a:t>p </a:t>
            </a:r>
            <a:r>
              <a:rPr>
                <a:solidFill>
                  <a:srgbClr val="666666"/>
                </a:solidFill>
                <a:latin typeface="Courier"/>
              </a:rPr>
              <a:t>=</a:t>
            </a:r>
            <a:r>
              <a:rPr>
                <a:latin typeface="Courier"/>
              </a:rPr>
              <a:t> </a:t>
            </a:r>
            <a:r>
              <a:rPr>
                <a:solidFill>
                  <a:srgbClr val="40A070"/>
                </a:solidFill>
                <a:latin typeface="Courier"/>
              </a:rPr>
              <a:t>0.30</a:t>
            </a:r>
            <a:br/>
            <a:r>
              <a:rPr>
                <a:latin typeface="Courier"/>
              </a:rPr>
              <a:t>n </a:t>
            </a:r>
            <a:r>
              <a:rPr>
                <a:solidFill>
                  <a:srgbClr val="666666"/>
                </a:solidFill>
                <a:latin typeface="Courier"/>
              </a:rPr>
              <a:t>=</a:t>
            </a:r>
            <a:r>
              <a:rPr>
                <a:latin typeface="Courier"/>
              </a:rPr>
              <a:t> </a:t>
            </a:r>
            <a:r>
              <a:rPr>
                <a:solidFill>
                  <a:srgbClr val="40A070"/>
                </a:solidFill>
                <a:latin typeface="Courier"/>
              </a:rPr>
              <a:t>6</a:t>
            </a:r>
            <a:br/>
            <a:r>
              <a:rPr>
                <a:solidFill>
                  <a:srgbClr val="008000"/>
                </a:solidFill>
                <a:latin typeface="Courier"/>
              </a:rPr>
              <a:t>print</a:t>
            </a:r>
            <a:r>
              <a:rPr>
                <a:latin typeface="Courier"/>
              </a:rPr>
              <a:t>(</a:t>
            </a:r>
            <a:r>
              <a:rPr>
                <a:solidFill>
                  <a:srgbClr val="BB6688"/>
                </a:solidFill>
                <a:latin typeface="Courier"/>
              </a:rPr>
              <a:t>f"chance of finding none: </a:t>
            </a:r>
            <a:r>
              <a:rPr>
                <a:solidFill>
                  <a:srgbClr val="4070A0"/>
                </a:solidFill>
                <a:latin typeface="Courier"/>
              </a:rPr>
              <a:t>{</a:t>
            </a:r>
            <a:r>
              <a:rPr>
                <a:latin typeface="Courier"/>
              </a:rPr>
              <a:t>(</a:t>
            </a:r>
            <a:r>
              <a:rPr>
                <a:solidFill>
                  <a:srgbClr val="40A070"/>
                </a:solidFill>
                <a:latin typeface="Courier"/>
              </a:rPr>
              <a:t>1</a:t>
            </a:r>
            <a:r>
              <a:rPr>
                <a:latin typeface="Courier"/>
              </a:rPr>
              <a:t> </a:t>
            </a:r>
            <a:r>
              <a:rPr>
                <a:solidFill>
                  <a:srgbClr val="666666"/>
                </a:solidFill>
                <a:latin typeface="Courier"/>
              </a:rPr>
              <a:t>-</a:t>
            </a:r>
            <a:r>
              <a:rPr>
                <a:latin typeface="Courier"/>
              </a:rPr>
              <a:t> p) </a:t>
            </a:r>
            <a:r>
              <a:rPr>
                <a:solidFill>
                  <a:srgbClr val="666666"/>
                </a:solidFill>
                <a:latin typeface="Courier"/>
              </a:rPr>
              <a:t>**</a:t>
            </a:r>
            <a:r>
              <a:rPr>
                <a:latin typeface="Courier"/>
              </a:rPr>
              <a:t> 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How many is enough — In R</a:t>
            </a:r>
          </a:p>
        </p:txBody>
      </p:sp>
      <p:sp>
        <p:nvSpPr>
          <p:cNvPr id="3" name="Content Placeholder 2"/>
          <p:cNvSpPr>
            <a:spLocks noGrp="1"/>
          </p:cNvSpPr>
          <p:nvPr>
            <p:ph idx="1"/>
          </p:nvPr>
        </p:nvSpPr>
        <p:spPr/>
        <p:txBody>
          <a:bodyPr/>
          <a:lstStyle/>
          <a:p>
            <a:pPr lvl="0" indent="0">
              <a:buNone/>
            </a:pPr>
            <a:r>
              <a:rPr>
                <a:latin typeface="Courier"/>
              </a:rPr>
              <a:t>(</a:t>
            </a:r>
            <a:r>
              <a:rPr>
                <a:solidFill>
                  <a:srgbClr val="40A070"/>
                </a:solidFill>
                <a:latin typeface="Courier"/>
              </a:rPr>
              <a:t>1</a:t>
            </a:r>
            <a:r>
              <a:rPr>
                <a:latin typeface="Courier"/>
              </a:rPr>
              <a:t> </a:t>
            </a:r>
            <a:r>
              <a:rPr>
                <a:solidFill>
                  <a:srgbClr val="4070A0"/>
                </a:solidFill>
                <a:latin typeface="Courier"/>
              </a:rPr>
              <a:t>-</a:t>
            </a:r>
            <a:r>
              <a:rPr>
                <a:latin typeface="Courier"/>
              </a:rPr>
              <a:t> </a:t>
            </a:r>
            <a:r>
              <a:rPr>
                <a:solidFill>
                  <a:srgbClr val="40A070"/>
                </a:solidFill>
                <a:latin typeface="Courier"/>
              </a:rPr>
              <a:t>0.30</a:t>
            </a:r>
            <a:r>
              <a:rPr>
                <a:latin typeface="Courier"/>
              </a:rPr>
              <a:t>)</a:t>
            </a:r>
            <a:r>
              <a:rPr>
                <a:solidFill>
                  <a:srgbClr val="4070A0"/>
                </a:solidFill>
                <a:latin typeface="Courier"/>
              </a:rPr>
              <a:t>^</a:t>
            </a:r>
            <a:r>
              <a:rPr>
                <a:solidFill>
                  <a:srgbClr val="40A070"/>
                </a:solidFill>
                <a:latin typeface="Courier"/>
              </a:rPr>
              <a:t>6</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LQAS: designed for exactly this</a:t>
            </a:r>
          </a:p>
        </p:txBody>
      </p:sp>
      <p:sp>
        <p:nvSpPr>
          <p:cNvPr id="3" name="Content Placeholder 2"/>
          <p:cNvSpPr>
            <a:spLocks noGrp="1"/>
          </p:cNvSpPr>
          <p:nvPr>
            <p:ph idx="1"/>
          </p:nvPr>
        </p:nvSpPr>
        <p:spPr/>
        <p:txBody>
          <a:bodyPr/>
          <a:lstStyle/>
          <a:p>
            <a:pPr lvl="0" indent="0" marL="1270000">
              <a:buNone/>
            </a:pPr>
            <a:r>
              <a:rPr sz="2000"/>
              <a:t>Visit 12 facilities. If 3 or more have a verification factor outside 0.95–1.05, the district’s reporting is classified as needing corrective action.</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Combine, and label — In Python</a:t>
            </a:r>
          </a:p>
        </p:txBody>
      </p:sp>
      <p:sp>
        <p:nvSpPr>
          <p:cNvPr id="3" name="Content Placeholder 2"/>
          <p:cNvSpPr>
            <a:spLocks noGrp="1"/>
          </p:cNvSpPr>
          <p:nvPr>
            <p:ph idx="1"/>
          </p:nvPr>
        </p:nvSpPr>
        <p:spPr/>
        <p:txBody>
          <a:bodyPr/>
          <a:lstStyle/>
          <a:p>
            <a:pPr lvl="0" indent="0">
              <a:buNone/>
            </a:pPr>
            <a:r>
              <a:rPr>
                <a:latin typeface="Courier"/>
              </a:rPr>
              <a:t>plan </a:t>
            </a:r>
            <a:r>
              <a:rPr>
                <a:solidFill>
                  <a:srgbClr val="666666"/>
                </a:solidFill>
                <a:latin typeface="Courier"/>
              </a:rPr>
              <a:t>=</a:t>
            </a:r>
            <a:r>
              <a:rPr>
                <a:latin typeface="Courier"/>
              </a:rPr>
              <a:t> pd.DataFrame({</a:t>
            </a:r>
            <a:br/>
            <a:r>
              <a:rPr>
                <a:latin typeface="Courier"/>
              </a:rPr>
              <a:t>    </a:t>
            </a:r>
            <a:r>
              <a:rPr>
                <a:solidFill>
                  <a:srgbClr val="4070A0"/>
                </a:solidFill>
                <a:latin typeface="Courier"/>
              </a:rPr>
              <a:t>"facility_id"</a:t>
            </a:r>
            <a:r>
              <a:rPr>
                <a:latin typeface="Courier"/>
              </a:rPr>
              <a:t>: [</a:t>
            </a:r>
            <a:r>
              <a:rPr>
                <a:solidFill>
                  <a:srgbClr val="4070A0"/>
                </a:solidFill>
                <a:latin typeface="Courier"/>
              </a:rPr>
              <a:t>"FAC012"</a:t>
            </a:r>
            <a:r>
              <a:rPr>
                <a:latin typeface="Courier"/>
              </a:rPr>
              <a:t>, </a:t>
            </a:r>
            <a:r>
              <a:rPr>
                <a:solidFill>
                  <a:srgbClr val="4070A0"/>
                </a:solidFill>
                <a:latin typeface="Courier"/>
              </a:rPr>
              <a:t>"FAC033"</a:t>
            </a:r>
            <a:r>
              <a:rPr>
                <a:latin typeface="Courier"/>
              </a:rPr>
              <a:t>, </a:t>
            </a:r>
            <a:r>
              <a:rPr>
                <a:solidFill>
                  <a:srgbClr val="4070A0"/>
                </a:solidFill>
                <a:latin typeface="Courier"/>
              </a:rPr>
              <a:t>"FAC004"</a:t>
            </a:r>
            <a:r>
              <a:rPr>
                <a:latin typeface="Courier"/>
              </a:rPr>
              <a:t>, </a:t>
            </a:r>
            <a:r>
              <a:rPr>
                <a:solidFill>
                  <a:srgbClr val="4070A0"/>
                </a:solidFill>
                <a:latin typeface="Courier"/>
              </a:rPr>
              <a:t>"FAC019"</a:t>
            </a:r>
            <a:r>
              <a:rPr>
                <a:latin typeface="Courier"/>
              </a:rPr>
              <a:t>, </a:t>
            </a:r>
            <a:r>
              <a:rPr>
                <a:solidFill>
                  <a:srgbClr val="4070A0"/>
                </a:solidFill>
                <a:latin typeface="Courier"/>
              </a:rPr>
              <a:t>"FAC007"</a:t>
            </a:r>
            <a:r>
              <a:rPr>
                <a:latin typeface="Courier"/>
              </a:rPr>
              <a:t>, </a:t>
            </a:r>
            <a:r>
              <a:rPr>
                <a:solidFill>
                  <a:srgbClr val="4070A0"/>
                </a:solidFill>
                <a:latin typeface="Courier"/>
              </a:rPr>
              <a:t>"FAC021"</a:t>
            </a:r>
            <a:r>
              <a:rPr>
                <a:latin typeface="Courier"/>
              </a:rPr>
              <a:t>],</a:t>
            </a:r>
            <a:br/>
            <a:r>
              <a:rPr>
                <a:latin typeface="Courier"/>
              </a:rPr>
              <a:t>    </a:t>
            </a:r>
            <a:r>
              <a:rPr>
                <a:solidFill>
                  <a:srgbClr val="4070A0"/>
                </a:solidFill>
                <a:latin typeface="Courier"/>
              </a:rPr>
              <a:t>"reason"</a:t>
            </a:r>
            <a:r>
              <a:rPr>
                <a:latin typeface="Courier"/>
              </a:rPr>
              <a:t>: [</a:t>
            </a:r>
            <a:r>
              <a:rPr>
                <a:solidFill>
                  <a:srgbClr val="4070A0"/>
                </a:solidFill>
                <a:latin typeface="Courier"/>
              </a:rPr>
              <a:t>"random"</a:t>
            </a:r>
            <a:r>
              <a:rPr>
                <a:latin typeface="Courier"/>
              </a:rPr>
              <a:t>, </a:t>
            </a:r>
            <a:r>
              <a:rPr>
                <a:solidFill>
                  <a:srgbClr val="4070A0"/>
                </a:solidFill>
                <a:latin typeface="Courier"/>
              </a:rPr>
              <a:t>"random"</a:t>
            </a:r>
            <a:r>
              <a:rPr>
                <a:latin typeface="Courier"/>
              </a:rPr>
              <a:t>, </a:t>
            </a:r>
            <a:r>
              <a:rPr>
                <a:solidFill>
                  <a:srgbClr val="4070A0"/>
                </a:solidFill>
                <a:latin typeface="Courier"/>
              </a:rPr>
              <a:t>"risk: reporting 58%"</a:t>
            </a:r>
            <a:r>
              <a:rPr>
                <a:latin typeface="Courier"/>
              </a:rPr>
              <a:t>, </a:t>
            </a:r>
            <a:r>
              <a:rPr>
                <a:solidFill>
                  <a:srgbClr val="4070A0"/>
                </a:solidFill>
                <a:latin typeface="Courier"/>
              </a:rPr>
              <a:t>"risk: round numbers"</a:t>
            </a:r>
            <a:r>
              <a:rPr>
                <a:latin typeface="Courier"/>
              </a:rPr>
              <a:t>,</a:t>
            </a:r>
            <a:br/>
            <a:r>
              <a:rPr>
                <a:latin typeface="Courier"/>
              </a:rPr>
              <a:t>               </a:t>
            </a:r>
            <a:r>
              <a:rPr>
                <a:solidFill>
                  <a:srgbClr val="4070A0"/>
                </a:solidFill>
                <a:latin typeface="Courier"/>
              </a:rPr>
              <a:t>"volume: top 5"</a:t>
            </a:r>
            <a:r>
              <a:rPr>
                <a:latin typeface="Courier"/>
              </a:rPr>
              <a:t>, </a:t>
            </a:r>
            <a:r>
              <a:rPr>
                <a:solidFill>
                  <a:srgbClr val="4070A0"/>
                </a:solidFill>
                <a:latin typeface="Courier"/>
              </a:rPr>
              <a:t>"volume: top 5"</a:t>
            </a:r>
            <a:r>
              <a:rPr>
                <a:latin typeface="Courier"/>
              </a:rPr>
              <a:t>],</a:t>
            </a:r>
            <a:b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Combine, and label — In R</a:t>
            </a:r>
          </a:p>
        </p:txBody>
      </p:sp>
      <p:sp>
        <p:nvSpPr>
          <p:cNvPr id="3" name="Content Placeholder 2"/>
          <p:cNvSpPr>
            <a:spLocks noGrp="1"/>
          </p:cNvSpPr>
          <p:nvPr>
            <p:ph idx="1"/>
          </p:nvPr>
        </p:nvSpPr>
        <p:spPr/>
        <p:txBody>
          <a:bodyPr/>
          <a:lstStyle/>
          <a:p>
            <a:pPr lvl="0" indent="0">
              <a:buNone/>
            </a:pPr>
            <a:r>
              <a:rPr>
                <a:latin typeface="Courier"/>
              </a:rPr>
              <a:t>plan </a:t>
            </a:r>
            <a:r>
              <a:rPr>
                <a:solidFill>
                  <a:srgbClr val="007020"/>
                </a:solidFill>
                <a:latin typeface="Courier"/>
              </a:rPr>
              <a:t>&lt;-</a:t>
            </a:r>
            <a:r>
              <a:rPr>
                <a:latin typeface="Courier"/>
              </a:rPr>
              <a:t> 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facility_id, </a:t>
            </a:r>
            <a:r>
              <a:rPr>
                <a:solidFill>
                  <a:srgbClr val="4070A0"/>
                </a:solidFill>
                <a:latin typeface="Courier"/>
              </a:rPr>
              <a:t>~</a:t>
            </a:r>
            <a:r>
              <a:rPr>
                <a:latin typeface="Courier"/>
              </a:rPr>
              <a:t>reason,</a:t>
            </a:r>
            <a:br/>
            <a:r>
              <a:rPr>
                <a:latin typeface="Courier"/>
              </a:rPr>
              <a:t>  </a:t>
            </a:r>
            <a:r>
              <a:rPr>
                <a:solidFill>
                  <a:srgbClr val="4070A0"/>
                </a:solidFill>
                <a:latin typeface="Courier"/>
              </a:rPr>
              <a:t>"FAC012"</a:t>
            </a:r>
            <a:r>
              <a:rPr>
                <a:latin typeface="Courier"/>
              </a:rPr>
              <a:t>, </a:t>
            </a:r>
            <a:r>
              <a:rPr>
                <a:solidFill>
                  <a:srgbClr val="4070A0"/>
                </a:solidFill>
                <a:latin typeface="Courier"/>
              </a:rPr>
              <a:t>"random"</a:t>
            </a:r>
            <a:r>
              <a:rPr>
                <a:latin typeface="Courier"/>
              </a:rPr>
              <a:t>,</a:t>
            </a:r>
            <a:br/>
            <a:r>
              <a:rPr>
                <a:latin typeface="Courier"/>
              </a:rPr>
              <a:t>  </a:t>
            </a:r>
            <a:r>
              <a:rPr>
                <a:solidFill>
                  <a:srgbClr val="4070A0"/>
                </a:solidFill>
                <a:latin typeface="Courier"/>
              </a:rPr>
              <a:t>"FAC033"</a:t>
            </a:r>
            <a:r>
              <a:rPr>
                <a:latin typeface="Courier"/>
              </a:rPr>
              <a:t>, </a:t>
            </a:r>
            <a:r>
              <a:rPr>
                <a:solidFill>
                  <a:srgbClr val="4070A0"/>
                </a:solidFill>
                <a:latin typeface="Courier"/>
              </a:rPr>
              <a:t>"random"</a:t>
            </a:r>
            <a:r>
              <a:rPr>
                <a:latin typeface="Courier"/>
              </a:rPr>
              <a:t>,</a:t>
            </a:r>
            <a:br/>
            <a:r>
              <a:rPr>
                <a:latin typeface="Courier"/>
              </a:rPr>
              <a:t>  </a:t>
            </a:r>
            <a:r>
              <a:rPr>
                <a:solidFill>
                  <a:srgbClr val="4070A0"/>
                </a:solidFill>
                <a:latin typeface="Courier"/>
              </a:rPr>
              <a:t>"FAC004"</a:t>
            </a:r>
            <a:r>
              <a:rPr>
                <a:latin typeface="Courier"/>
              </a:rPr>
              <a:t>, </a:t>
            </a:r>
            <a:r>
              <a:rPr>
                <a:solidFill>
                  <a:srgbClr val="4070A0"/>
                </a:solidFill>
                <a:latin typeface="Courier"/>
              </a:rPr>
              <a:t>"risk: reporting 58%"</a:t>
            </a:r>
            <a:r>
              <a:rPr>
                <a:latin typeface="Courier"/>
              </a:rPr>
              <a:t>,</a:t>
            </a:r>
            <a:br/>
            <a:r>
              <a:rPr>
                <a:latin typeface="Courier"/>
              </a:rPr>
              <a:t>  </a:t>
            </a:r>
            <a:r>
              <a:rPr>
                <a:solidFill>
                  <a:srgbClr val="4070A0"/>
                </a:solidFill>
                <a:latin typeface="Courier"/>
              </a:rPr>
              <a:t>"FAC019"</a:t>
            </a:r>
            <a:r>
              <a:rPr>
                <a:latin typeface="Courier"/>
              </a:rPr>
              <a:t>, </a:t>
            </a:r>
            <a:r>
              <a:rPr>
                <a:solidFill>
                  <a:srgbClr val="4070A0"/>
                </a:solidFill>
                <a:latin typeface="Courier"/>
              </a:rPr>
              <a:t>"risk: round numbers"</a:t>
            </a:r>
            <a:r>
              <a:rPr>
                <a:latin typeface="Courier"/>
              </a:rPr>
              <a:t>,</a:t>
            </a:r>
            <a:br/>
            <a:r>
              <a:rPr>
                <a:latin typeface="Courier"/>
              </a:rPr>
              <a:t>  </a:t>
            </a:r>
            <a:r>
              <a:rPr>
                <a:solidFill>
                  <a:srgbClr val="4070A0"/>
                </a:solidFill>
                <a:latin typeface="Courier"/>
              </a:rPr>
              <a:t>"FAC007"</a:t>
            </a:r>
            <a:r>
              <a:rPr>
                <a:latin typeface="Courier"/>
              </a:rPr>
              <a:t>, </a:t>
            </a:r>
            <a:r>
              <a:rPr>
                <a:solidFill>
                  <a:srgbClr val="4070A0"/>
                </a:solidFill>
                <a:latin typeface="Courier"/>
              </a:rPr>
              <a:t>"volume: top 5"</a:t>
            </a:r>
            <a:r>
              <a:rPr>
                <a:latin typeface="Courier"/>
              </a:rPr>
              <a:t>,</a:t>
            </a:r>
            <a:br/>
            <a:r>
              <a:rPr>
                <a:latin typeface="Courier"/>
              </a:rPr>
              <a:t>  </a:t>
            </a:r>
            <a:r>
              <a:rPr>
                <a:solidFill>
                  <a:srgbClr val="4070A0"/>
                </a:solidFill>
                <a:latin typeface="Courier"/>
              </a:rPr>
              <a:t>"FAC021"</a:t>
            </a:r>
            <a:r>
              <a:rPr>
                <a:latin typeface="Courier"/>
              </a:rPr>
              <a:t>, </a:t>
            </a:r>
            <a:r>
              <a:rPr>
                <a:solidFill>
                  <a:srgbClr val="4070A0"/>
                </a:solidFill>
                <a:latin typeface="Courier"/>
              </a:rPr>
              <a:t>"volume: top 5"</a:t>
            </a:r>
            <a:b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Combine, and label</a:t>
            </a:r>
          </a:p>
        </p:txBody>
      </p:sp>
      <p:sp>
        <p:nvSpPr>
          <p:cNvPr id="3" name="Content Placeholder 2"/>
          <p:cNvSpPr>
            <a:spLocks noGrp="1"/>
          </p:cNvSpPr>
          <p:nvPr>
            <p:ph idx="1"/>
          </p:nvPr>
        </p:nvSpPr>
        <p:spPr/>
        <p:txBody>
          <a:bodyPr/>
          <a:lstStyle/>
          <a:p>
            <a:pPr lvl="0"/>
            <a:r>
              <a:rPr/>
              <a:t>The </a:t>
            </a:r>
            <a:r>
              <a:rPr>
                <a:latin typeface="Courier"/>
              </a:rPr>
              <a:t>reason</a:t>
            </a:r>
            <a:r>
              <a:rPr/>
              <a:t> column is the methods section — With it, a reader knows which findings generalise and which do not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Risk-based sampling needs a risk ranking, and so far you have only reporting rates.</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https://data-analysis.cassion.dev/courses/data-quality-assessment/dqa-04-sampling-for-verification</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Choosing which six facilities to visit</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4 of 8</vt:lpwstr>
  </property>
  <property fmtid="{D5CDD505-2E9C-101B-9397-08002B2CF9AE}" pid="3" name="subtitle">
    <vt:lpwstr>Three sampling strategies that answer three different questions, how many is enough, and the sentence you are allowed to write about the thirty-two facilities you did not visit.</vt:lpwstr>
  </property>
</Properties>
</file>