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stratégies d’échantillonnage qui répondent à trois questions différentes, combien d’unités suffisent, et la phrase que vous avez le droit d’écrire sur les trente-deux formations non visitées.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visite de vérification coûte un véhicule, une journée, deux personnes et du carburant. Le budget en couvre six. Tout dans cette leçon découle de cette arithmétique, et le premier point à clarifier est que le choix des six détermine ce que votre constat aura le droit de signifier. Trois stratégies, trois questions, et les confondre est la défaillance méthodologique la plus courante d’une évaluation.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vous voulez une affirmation sur le district, l’échantillon doit être tiré sans référence à ce que vous vous attendez à trouver.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Fixez la graine et consignez-la. Une évaluation dont l’échantillon n’est pas reproductible appelle la question de savoir si les formations ont été choisies après que quelqu’un a su ce qu’elles contenaient, et la graine y répond en une ligne. Stratifiez lorsqu’un sous-groupe compte. Les postes de santé rapportent le moins bien, si bien qu’un simple tirage aléatoire de six pourrait n’en contenir aucun.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Stratifier par type donne une affirmation sur chaque type en plus du district, et cela ne coûte rien.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le but est de corriger plutôt que de décrire, choisissez les formations que l’analyse de bureau a déjà signalées. Les deux leçons suivantes sont entièrement consacrées à produire ce classement.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approche trouve plus de problèmes par journée-véhicule que le tirage aléatoire, raison pour laquelle la plupart des évaluations réelles l’emploient. Elle ne se généralise pas, et le rapport doit le dire. Tout rapport d’évaluation qui omet cette phrase puis cite un facteur de vérification au niveau du district formule une affirmation que son protocole ne soutient pas.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troisième option, souvent la plus utile pour un total. Ordonnez les formations par volume et visitez-en assez pour couvrir l’essentiel du numérateur.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huit formations représentent la moitié des doses, vérifier ces huit borne l’erreur du total du district quoi que fassent les trente autres. C’est le bon protocole quand la question est « puis-je me fier au total que je remonte au bailleur » — et le mauvais quand la question porte sur la qualité du service dans les postes reculés, puisqu’il les ignore systématiquement.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n’y a pas de réponse unique, mais il y a une façon d’y penser qui résiste à la contestation. Pour une question par oui ou non — le rapportage de cette formation est-il acceptable — vous estimez une proportion, et la précision s’améliore comme la racine carrée de l’échantillon. Six formations sur trente-huit donnent un intervalle de confiance si large que presque aucun résultat ne se distingue d’un autre. Soyez honnête là-dessus plutôt que de rapporter « 33 % des formations présentent des constats » à partir d’un échantillon de six. Pour détecter si un problème existe, les petits échantillons sont bien plus capables. Si 30 % des formations ont un défaut, la probabilité que six formations tirées au hasard n’en contiennent aucune est d’environ 12 % — un échantillon de six sans constat est donc un indice raisonnable de l’absence d’un problème </a:t>
            </a:r>
            <a:r>
              <a:rPr i="1"/>
              <a:t>répandu</a:t>
            </a:r>
            <a:r>
              <a:rPr/>
              <a:t>, et aucun indice sur un problème rare.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seule ligne mérite de figurer dans le rapport. Elle convertit « nous en avons visité six sans rien trouver » en une affirmation assortie d’un nombre.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L’échantillonnage par lots pour l’assurance qualité formalise le paragraphe précédent, et ce secteur l’emploie déjà pour les enquêtes de couverture. L’idée est de cesser de vouloir </a:t>
            </a:r>
            <a:r>
              <a:rPr i="1"/>
              <a:t>estimer</a:t>
            </a:r>
            <a:r>
              <a:rPr/>
              <a:t> et de commencer à vouloir </a:t>
            </a:r>
            <a:r>
              <a:rPr i="1"/>
              <a:t>décider</a:t>
            </a:r>
            <a:r>
              <a:rPr/>
              <a:t> — fixer un seuil, une taille d’échantillon et une règle de décision, puis accepter ou rejeter. L’avantage est que l’échantillon peut être petit parce que la question l’est. Le coût est que vous obtenez un verdict et non un chiffre, et que quelqu’un réclamera le chiffre malgré tout. Dites d’emblée pour lequel vous avez conçu.</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évaluations réelles emploient souvent les trois, et c’est très bien tant que le rapport les sépare.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a:t>
            </a:r>
            <a:r>
              <a:rPr>
                <a:latin typeface="Courier"/>
              </a:rPr>
              <a:t>reason</a:t>
            </a:r>
            <a:r>
              <a:rPr/>
              <a:t> est la section méthodologie. Avec elle, un lecteur sait quels constats se généralisent et lesquels non. Sans elle, le rapport a un échantillon et trois affirmations incompatibles, et un relecteur qui le remarque les écartera toutes.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L’échantillonnage fondé sur le risque exige un classement de risque, et vous n’avez pour l’instant que des taux de rapportage. Les deux leçons suivantes construisent le reste à partir de l’extraction que vous détenez déjà — des tendances qui bougent de façon impossible, des valeurs qui se répètent, et des chiffres qui trahissent un nombre que personne n’a mesuré.</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4-sampling-for-verific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Choisir les six formations sanitaires à visiter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Trois stratégies d’échantillonnage qui répondent à trois questions différentes, combien d’unités suffisent, et la phrase que vous avez le droit d’écrire sur les trente-deux formations non visitées.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Vous avez une semaine et trente-huit formations sanitaires</a:t>
            </a:r>
          </a:p>
          <a:p>
            <a:pPr lvl="0"/>
            <a:r>
              <a:rPr/>
              <a:t>Aléatoire — la seule qui se généralise</a:t>
            </a:r>
          </a:p>
          <a:p>
            <a:pPr lvl="0"/>
            <a:r>
              <a:rPr/>
              <a:t>Fondée sur le risque — là où sont les problèmes</a:t>
            </a:r>
          </a:p>
          <a:p>
            <a:pPr lvl="0"/>
            <a:r>
              <a:rPr/>
              <a:t>Recensement des plus grosses</a:t>
            </a:r>
          </a:p>
          <a:p>
            <a:pPr lvl="0"/>
            <a:r>
              <a:rPr/>
              <a:t>Combien suffisent</a:t>
            </a:r>
          </a:p>
          <a:p>
            <a:pPr lvl="0"/>
            <a:r>
              <a:rPr/>
              <a:t>LQAS — conçu exactement pour cela</a:t>
            </a:r>
          </a:p>
          <a:p>
            <a:pPr lvl="0"/>
            <a:r>
              <a:rPr/>
              <a:t>Combinez, et étiquetez</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Vous avez une semaine et trente-huit formations sanitaires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Stratégie</a:t>
                      </a:r>
                    </a:p>
                  </a:txBody>
                  <a:tcPr/>
                </a:tc>
                <a:tc>
                  <a:txBody>
                    <a:bodyPr/>
                    <a:lstStyle/>
                    <a:p>
                      <a:pPr lvl="0" indent="0" marL="0">
                        <a:buNone/>
                      </a:pPr>
                      <a:r>
                        <a:rPr/>
                        <a:t>Répond à</a:t>
                      </a:r>
                    </a:p>
                  </a:txBody>
                  <a:tcPr/>
                </a:tc>
                <a:tc>
                  <a:txBody>
                    <a:bodyPr/>
                    <a:lstStyle/>
                    <a:p>
                      <a:pPr lvl="0" indent="0" marL="0">
                        <a:buNone/>
                      </a:pPr>
                      <a:r>
                        <a:rPr/>
                        <a:t>Ne peut pas répondre à</a:t>
                      </a:r>
                    </a:p>
                  </a:txBody>
                  <a:tcPr/>
                </a:tc>
              </a:tr>
              <a:tr h="0">
                <a:tc>
                  <a:txBody>
                    <a:bodyPr/>
                    <a:lstStyle/>
                    <a:p>
                      <a:pPr lvl="0" indent="0" marL="0">
                        <a:buNone/>
                      </a:pPr>
                      <a:r>
                        <a:rPr/>
                        <a:t>Aléatoire</a:t>
                      </a:r>
                    </a:p>
                  </a:txBody>
                </a:tc>
                <a:tc>
                  <a:txBody>
                    <a:bodyPr/>
                    <a:lstStyle/>
                    <a:p>
                      <a:pPr lvl="0" indent="0" marL="0">
                        <a:buNone/>
                      </a:pPr>
                      <a:r>
                        <a:rPr/>
                        <a:t>« Quelle est la qualité des données du district ? »</a:t>
                      </a:r>
                    </a:p>
                  </a:txBody>
                </a:tc>
                <a:tc>
                  <a:txBody>
                    <a:bodyPr/>
                    <a:lstStyle/>
                    <a:p>
                      <a:pPr lvl="0" indent="0" marL="0">
                        <a:buNone/>
                      </a:pPr>
                      <a:r>
                        <a:rPr/>
                        <a:t>« Où sont les problèmes ? »</a:t>
                      </a:r>
                    </a:p>
                  </a:txBody>
                </a:tc>
              </a:tr>
              <a:tr h="0">
                <a:tc>
                  <a:txBody>
                    <a:bodyPr/>
                    <a:lstStyle/>
                    <a:p>
                      <a:pPr lvl="0" indent="0" marL="0">
                        <a:buNone/>
                      </a:pPr>
                      <a:r>
                        <a:rPr/>
                        <a:t>Fondée sur le risque</a:t>
                      </a:r>
                    </a:p>
                  </a:txBody>
                </a:tc>
                <a:tc>
                  <a:txBody>
                    <a:bodyPr/>
                    <a:lstStyle/>
                    <a:p>
                      <a:pPr lvl="0" indent="0" marL="0">
                        <a:buNone/>
                      </a:pPr>
                      <a:r>
                        <a:rPr/>
                        <a:t>« Les formations suspectées le sont-elles vraiment ? »</a:t>
                      </a:r>
                    </a:p>
                  </a:txBody>
                </a:tc>
                <a:tc>
                  <a:txBody>
                    <a:bodyPr/>
                    <a:lstStyle/>
                    <a:p>
                      <a:pPr lvl="0" indent="0" marL="0">
                        <a:buNone/>
                      </a:pPr>
                      <a:r>
                        <a:rPr/>
                        <a:t>« Quelle est la qualité du district ? »</a:t>
                      </a:r>
                    </a:p>
                  </a:txBody>
                </a:tc>
              </a:tr>
              <a:tr h="0">
                <a:tc>
                  <a:txBody>
                    <a:bodyPr/>
                    <a:lstStyle/>
                    <a:p>
                      <a:pPr lvl="0" indent="0" marL="0">
                        <a:buNone/>
                      </a:pPr>
                      <a:r>
                        <a:rPr/>
                        <a:t>Recensement des plus grosses</a:t>
                      </a:r>
                    </a:p>
                  </a:txBody>
                </a:tc>
                <a:tc>
                  <a:txBody>
                    <a:bodyPr/>
                    <a:lstStyle/>
                    <a:p>
                      <a:pPr lvl="0" indent="0" marL="0">
                        <a:buNone/>
                      </a:pPr>
                      <a:r>
                        <a:rPr/>
                        <a:t>« Le total du district est-il juste ? »</a:t>
                      </a:r>
                    </a:p>
                  </a:txBody>
                </a:tc>
                <a:tc>
                  <a:txBody>
                    <a:bodyPr/>
                    <a:lstStyle/>
                    <a:p>
                      <a:pPr lvl="0" indent="0" marL="0">
                        <a:buNone/>
                      </a:pPr>
                      <a:r>
                        <a:rPr/>
                        <a:t>Quoi que ce soit sur les petites formations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Aléatoire — la seule qui se généralise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facilities </a:t>
            </a:r>
            <a:r>
              <a:rPr>
                <a:solidFill>
                  <a:srgbClr val="666666"/>
                </a:solidFill>
                <a:latin typeface="Courier"/>
              </a:rPr>
              <a:t>=</a:t>
            </a:r>
            <a:r>
              <a:rPr>
                <a:latin typeface="Courier"/>
              </a:rPr>
              <a:t> vax[[</a:t>
            </a:r>
            <a:r>
              <a:rPr>
                <a:solidFill>
                  <a:srgbClr val="4070A0"/>
                </a:solidFill>
                <a:latin typeface="Courier"/>
              </a:rPr>
              <a:t>"facility_id"</a:t>
            </a:r>
            <a:r>
              <a:rPr>
                <a:latin typeface="Courier"/>
              </a:rPr>
              <a:t>, </a:t>
            </a:r>
            <a:r>
              <a:rPr>
                <a:solidFill>
                  <a:srgbClr val="4070A0"/>
                </a:solidFill>
                <a:latin typeface="Courier"/>
              </a:rPr>
              <a:t>"facility_type"</a:t>
            </a:r>
            <a:r>
              <a:rPr>
                <a:latin typeface="Courier"/>
              </a:rPr>
              <a:t>]].drop_duplicates()</a:t>
            </a:r>
            <a:br/>
            <a:br/>
            <a:r>
              <a:rPr>
                <a:latin typeface="Courier"/>
              </a:rPr>
              <a:t>sample </a:t>
            </a:r>
            <a:r>
              <a:rPr>
                <a:solidFill>
                  <a:srgbClr val="666666"/>
                </a:solidFill>
                <a:latin typeface="Courier"/>
              </a:rPr>
              <a:t>=</a:t>
            </a:r>
            <a:r>
              <a:rPr>
                <a:latin typeface="Courier"/>
              </a:rPr>
              <a:t> facilities.sample(n</a:t>
            </a:r>
            <a:r>
              <a:rPr>
                <a:solidFill>
                  <a:srgbClr val="666666"/>
                </a:solidFill>
                <a:latin typeface="Courier"/>
              </a:rPr>
              <a:t>=</a:t>
            </a:r>
            <a:r>
              <a:rPr>
                <a:solidFill>
                  <a:srgbClr val="40A070"/>
                </a:solidFill>
                <a:latin typeface="Courier"/>
              </a:rPr>
              <a:t>6</a:t>
            </a:r>
            <a:r>
              <a:rPr>
                <a:latin typeface="Courier"/>
              </a:rPr>
              <a:t>, random_state</a:t>
            </a:r>
            <a:r>
              <a:rPr>
                <a:solidFill>
                  <a:srgbClr val="666666"/>
                </a:solidFill>
                <a:latin typeface="Courier"/>
              </a:rPr>
              <a:t>=</a:t>
            </a:r>
            <a:r>
              <a:rPr>
                <a:solidFill>
                  <a:srgbClr val="40A070"/>
                </a:solidFill>
                <a:latin typeface="Courier"/>
              </a:rPr>
              <a:t>20260728</a:t>
            </a:r>
            <a:r>
              <a:rPr>
                <a:latin typeface="Courier"/>
              </a:rPr>
              <a:t>)</a:t>
            </a:r>
            <a:br/>
            <a:r>
              <a:rPr>
                <a:solidFill>
                  <a:srgbClr val="008000"/>
                </a:solidFill>
                <a:latin typeface="Courier"/>
              </a:rPr>
              <a:t>print</a:t>
            </a:r>
            <a:r>
              <a:rPr>
                <a:latin typeface="Courier"/>
              </a:rPr>
              <a:t>(sample)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Aléatoire — la seule qui se généralise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set.seed</a:t>
            </a:r>
            <a:r>
              <a:rPr>
                <a:latin typeface="Courier"/>
              </a:rPr>
              <a:t>(</a:t>
            </a:r>
            <a:r>
              <a:rPr>
                <a:solidFill>
                  <a:srgbClr val="40A070"/>
                </a:solidFill>
                <a:latin typeface="Courier"/>
              </a:rPr>
              <a:t>20260728</a:t>
            </a:r>
            <a:r>
              <a:rPr>
                <a:latin typeface="Courier"/>
              </a:rPr>
              <a:t>)</a:t>
            </a:r>
            <a:br/>
            <a:br/>
            <a:r>
              <a:rPr>
                <a:latin typeface="Courier"/>
              </a:rPr>
              <a:t>sample </a:t>
            </a:r>
            <a:r>
              <a:rPr>
                <a:solidFill>
                  <a:srgbClr val="007020"/>
                </a:solidFill>
                <a:latin typeface="Courier"/>
              </a:rPr>
              <a:t>&lt;-</a:t>
            </a:r>
            <a:r>
              <a:rPr>
                <a:latin typeface="Courier"/>
              </a:rPr>
              <a:t> facilities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slice_sample</a:t>
            </a:r>
            <a:r>
              <a:rPr>
                <a:latin typeface="Courier"/>
              </a:rPr>
              <a:t>(</a:t>
            </a:r>
            <a:r>
              <a:rPr>
                <a:solidFill>
                  <a:srgbClr val="7D9029"/>
                </a:solidFill>
                <a:latin typeface="Courier"/>
              </a:rPr>
              <a:t>n =</a:t>
            </a:r>
            <a:r>
              <a:rPr>
                <a:latin typeface="Courier"/>
              </a:rPr>
              <a:t> </a:t>
            </a:r>
            <a:r>
              <a:rPr>
                <a:solidFill>
                  <a:srgbClr val="40A070"/>
                </a:solidFill>
                <a:latin typeface="Courier"/>
              </a:rPr>
              <a:t>6</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Aléatoire — la seule qui se généralise</a:t>
            </a:r>
          </a:p>
        </p:txBody>
      </p:sp>
      <p:sp>
        <p:nvSpPr>
          <p:cNvPr id="3" name="Content Placeholder 2"/>
          <p:cNvSpPr>
            <a:spLocks noGrp="1"/>
          </p:cNvSpPr>
          <p:nvPr>
            <p:ph idx="1"/>
          </p:nvPr>
        </p:nvSpPr>
        <p:spPr/>
        <p:txBody>
          <a:bodyPr/>
          <a:lstStyle/>
          <a:p>
            <a:pPr lvl="0"/>
            <a:r>
              <a:rPr/>
              <a:t>Fixez la graine et consignez-la — Une évaluation dont l’échantillon n’est pas reproductible appelle la question de…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Aléatoire — la seule qui se généralise — En Python</a:t>
            </a:r>
          </a:p>
        </p:txBody>
      </p:sp>
      <p:sp>
        <p:nvSpPr>
          <p:cNvPr id="3" name="Content Placeholder 2"/>
          <p:cNvSpPr>
            <a:spLocks noGrp="1"/>
          </p:cNvSpPr>
          <p:nvPr>
            <p:ph idx="1"/>
          </p:nvPr>
        </p:nvSpPr>
        <p:spPr/>
        <p:txBody>
          <a:bodyPr/>
          <a:lstStyle/>
          <a:p>
            <a:pPr lvl="0" indent="0">
              <a:buNone/>
            </a:pPr>
            <a:r>
              <a:rPr>
                <a:latin typeface="Courier"/>
              </a:rPr>
              <a:t>sample </a:t>
            </a:r>
            <a:r>
              <a:rPr>
                <a:solidFill>
                  <a:srgbClr val="666666"/>
                </a:solidFill>
                <a:latin typeface="Courier"/>
              </a:rPr>
              <a:t>=</a:t>
            </a:r>
            <a:r>
              <a:rPr>
                <a:latin typeface="Courier"/>
              </a:rPr>
              <a:t> (</a:t>
            </a:r>
            <a:br/>
            <a:r>
              <a:rPr>
                <a:latin typeface="Courier"/>
              </a:rPr>
              <a:t>    facilities.groupby(</a:t>
            </a:r>
            <a:r>
              <a:rPr>
                <a:solidFill>
                  <a:srgbClr val="4070A0"/>
                </a:solidFill>
                <a:latin typeface="Courier"/>
              </a:rPr>
              <a:t>"facility_type"</a:t>
            </a:r>
            <a:r>
              <a:rPr>
                <a:latin typeface="Courier"/>
              </a:rPr>
              <a:t>, group_keys</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g.sample(n</a:t>
            </a:r>
            <a:r>
              <a:rPr>
                <a:solidFill>
                  <a:srgbClr val="666666"/>
                </a:solidFill>
                <a:latin typeface="Courier"/>
              </a:rPr>
              <a:t>=</a:t>
            </a:r>
            <a:r>
              <a:rPr>
                <a:solidFill>
                  <a:srgbClr val="008000"/>
                </a:solidFill>
                <a:latin typeface="Courier"/>
              </a:rPr>
              <a:t>min</a:t>
            </a:r>
            <a:r>
              <a:rPr>
                <a:latin typeface="Courier"/>
              </a:rPr>
              <a:t>(</a:t>
            </a:r>
            <a:r>
              <a:rPr>
                <a:solidFill>
                  <a:srgbClr val="40A070"/>
                </a:solidFill>
                <a:latin typeface="Courier"/>
              </a:rPr>
              <a:t>2</a:t>
            </a:r>
            <a:r>
              <a:rPr>
                <a:latin typeface="Courier"/>
              </a:rPr>
              <a:t>, </a:t>
            </a:r>
            <a:r>
              <a:rPr>
                <a:solidFill>
                  <a:srgbClr val="008000"/>
                </a:solidFill>
                <a:latin typeface="Courier"/>
              </a:rPr>
              <a:t>len</a:t>
            </a:r>
            <a:r>
              <a:rPr>
                <a:latin typeface="Courier"/>
              </a:rPr>
              <a:t>(g)), random_state</a:t>
            </a:r>
            <a:r>
              <a:rPr>
                <a:solidFill>
                  <a:srgbClr val="666666"/>
                </a:solidFill>
                <a:latin typeface="Courier"/>
              </a:rPr>
              <a:t>=</a:t>
            </a:r>
            <a:r>
              <a:rPr>
                <a:solidFill>
                  <a:srgbClr val="40A070"/>
                </a:solidFill>
                <a:latin typeface="Courier"/>
              </a:rPr>
              <a:t>20260728</a:t>
            </a:r>
            <a:r>
              <a:rPr>
                <a:latin typeface="Courier"/>
              </a:rPr>
              <a:t>))</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Aléatoire — la seule qui se généralise — En R</a:t>
            </a:r>
          </a:p>
        </p:txBody>
      </p:sp>
      <p:sp>
        <p:nvSpPr>
          <p:cNvPr id="3" name="Content Placeholder 2"/>
          <p:cNvSpPr>
            <a:spLocks noGrp="1"/>
          </p:cNvSpPr>
          <p:nvPr>
            <p:ph idx="1"/>
          </p:nvPr>
        </p:nvSpPr>
        <p:spPr/>
        <p:txBody>
          <a:bodyPr/>
          <a:lstStyle/>
          <a:p>
            <a:pPr lvl="0" indent="0">
              <a:buNone/>
            </a:pPr>
            <a:r>
              <a:rPr>
                <a:latin typeface="Courier"/>
              </a:rPr>
              <a:t>sample </a:t>
            </a:r>
            <a:r>
              <a:rPr>
                <a:solidFill>
                  <a:srgbClr val="007020"/>
                </a:solidFill>
                <a:latin typeface="Courier"/>
              </a:rPr>
              <a:t>&lt;-</a:t>
            </a:r>
            <a:r>
              <a:rPr>
                <a:latin typeface="Courier"/>
              </a:rPr>
              <a:t> facilities </a:t>
            </a:r>
            <a:r>
              <a:rPr>
                <a:solidFill>
                  <a:srgbClr val="4070A0"/>
                </a:solidFill>
                <a:latin typeface="Courier"/>
              </a:rPr>
              <a:t>|&gt;</a:t>
            </a:r>
            <a:br/>
            <a:r>
              <a:rPr>
                <a:latin typeface="Courier"/>
              </a:rPr>
              <a:t>  </a:t>
            </a:r>
            <a:r>
              <a:rPr>
                <a:solidFill>
                  <a:srgbClr val="06287E"/>
                </a:solidFill>
                <a:latin typeface="Courier"/>
              </a:rPr>
              <a:t>group_by</a:t>
            </a:r>
            <a:r>
              <a:rPr>
                <a:latin typeface="Courier"/>
              </a:rPr>
              <a:t>(facility_type) </a:t>
            </a:r>
            <a:r>
              <a:rPr>
                <a:solidFill>
                  <a:srgbClr val="4070A0"/>
                </a:solidFill>
                <a:latin typeface="Courier"/>
              </a:rPr>
              <a:t>|&gt;</a:t>
            </a:r>
            <a:br/>
            <a:r>
              <a:rPr>
                <a:latin typeface="Courier"/>
              </a:rPr>
              <a:t>  </a:t>
            </a:r>
            <a:r>
              <a:rPr>
                <a:solidFill>
                  <a:srgbClr val="06287E"/>
                </a:solidFill>
                <a:latin typeface="Courier"/>
              </a:rPr>
              <a:t>slice_sample</a:t>
            </a:r>
            <a:r>
              <a:rPr>
                <a:latin typeface="Courier"/>
              </a:rPr>
              <a:t>(</a:t>
            </a:r>
            <a:r>
              <a:rPr>
                <a:solidFill>
                  <a:srgbClr val="7D9029"/>
                </a:solidFill>
                <a:latin typeface="Courier"/>
              </a:rPr>
              <a:t>n =</a:t>
            </a:r>
            <a:r>
              <a:rPr>
                <a:latin typeface="Courier"/>
              </a:rPr>
              <a:t> </a:t>
            </a:r>
            <a:r>
              <a:rPr>
                <a:solidFill>
                  <a:srgbClr val="40A070"/>
                </a:solidFill>
                <a:latin typeface="Courier"/>
              </a:rPr>
              <a:t>2</a:t>
            </a:r>
            <a:r>
              <a:rPr>
                <a:latin typeface="Courier"/>
              </a:rPr>
              <a:t>) </a:t>
            </a:r>
            <a:r>
              <a:rPr>
                <a:solidFill>
                  <a:srgbClr val="4070A0"/>
                </a:solidFill>
                <a:latin typeface="Courier"/>
              </a:rPr>
              <a:t>|&gt;</a:t>
            </a:r>
            <a:br/>
            <a:r>
              <a:rPr>
                <a:latin typeface="Courier"/>
              </a:rPr>
              <a:t>  </a:t>
            </a:r>
            <a:r>
              <a:rPr>
                <a:solidFill>
                  <a:srgbClr val="06287E"/>
                </a:solidFill>
                <a:latin typeface="Courier"/>
              </a:rPr>
              <a:t>ungroup</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Fondée sur le risque — là où sont les problèmes — En Python</a:t>
            </a:r>
          </a:p>
        </p:txBody>
      </p:sp>
      <p:sp>
        <p:nvSpPr>
          <p:cNvPr id="3" name="Content Placeholder 2"/>
          <p:cNvSpPr>
            <a:spLocks noGrp="1"/>
          </p:cNvSpPr>
          <p:nvPr>
            <p:ph idx="1"/>
          </p:nvPr>
        </p:nvSpPr>
        <p:spPr/>
        <p:txBody>
          <a:bodyPr/>
          <a:lstStyle/>
          <a:p>
            <a:pPr lvl="0" indent="0">
              <a:buNone/>
            </a:pPr>
            <a:r>
              <a:rPr>
                <a:latin typeface="Courier"/>
              </a:rPr>
              <a:t>risk </a:t>
            </a:r>
            <a:r>
              <a:rPr>
                <a:solidFill>
                  <a:srgbClr val="666666"/>
                </a:solidFill>
                <a:latin typeface="Courier"/>
              </a:rPr>
              <a:t>=</a:t>
            </a:r>
            <a:r>
              <a:rPr>
                <a:latin typeface="Courier"/>
              </a:rPr>
              <a:t> (</a:t>
            </a:r>
            <a:br/>
            <a:r>
              <a:rPr>
                <a:latin typeface="Courier"/>
              </a:rPr>
              <a:t>    vax.groupby(</a:t>
            </a:r>
            <a:r>
              <a:rPr>
                <a:solidFill>
                  <a:srgbClr val="4070A0"/>
                </a:solidFill>
                <a:latin typeface="Courier"/>
              </a:rPr>
              <a:t>"facility_id"</a:t>
            </a:r>
            <a:r>
              <a:rPr>
                <a:latin typeface="Courier"/>
              </a:rPr>
              <a:t>)</a:t>
            </a:r>
            <a:br/>
            <a:r>
              <a:rPr>
                <a:latin typeface="Courier"/>
              </a:rPr>
              <a:t>    .agg(reporting_rate</a:t>
            </a:r>
            <a:r>
              <a:rPr>
                <a:solidFill>
                  <a:srgbClr val="666666"/>
                </a:solidFill>
                <a:latin typeface="Courier"/>
              </a:rPr>
              <a:t>=</a:t>
            </a:r>
            <a:r>
              <a:rPr>
                <a:latin typeface="Courier"/>
              </a:rPr>
              <a:t>(</a:t>
            </a:r>
            <a:r>
              <a:rPr>
                <a:solidFill>
                  <a:srgbClr val="4070A0"/>
                </a:solidFill>
                <a:latin typeface="Courier"/>
              </a:rPr>
              <a:t>"reported"</a:t>
            </a:r>
            <a:r>
              <a:rPr>
                <a:latin typeface="Courier"/>
              </a:rPr>
              <a:t>, </a:t>
            </a:r>
            <a:r>
              <a:rPr>
                <a:solidFill>
                  <a:srgbClr val="4070A0"/>
                </a:solidFill>
                <a:latin typeface="Courier"/>
              </a:rPr>
              <a:t>"mean"</a:t>
            </a:r>
            <a:r>
              <a:rPr>
                <a:latin typeface="Courier"/>
              </a:rPr>
              <a:t>))</a:t>
            </a:r>
            <a:br/>
            <a:r>
              <a:rPr>
                <a:latin typeface="Courier"/>
              </a:rPr>
              <a:t>    .assign(round_share</a:t>
            </a:r>
            <a:r>
              <a:rPr>
                <a:solidFill>
                  <a:srgbClr val="666666"/>
                </a:solidFill>
                <a:latin typeface="Courier"/>
              </a:rPr>
              <a:t>=</a:t>
            </a:r>
            <a:r>
              <a:rPr b="1">
                <a:solidFill>
                  <a:srgbClr val="007020"/>
                </a:solidFill>
                <a:latin typeface="Courier"/>
              </a:rPr>
              <a:t>lambda</a:t>
            </a:r>
            <a:r>
              <a:rPr>
                <a:latin typeface="Courier"/>
              </a:rPr>
              <a:t> d: d.index.</a:t>
            </a:r>
            <a:r>
              <a:rPr>
                <a:solidFill>
                  <a:srgbClr val="008000"/>
                </a:solidFill>
                <a:latin typeface="Courier"/>
              </a:rPr>
              <a:t>map</a:t>
            </a:r>
            <a:r>
              <a:rPr>
                <a:latin typeface="Courier"/>
              </a:rPr>
              <a:t>(round_number_share))</a:t>
            </a:r>
            <a:br/>
            <a:r>
              <a:rPr>
                <a:latin typeface="Courier"/>
              </a:rPr>
              <a:t>)</a:t>
            </a:r>
            <a:br/>
            <a:r>
              <a:rPr>
                <a:latin typeface="Courier"/>
              </a:rPr>
              <a:t>risk[</a:t>
            </a:r>
            <a:r>
              <a:rPr>
                <a:solidFill>
                  <a:srgbClr val="4070A0"/>
                </a:solidFill>
                <a:latin typeface="Courier"/>
              </a:rPr>
              <a:t>"score"</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risk[</a:t>
            </a:r>
            <a:r>
              <a:rPr>
                <a:solidFill>
                  <a:srgbClr val="4070A0"/>
                </a:solidFill>
                <a:latin typeface="Courier"/>
              </a:rPr>
              <a:t>"reporting_rate"</a:t>
            </a:r>
            <a:r>
              <a:rPr>
                <a:latin typeface="Courier"/>
              </a:rPr>
              <a:t>]) </a:t>
            </a:r>
            <a:r>
              <a:rPr>
                <a:solidFill>
                  <a:srgbClr val="666666"/>
                </a:solidFill>
                <a:latin typeface="Courier"/>
              </a:rPr>
              <a:t>+</a:t>
            </a:r>
            <a:r>
              <a:rPr>
                <a:latin typeface="Courier"/>
              </a:rPr>
              <a:t> risk[</a:t>
            </a:r>
            <a:r>
              <a:rPr>
                <a:solidFill>
                  <a:srgbClr val="4070A0"/>
                </a:solidFill>
                <a:latin typeface="Courier"/>
              </a:rPr>
              <a:t>"round_share"</a:t>
            </a:r>
            <a:r>
              <a:rPr>
                <a:latin typeface="Courier"/>
              </a:rPr>
              <a:t>]</a:t>
            </a:r>
            <a:br/>
            <a:r>
              <a:rPr>
                <a:solidFill>
                  <a:srgbClr val="008000"/>
                </a:solidFill>
                <a:latin typeface="Courier"/>
              </a:rPr>
              <a:t>print</a:t>
            </a:r>
            <a:r>
              <a:rPr>
                <a:latin typeface="Courier"/>
              </a:rPr>
              <a:t>(risk.sort_values(</a:t>
            </a:r>
            <a:r>
              <a:rPr>
                <a:solidFill>
                  <a:srgbClr val="4070A0"/>
                </a:solidFill>
                <a:latin typeface="Courier"/>
              </a:rPr>
              <a:t>"score"</a:t>
            </a:r>
            <a:r>
              <a:rPr>
                <a:latin typeface="Courier"/>
              </a:rPr>
              <a:t>, ascending</a:t>
            </a:r>
            <a:r>
              <a:rPr>
                <a:solidFill>
                  <a:srgbClr val="666666"/>
                </a:solidFill>
                <a:latin typeface="Courier"/>
              </a:rPr>
              <a:t>=</a:t>
            </a:r>
            <a:r>
              <a:rPr>
                <a:solidFill>
                  <a:srgbClr val="19177C"/>
                </a:solidFill>
                <a:latin typeface="Courier"/>
              </a:rPr>
              <a:t>False</a:t>
            </a:r>
            <a:r>
              <a:rPr>
                <a:latin typeface="Courier"/>
              </a:rPr>
              <a:t>).head(</a:t>
            </a:r>
            <a:r>
              <a:rPr>
                <a:solidFill>
                  <a:srgbClr val="40A070"/>
                </a:solidFill>
                <a:latin typeface="Courier"/>
              </a:rPr>
              <a:t>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Fondée sur le risque — là où sont les problèmes — En R</a:t>
            </a:r>
          </a:p>
        </p:txBody>
      </p:sp>
      <p:sp>
        <p:nvSpPr>
          <p:cNvPr id="3" name="Content Placeholder 2"/>
          <p:cNvSpPr>
            <a:spLocks noGrp="1"/>
          </p:cNvSpPr>
          <p:nvPr>
            <p:ph idx="1"/>
          </p:nvPr>
        </p:nvSpPr>
        <p:spPr/>
        <p:txBody>
          <a:bodyPr/>
          <a:lstStyle/>
          <a:p>
            <a:pPr lvl="0" indent="0">
              <a:buNone/>
            </a:pPr>
            <a:r>
              <a:rPr>
                <a:latin typeface="Courier"/>
              </a:rPr>
              <a:t>risk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left_join</a:t>
            </a:r>
            <a:r>
              <a:rPr>
                <a:latin typeface="Courier"/>
              </a:rPr>
              <a:t>(round_shares, </a:t>
            </a:r>
            <a:r>
              <a:rPr>
                <a:solidFill>
                  <a:srgbClr val="7D9029"/>
                </a:solidFill>
                <a:latin typeface="Courier"/>
              </a:rPr>
              <a:t>by =</a:t>
            </a:r>
            <a:r>
              <a:rPr>
                <a:latin typeface="Courier"/>
              </a:rPr>
              <a:t> </a:t>
            </a:r>
            <a:r>
              <a:rPr>
                <a:solidFill>
                  <a:srgbClr val="4070A0"/>
                </a:solidFill>
                <a:latin typeface="Courier"/>
              </a:rPr>
              <a:t>"facility_id"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score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reporting_rate) </a:t>
            </a:r>
            <a:r>
              <a:rPr>
                <a:solidFill>
                  <a:srgbClr val="4070A0"/>
                </a:solidFill>
                <a:latin typeface="Courier"/>
              </a:rPr>
              <a:t>+</a:t>
            </a:r>
            <a:r>
              <a:rPr>
                <a:latin typeface="Courier"/>
              </a:rPr>
              <a:t> round_share)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(score))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Fondée sur le risque — là où sont les problèmes</a:t>
            </a:r>
          </a:p>
        </p:txBody>
      </p:sp>
      <p:sp>
        <p:nvSpPr>
          <p:cNvPr id="3" name="Content Placeholder 2"/>
          <p:cNvSpPr>
            <a:spLocks noGrp="1"/>
          </p:cNvSpPr>
          <p:nvPr>
            <p:ph idx="1"/>
          </p:nvPr>
        </p:nvSpPr>
        <p:spPr/>
        <p:txBody>
          <a:bodyPr/>
          <a:lstStyle/>
          <a:p>
            <a:pPr lvl="0" indent="0" marL="1270000">
              <a:buNone/>
            </a:pPr>
            <a:r>
              <a:rPr sz="2000"/>
              <a:t>Six formations ont été retenues sur la base des signalements de l’analyse de bureau. Les constats les décrivent et ne sont pas représentatifs du district.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Recensement des plus grosses — En Python</a:t>
            </a:r>
          </a:p>
        </p:txBody>
      </p:sp>
      <p:sp>
        <p:nvSpPr>
          <p:cNvPr id="3" name="Content Placeholder 2"/>
          <p:cNvSpPr>
            <a:spLocks noGrp="1"/>
          </p:cNvSpPr>
          <p:nvPr>
            <p:ph idx="1"/>
          </p:nvPr>
        </p:nvSpPr>
        <p:spPr/>
        <p:txBody>
          <a:bodyPr/>
          <a:lstStyle/>
          <a:p>
            <a:pPr lvl="0" indent="0">
              <a:buNone/>
            </a:pPr>
            <a:r>
              <a:rPr>
                <a:latin typeface="Courier"/>
              </a:rPr>
              <a:t>volume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"facility_id"</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    .sort_values(ascending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latin typeface="Courier"/>
              </a:rPr>
              <a:t>share </a:t>
            </a:r>
            <a:r>
              <a:rPr>
                <a:solidFill>
                  <a:srgbClr val="666666"/>
                </a:solidFill>
                <a:latin typeface="Courier"/>
              </a:rPr>
              <a:t>=</a:t>
            </a:r>
            <a:r>
              <a:rPr>
                <a:latin typeface="Courier"/>
              </a:rPr>
              <a:t> volume.cumsum() </a:t>
            </a:r>
            <a:r>
              <a:rPr>
                <a:solidFill>
                  <a:srgbClr val="666666"/>
                </a:solidFill>
                <a:latin typeface="Courier"/>
              </a:rPr>
              <a:t>/</a:t>
            </a:r>
            <a:r>
              <a:rPr>
                <a:latin typeface="Courier"/>
              </a:rPr>
              <a:t> volume.</a:t>
            </a:r>
            <a:r>
              <a:rPr>
                <a:solidFill>
                  <a:srgbClr val="008000"/>
                </a:solidFill>
                <a:latin typeface="Courier"/>
              </a:rPr>
              <a:t>sum</a:t>
            </a:r>
            <a:r>
              <a:rPr>
                <a:latin typeface="Courier"/>
              </a:rPr>
              <a:t>()</a:t>
            </a:r>
            <a:br/>
            <a:r>
              <a:rPr>
                <a:solidFill>
                  <a:srgbClr val="008000"/>
                </a:solidFill>
                <a:latin typeface="Courier"/>
              </a:rPr>
              <a:t>print</a:t>
            </a:r>
            <a:r>
              <a:rPr>
                <a:latin typeface="Courier"/>
              </a:rPr>
              <a:t>(share.head(</a:t>
            </a:r>
            <a:r>
              <a:rPr>
                <a:solidFill>
                  <a:srgbClr val="40A070"/>
                </a:solidFill>
                <a:latin typeface="Courier"/>
              </a:rPr>
              <a:t>10</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Recensement des plus grosses — En R</a:t>
            </a:r>
          </a:p>
        </p:txBody>
      </p:sp>
      <p:sp>
        <p:nvSpPr>
          <p:cNvPr id="3" name="Content Placeholder 2"/>
          <p:cNvSpPr>
            <a:spLocks noGrp="1"/>
          </p:cNvSpPr>
          <p:nvPr>
            <p:ph idx="1"/>
          </p:nvPr>
        </p:nvSpPr>
        <p:spPr/>
        <p:txBody>
          <a:bodyPr/>
          <a:lstStyle/>
          <a:p>
            <a:pPr lvl="0" indent="0">
              <a:buNone/>
            </a:pPr>
            <a:r>
              <a:rPr>
                <a:latin typeface="Courier"/>
              </a:rPr>
              <a:t>volume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(doses))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cumulative =</a:t>
            </a:r>
            <a:r>
              <a:rPr>
                <a:latin typeface="Courier"/>
              </a:rPr>
              <a:t> </a:t>
            </a:r>
            <a:r>
              <a:rPr>
                <a:solidFill>
                  <a:srgbClr val="06287E"/>
                </a:solidFill>
                <a:latin typeface="Courier"/>
              </a:rPr>
              <a:t>cumsum</a:t>
            </a:r>
            <a:r>
              <a:rPr>
                <a:latin typeface="Courier"/>
              </a:rPr>
              <a:t>(doses) </a:t>
            </a:r>
            <a:r>
              <a:rPr>
                <a:solidFill>
                  <a:srgbClr val="4070A0"/>
                </a:solidFill>
                <a:latin typeface="Courier"/>
              </a:rPr>
              <a:t>/</a:t>
            </a:r>
            <a:r>
              <a:rPr>
                <a:latin typeface="Courier"/>
              </a:rPr>
              <a:t> </a:t>
            </a:r>
            <a:r>
              <a:rPr>
                <a:solidFill>
                  <a:srgbClr val="06287E"/>
                </a:solidFill>
                <a:latin typeface="Courier"/>
              </a:rPr>
              <a:t>sum</a:t>
            </a:r>
            <a:r>
              <a:rPr>
                <a:latin typeface="Courier"/>
              </a:rPr>
              <a:t>(doses))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Combien suffisent — En Python</a:t>
            </a:r>
          </a:p>
        </p:txBody>
      </p:sp>
      <p:sp>
        <p:nvSpPr>
          <p:cNvPr id="3" name="Content Placeholder 2"/>
          <p:cNvSpPr>
            <a:spLocks noGrp="1"/>
          </p:cNvSpPr>
          <p:nvPr>
            <p:ph idx="1"/>
          </p:nvPr>
        </p:nvSpPr>
        <p:spPr/>
        <p:txBody>
          <a:bodyPr/>
          <a:lstStyle/>
          <a:p>
            <a:pPr lvl="0" indent="0">
              <a:buNone/>
            </a:pPr>
            <a:r>
              <a:rPr>
                <a:latin typeface="Courier"/>
              </a:rPr>
              <a:t>p </a:t>
            </a:r>
            <a:r>
              <a:rPr>
                <a:solidFill>
                  <a:srgbClr val="666666"/>
                </a:solidFill>
                <a:latin typeface="Courier"/>
              </a:rPr>
              <a:t>=</a:t>
            </a:r>
            <a:r>
              <a:rPr>
                <a:latin typeface="Courier"/>
              </a:rPr>
              <a:t> </a:t>
            </a:r>
            <a:r>
              <a:rPr>
                <a:solidFill>
                  <a:srgbClr val="40A070"/>
                </a:solidFill>
                <a:latin typeface="Courier"/>
              </a:rPr>
              <a:t>0.30</a:t>
            </a:r>
            <a:br/>
            <a:r>
              <a:rPr>
                <a:latin typeface="Courier"/>
              </a:rPr>
              <a:t>n </a:t>
            </a:r>
            <a:r>
              <a:rPr>
                <a:solidFill>
                  <a:srgbClr val="666666"/>
                </a:solidFill>
                <a:latin typeface="Courier"/>
              </a:rPr>
              <a:t>=</a:t>
            </a:r>
            <a:r>
              <a:rPr>
                <a:latin typeface="Courier"/>
              </a:rPr>
              <a:t> </a:t>
            </a:r>
            <a:r>
              <a:rPr>
                <a:solidFill>
                  <a:srgbClr val="40A070"/>
                </a:solidFill>
                <a:latin typeface="Courier"/>
              </a:rPr>
              <a:t>6</a:t>
            </a:r>
            <a:br/>
            <a:r>
              <a:rPr>
                <a:solidFill>
                  <a:srgbClr val="008000"/>
                </a:solidFill>
                <a:latin typeface="Courier"/>
              </a:rPr>
              <a:t>print</a:t>
            </a:r>
            <a:r>
              <a:rPr>
                <a:latin typeface="Courier"/>
              </a:rPr>
              <a:t>(</a:t>
            </a:r>
            <a:r>
              <a:rPr>
                <a:solidFill>
                  <a:srgbClr val="BB6688"/>
                </a:solidFill>
                <a:latin typeface="Courier"/>
              </a:rPr>
              <a:t>f"chance of finding none: </a:t>
            </a:r>
            <a:r>
              <a:rPr>
                <a:solidFill>
                  <a:srgbClr val="4070A0"/>
                </a:solidFill>
                <a:latin typeface="Courier"/>
              </a:rPr>
              <a:t>{</a:t>
            </a:r>
            <a:r>
              <a:rPr>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Combien suffisent — En R</a:t>
            </a:r>
          </a:p>
        </p:txBody>
      </p:sp>
      <p:sp>
        <p:nvSpPr>
          <p:cNvPr id="3" name="Content Placeholder 2"/>
          <p:cNvSpPr>
            <a:spLocks noGrp="1"/>
          </p:cNvSpPr>
          <p:nvPr>
            <p:ph idx="1"/>
          </p:nvPr>
        </p:nvSpPr>
        <p:spPr/>
        <p:txBody>
          <a:bodyPr/>
          <a:lstStyle/>
          <a:p>
            <a:pPr lvl="0" indent="0">
              <a:buNone/>
            </a:pPr>
            <a:r>
              <a:rPr>
                <a:latin typeface="Courier"/>
              </a:rPr>
              <a:t>(</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40A070"/>
                </a:solidFill>
                <a:latin typeface="Courier"/>
              </a:rPr>
              <a:t>0.30</a:t>
            </a:r>
            <a:r>
              <a:rPr>
                <a:latin typeface="Courier"/>
              </a:rPr>
              <a:t>)</a:t>
            </a:r>
            <a:r>
              <a:rPr>
                <a:solidFill>
                  <a:srgbClr val="4070A0"/>
                </a:solidFill>
                <a:latin typeface="Courier"/>
              </a:rPr>
              <a:t>^</a:t>
            </a:r>
            <a:r>
              <a:rPr>
                <a:solidFill>
                  <a:srgbClr val="40A070"/>
                </a:solidFill>
                <a:latin typeface="Courier"/>
              </a:rPr>
              <a:t>6</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LQAS — conçu exactement pour cela</a:t>
            </a:r>
          </a:p>
        </p:txBody>
      </p:sp>
      <p:sp>
        <p:nvSpPr>
          <p:cNvPr id="3" name="Content Placeholder 2"/>
          <p:cNvSpPr>
            <a:spLocks noGrp="1"/>
          </p:cNvSpPr>
          <p:nvPr>
            <p:ph idx="1"/>
          </p:nvPr>
        </p:nvSpPr>
        <p:spPr/>
        <p:txBody>
          <a:bodyPr/>
          <a:lstStyle/>
          <a:p>
            <a:pPr lvl="0" indent="0" marL="1270000">
              <a:buNone/>
            </a:pPr>
            <a:r>
              <a:rPr sz="2000"/>
              <a:t>Visiter 12 formations. Si 3 ou plus ont un facteur de vérification hors de 0,95-1,05, le rapportage du district est classé comme nécessitant une action corrective.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Combinez, et étiquetez — En Python</a:t>
            </a:r>
          </a:p>
        </p:txBody>
      </p:sp>
      <p:sp>
        <p:nvSpPr>
          <p:cNvPr id="3" name="Content Placeholder 2"/>
          <p:cNvSpPr>
            <a:spLocks noGrp="1"/>
          </p:cNvSpPr>
          <p:nvPr>
            <p:ph idx="1"/>
          </p:nvPr>
        </p:nvSpPr>
        <p:spPr/>
        <p:txBody>
          <a:bodyPr/>
          <a:lstStyle/>
          <a:p>
            <a:pPr lvl="0" indent="0">
              <a:buNone/>
            </a:pPr>
            <a:r>
              <a:rPr>
                <a:latin typeface="Courier"/>
              </a:rPr>
              <a:t>plan </a:t>
            </a:r>
            <a:r>
              <a:rPr>
                <a:solidFill>
                  <a:srgbClr val="666666"/>
                </a:solidFill>
                <a:latin typeface="Courier"/>
              </a:rPr>
              <a:t>=</a:t>
            </a:r>
            <a:r>
              <a:rPr>
                <a:latin typeface="Courier"/>
              </a:rPr>
              <a:t> pd.DataFrame({</a:t>
            </a:r>
            <a:br/>
            <a:r>
              <a:rPr>
                <a:latin typeface="Courier"/>
              </a:rPr>
              <a:t>    </a:t>
            </a:r>
            <a:r>
              <a:rPr>
                <a:solidFill>
                  <a:srgbClr val="4070A0"/>
                </a:solidFill>
                <a:latin typeface="Courier"/>
              </a:rPr>
              <a:t>"facility_id"</a:t>
            </a:r>
            <a:r>
              <a:rPr>
                <a:latin typeface="Courier"/>
              </a:rPr>
              <a:t>: [</a:t>
            </a:r>
            <a:r>
              <a:rPr>
                <a:solidFill>
                  <a:srgbClr val="4070A0"/>
                </a:solidFill>
                <a:latin typeface="Courier"/>
              </a:rPr>
              <a:t>"FAC012"</a:t>
            </a:r>
            <a:r>
              <a:rPr>
                <a:latin typeface="Courier"/>
              </a:rPr>
              <a:t>, </a:t>
            </a:r>
            <a:r>
              <a:rPr>
                <a:solidFill>
                  <a:srgbClr val="4070A0"/>
                </a:solidFill>
                <a:latin typeface="Courier"/>
              </a:rPr>
              <a:t>"FAC033"</a:t>
            </a:r>
            <a:r>
              <a:rPr>
                <a:latin typeface="Courier"/>
              </a:rPr>
              <a:t>, </a:t>
            </a:r>
            <a:r>
              <a:rPr>
                <a:solidFill>
                  <a:srgbClr val="4070A0"/>
                </a:solidFill>
                <a:latin typeface="Courier"/>
              </a:rPr>
              <a:t>"FAC004"</a:t>
            </a:r>
            <a:r>
              <a:rPr>
                <a:latin typeface="Courier"/>
              </a:rPr>
              <a:t>, </a:t>
            </a:r>
            <a:r>
              <a:rPr>
                <a:solidFill>
                  <a:srgbClr val="4070A0"/>
                </a:solidFill>
                <a:latin typeface="Courier"/>
              </a:rPr>
              <a:t>"FAC019"</a:t>
            </a:r>
            <a:r>
              <a:rPr>
                <a:latin typeface="Courier"/>
              </a:rPr>
              <a:t>, </a:t>
            </a:r>
            <a:r>
              <a:rPr>
                <a:solidFill>
                  <a:srgbClr val="4070A0"/>
                </a:solidFill>
                <a:latin typeface="Courier"/>
              </a:rPr>
              <a:t>"FAC007"</a:t>
            </a:r>
            <a:r>
              <a:rPr>
                <a:latin typeface="Courier"/>
              </a:rPr>
              <a:t>, </a:t>
            </a:r>
            <a:r>
              <a:rPr>
                <a:solidFill>
                  <a:srgbClr val="4070A0"/>
                </a:solidFill>
                <a:latin typeface="Courier"/>
              </a:rPr>
              <a:t>"FAC021"</a:t>
            </a:r>
            <a:r>
              <a:rPr>
                <a:latin typeface="Courier"/>
              </a:rPr>
              <a:t>],</a:t>
            </a:r>
            <a:br/>
            <a:r>
              <a:rPr>
                <a:latin typeface="Courier"/>
              </a:rPr>
              <a:t>    </a:t>
            </a:r>
            <a:r>
              <a:rPr>
                <a:solidFill>
                  <a:srgbClr val="4070A0"/>
                </a:solidFill>
                <a:latin typeface="Courier"/>
              </a:rPr>
              <a:t>"reason"</a:t>
            </a:r>
            <a:r>
              <a:rPr>
                <a:latin typeface="Courier"/>
              </a:rPr>
              <a:t>: [</a:t>
            </a:r>
            <a:r>
              <a:rPr>
                <a:solidFill>
                  <a:srgbClr val="4070A0"/>
                </a:solidFill>
                <a:latin typeface="Courier"/>
              </a:rPr>
              <a:t>"random"</a:t>
            </a:r>
            <a:r>
              <a:rPr>
                <a:latin typeface="Courier"/>
              </a:rPr>
              <a:t>, </a:t>
            </a:r>
            <a:r>
              <a:rPr>
                <a:solidFill>
                  <a:srgbClr val="4070A0"/>
                </a:solidFill>
                <a:latin typeface="Courier"/>
              </a:rPr>
              <a:t>"random"</a:t>
            </a:r>
            <a:r>
              <a:rPr>
                <a:latin typeface="Courier"/>
              </a:rPr>
              <a:t>, </a:t>
            </a:r>
            <a:r>
              <a:rPr>
                <a:solidFill>
                  <a:srgbClr val="4070A0"/>
                </a:solidFill>
                <a:latin typeface="Courier"/>
              </a:rPr>
              <a:t>"risk: reporting 58%"</a:t>
            </a:r>
            <a:r>
              <a:rPr>
                <a:latin typeface="Courier"/>
              </a:rPr>
              <a:t>, </a:t>
            </a:r>
            <a:r>
              <a:rPr>
                <a:solidFill>
                  <a:srgbClr val="4070A0"/>
                </a:solidFill>
                <a:latin typeface="Courier"/>
              </a:rPr>
              <a:t>"risk: round numbers"</a:t>
            </a:r>
            <a:r>
              <a:rPr>
                <a:latin typeface="Courier"/>
              </a:rPr>
              <a:t>,</a:t>
            </a:r>
            <a:br/>
            <a:r>
              <a:rPr>
                <a:latin typeface="Courier"/>
              </a:rPr>
              <a:t>               </a:t>
            </a:r>
            <a:r>
              <a:rPr>
                <a:solidFill>
                  <a:srgbClr val="4070A0"/>
                </a:solidFill>
                <a:latin typeface="Courier"/>
              </a:rPr>
              <a:t>"volume: top 5"</a:t>
            </a:r>
            <a:r>
              <a:rPr>
                <a:latin typeface="Courier"/>
              </a:rPr>
              <a:t>, </a:t>
            </a:r>
            <a:r>
              <a:rPr>
                <a:solidFill>
                  <a:srgbClr val="4070A0"/>
                </a:solidFill>
                <a:latin typeface="Courier"/>
              </a:rPr>
              <a:t>"volume: top 5"</a:t>
            </a:r>
            <a:r>
              <a:rPr>
                <a:latin typeface="Courier"/>
              </a:rPr>
              <a:t>],</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Combinez, et étiquetez — En R</a:t>
            </a:r>
          </a:p>
        </p:txBody>
      </p:sp>
      <p:sp>
        <p:nvSpPr>
          <p:cNvPr id="3" name="Content Placeholder 2"/>
          <p:cNvSpPr>
            <a:spLocks noGrp="1"/>
          </p:cNvSpPr>
          <p:nvPr>
            <p:ph idx="1"/>
          </p:nvPr>
        </p:nvSpPr>
        <p:spPr/>
        <p:txBody>
          <a:bodyPr/>
          <a:lstStyle/>
          <a:p>
            <a:pPr lvl="0" indent="0">
              <a:buNone/>
            </a:pPr>
            <a:r>
              <a:rPr>
                <a:latin typeface="Courier"/>
              </a:rPr>
              <a:t>plan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facility_id, </a:t>
            </a:r>
            <a:r>
              <a:rPr>
                <a:solidFill>
                  <a:srgbClr val="4070A0"/>
                </a:solidFill>
                <a:latin typeface="Courier"/>
              </a:rPr>
              <a:t>~</a:t>
            </a:r>
            <a:r>
              <a:rPr>
                <a:latin typeface="Courier"/>
              </a:rPr>
              <a:t>reason,</a:t>
            </a:r>
            <a:br/>
            <a:r>
              <a:rPr>
                <a:latin typeface="Courier"/>
              </a:rPr>
              <a:t>  </a:t>
            </a:r>
            <a:r>
              <a:rPr>
                <a:solidFill>
                  <a:srgbClr val="4070A0"/>
                </a:solidFill>
                <a:latin typeface="Courier"/>
              </a:rPr>
              <a:t>"FAC012"</a:t>
            </a:r>
            <a:r>
              <a:rPr>
                <a:latin typeface="Courier"/>
              </a:rPr>
              <a:t>, </a:t>
            </a:r>
            <a:r>
              <a:rPr>
                <a:solidFill>
                  <a:srgbClr val="4070A0"/>
                </a:solidFill>
                <a:latin typeface="Courier"/>
              </a:rPr>
              <a:t>"random"</a:t>
            </a:r>
            <a:r>
              <a:rPr>
                <a:latin typeface="Courier"/>
              </a:rPr>
              <a:t>,</a:t>
            </a:r>
            <a:br/>
            <a:r>
              <a:rPr>
                <a:latin typeface="Courier"/>
              </a:rPr>
              <a:t>  </a:t>
            </a:r>
            <a:r>
              <a:rPr>
                <a:solidFill>
                  <a:srgbClr val="4070A0"/>
                </a:solidFill>
                <a:latin typeface="Courier"/>
              </a:rPr>
              <a:t>"FAC033"</a:t>
            </a:r>
            <a:r>
              <a:rPr>
                <a:latin typeface="Courier"/>
              </a:rPr>
              <a:t>, </a:t>
            </a:r>
            <a:r>
              <a:rPr>
                <a:solidFill>
                  <a:srgbClr val="4070A0"/>
                </a:solidFill>
                <a:latin typeface="Courier"/>
              </a:rPr>
              <a:t>"random"</a:t>
            </a:r>
            <a:r>
              <a:rPr>
                <a:latin typeface="Courier"/>
              </a:rPr>
              <a:t>,</a:t>
            </a:r>
            <a:br/>
            <a:r>
              <a:rPr>
                <a:latin typeface="Courier"/>
              </a:rPr>
              <a:t>  </a:t>
            </a:r>
            <a:r>
              <a:rPr>
                <a:solidFill>
                  <a:srgbClr val="4070A0"/>
                </a:solidFill>
                <a:latin typeface="Courier"/>
              </a:rPr>
              <a:t>"FAC004"</a:t>
            </a:r>
            <a:r>
              <a:rPr>
                <a:latin typeface="Courier"/>
              </a:rPr>
              <a:t>, </a:t>
            </a:r>
            <a:r>
              <a:rPr>
                <a:solidFill>
                  <a:srgbClr val="4070A0"/>
                </a:solidFill>
                <a:latin typeface="Courier"/>
              </a:rPr>
              <a:t>"risk: reporting 58%"</a:t>
            </a:r>
            <a:r>
              <a:rPr>
                <a:latin typeface="Courier"/>
              </a:rPr>
              <a:t>,</a:t>
            </a:r>
            <a:br/>
            <a:r>
              <a:rPr>
                <a:latin typeface="Courier"/>
              </a:rPr>
              <a:t>  </a:t>
            </a:r>
            <a:r>
              <a:rPr>
                <a:solidFill>
                  <a:srgbClr val="4070A0"/>
                </a:solidFill>
                <a:latin typeface="Courier"/>
              </a:rPr>
              <a:t>"FAC019"</a:t>
            </a:r>
            <a:r>
              <a:rPr>
                <a:latin typeface="Courier"/>
              </a:rPr>
              <a:t>, </a:t>
            </a:r>
            <a:r>
              <a:rPr>
                <a:solidFill>
                  <a:srgbClr val="4070A0"/>
                </a:solidFill>
                <a:latin typeface="Courier"/>
              </a:rPr>
              <a:t>"risk: round numbers"</a:t>
            </a:r>
            <a:r>
              <a:rPr>
                <a:latin typeface="Courier"/>
              </a:rPr>
              <a:t>,</a:t>
            </a:r>
            <a:br/>
            <a:r>
              <a:rPr>
                <a:latin typeface="Courier"/>
              </a:rPr>
              <a:t>  </a:t>
            </a:r>
            <a:r>
              <a:rPr>
                <a:solidFill>
                  <a:srgbClr val="4070A0"/>
                </a:solidFill>
                <a:latin typeface="Courier"/>
              </a:rPr>
              <a:t>"FAC007"</a:t>
            </a:r>
            <a:r>
              <a:rPr>
                <a:latin typeface="Courier"/>
              </a:rPr>
              <a:t>, </a:t>
            </a:r>
            <a:r>
              <a:rPr>
                <a:solidFill>
                  <a:srgbClr val="4070A0"/>
                </a:solidFill>
                <a:latin typeface="Courier"/>
              </a:rPr>
              <a:t>"volume: top 5"</a:t>
            </a:r>
            <a:r>
              <a:rPr>
                <a:latin typeface="Courier"/>
              </a:rPr>
              <a:t>,</a:t>
            </a:r>
            <a:br/>
            <a:r>
              <a:rPr>
                <a:latin typeface="Courier"/>
              </a:rPr>
              <a:t>  </a:t>
            </a:r>
            <a:r>
              <a:rPr>
                <a:solidFill>
                  <a:srgbClr val="4070A0"/>
                </a:solidFill>
                <a:latin typeface="Courier"/>
              </a:rPr>
              <a:t>"FAC021"</a:t>
            </a:r>
            <a:r>
              <a:rPr>
                <a:latin typeface="Courier"/>
              </a:rPr>
              <a:t>, </a:t>
            </a:r>
            <a:r>
              <a:rPr>
                <a:solidFill>
                  <a:srgbClr val="4070A0"/>
                </a:solidFill>
                <a:latin typeface="Courier"/>
              </a:rPr>
              <a:t>"volume: top 5"</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Combinez, et étiquetez</a:t>
            </a:r>
          </a:p>
        </p:txBody>
      </p:sp>
      <p:sp>
        <p:nvSpPr>
          <p:cNvPr id="3" name="Content Placeholder 2"/>
          <p:cNvSpPr>
            <a:spLocks noGrp="1"/>
          </p:cNvSpPr>
          <p:nvPr>
            <p:ph idx="1"/>
          </p:nvPr>
        </p:nvSpPr>
        <p:spPr/>
        <p:txBody>
          <a:bodyPr/>
          <a:lstStyle/>
          <a:p>
            <a:pPr lvl="0"/>
            <a:r>
              <a:rPr/>
              <a:t>La colonne </a:t>
            </a:r>
            <a:r>
              <a:rPr>
                <a:latin typeface="Courier"/>
              </a:rPr>
              <a:t>reason</a:t>
            </a:r>
            <a:r>
              <a:rPr/>
              <a:t> est la section méthodologie — Avec elle, un lecteur sait quels constats se généralisent et lesquels…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L’échantillonnage fondé sur le risque exige un classement de risque, et vous n’avez pour l’instant que des taux de rapportage.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https://data-analysis.cassion.dev/fr/cours/data-quality-assessment/dqa-04-sampling-for-verification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Choisir les six formations sanitaires à visiter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Trois stratégies d’échantillonnage qui répondent à trois questions différentes, combien d’unités suffisent, et la phrase que vous avez le droit d’écrire sur les trente-deux formations non visitées.</vt:lpwstr>
  </property>
</Properties>
</file>