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Digit preference, heaping and the calibration that separates a finding from noise. One team’s heights end in .0 or .5 sixty-nine percent of the time; the district’s most suspicious facility turns out to be chance.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number produced by reading an instrument has a particular texture: the last digit is close to uniform, because the true value is equally likely to fall anywhere within the smallest division of the scale. A number produced by estimating, rounding, or recalling has a different texture. It clusters on fives and zeros, on whole years, on multiples of ten. That clustering is digit preference, and it is measurable without going anywhere. It is the integrity dimension’s main tool, and this lesson spends as much time on what it cannot show as on what it can.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ten possible terminal digits is 20% under no preference. Teams 1, 3 and 4 sit at 18%, 18% and 23% — which is what measurement looks like. Team 2 sits at 69%. That is not a marginal result and it does not need a test. Nothing about a population makes one team’s children’s heights land on half-centimetres three and a half times as often as everybody else’s. It is how the team read the board: rounding to the nearest half centimetre instead of reading the millimetre.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same phenomenon on ages, where it is nearly universal in this sector.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Sixty-six children at exactly twenty-four months against fifteen and nineteen either side, and eighty at thirty-six against twenty-eight and seventeen. Across the survey, 24% of ages fall on an exact whole year, against about 9% expected if ages were spread evenly. This matters for a specific, concrete reason and not as a curiosity. The WHO growth standards switch reference table at 24 months, and the SMART age groups are bounded at 12-month marks — so heaping puts a large clump of children exactly on the boundaries where classification changes. And the cause is almost never carelessness. Birth certificates are not universal; a caregiver asked how old a child is will answer “two years”; a local events calendar helps but has limits. Write it up as a finding about the age ascertainment method, with a corrective action about calendars and probing, not as an enumerator error.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the part that separates a usable check from an accusation generator. Run the round-number check on the vaccination extract: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district base rate is 10.4% — exactly what you would expect. The worst facility, FAC020, reports a round number 14 times out of 60, or 23%. More than double the district rate. On its own that looks like a finding. Test 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 = 0.003 on its own, and 0.11 after correcting for having looked at thirty-eight facilities. Three facilities fall below p = 0.05 uncorrected, and 1.9 are expected by chance. Three against 1.9 is nothing. There is a second reason to let it go. FAC020’s monthly doses run from five to thirteen, so “ends in zero” almost always means the value was exactly ten. On counts that small, the check has no power to distinguish rounding from arithmetic.</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Most of what makes this check dangerous is that it is almost always run on data where nothing is wrong, by someone hoping to find something. Three rules that keep it honest.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wording is not a courtesy; it decides what happens next. The right-hand column says what was observed, how large it is, and what mechanism it is consistent with. The left-hand column says what somebody did. Only one of the two produces a corrective action, and only one of them survives being shown to the team it describes.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have findings — a completeness collapse, a verification factor of 1.42, a team rounding its heights. None of them is yet a cause, and none of them can be acted on. The next lesson is how to get from a defect to the thing that produced it, and why “the staff need training” is almost always the wrong answer.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6-digit-prefer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the last digit tells you</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Digit preference, heaping and the calibration that separates a finding from noise. One team’s heights end in .0 or .5 sixty-nine percent of the time; the district’s most suspicious facility turns out to be chance.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Measurements have a texture</a:t>
            </a:r>
          </a:p>
          <a:p>
            <a:pPr lvl="0"/>
            <a:r>
              <a:rPr/>
              <a:t>The check</a:t>
            </a:r>
          </a:p>
          <a:p>
            <a:pPr lvl="0"/>
            <a:r>
              <a:rPr/>
              <a:t>Age heaping, and why it is usually nobody’s fault</a:t>
            </a:r>
          </a:p>
          <a:p>
            <a:pPr lvl="0"/>
            <a:r>
              <a:rPr/>
              <a:t>Calibrate against what chance produces</a:t>
            </a:r>
          </a:p>
          <a:p>
            <a:pPr lvl="0"/>
            <a:r>
              <a:rPr/>
              <a:t>Why the null case matters more</a:t>
            </a:r>
          </a:p>
          <a:p>
            <a:pPr lvl="0"/>
            <a:r>
              <a:rPr/>
              <a:t>What you may write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Measurements have a texture</a:t>
            </a:r>
          </a:p>
        </p:txBody>
      </p:sp>
      <p:sp>
        <p:nvSpPr>
          <p:cNvPr id="3" name="Content Placeholder 2"/>
          <p:cNvSpPr>
            <a:spLocks noGrp="1"/>
          </p:cNvSpPr>
          <p:nvPr>
            <p:ph idx="1"/>
          </p:nvPr>
        </p:nvSpPr>
        <p:spPr/>
        <p:txBody>
          <a:bodyPr/>
          <a:lstStyle/>
          <a:p>
            <a:pPr lvl="0"/>
            <a:r>
              <a:rPr/>
              <a:t>A number produced by reading an instrument has a particular texture: the last digit is close to uniform, because the true value is equally likely to fall anywhere within the smallest division of the scale.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smart </a:t>
            </a:r>
            <a:r>
              <a:rPr>
                <a:solidFill>
                  <a:srgbClr val="666666"/>
                </a:solidFill>
                <a:latin typeface="Courier"/>
              </a:rPr>
              <a:t>=</a:t>
            </a:r>
            <a:r>
              <a:rPr>
                <a:latin typeface="Courier"/>
              </a:rPr>
              <a:t> pd.read_csv(</a:t>
            </a:r>
            <a:r>
              <a:rPr>
                <a:solidFill>
                  <a:srgbClr val="4070A0"/>
                </a:solidFill>
                <a:latin typeface="Courier"/>
              </a:rPr>
              <a:t>"smart-nutrition-survey-2024.v1.csv"</a:t>
            </a:r>
            <a:r>
              <a:rPr>
                <a:latin typeface="Courier"/>
              </a:rPr>
              <a:t>)</a:t>
            </a:r>
            <a:br/>
            <a:br/>
            <a:r>
              <a:rPr>
                <a:latin typeface="Courier"/>
              </a:rPr>
              <a:t>smart[</a:t>
            </a:r>
            <a:r>
              <a:rPr>
                <a:solidFill>
                  <a:srgbClr val="4070A0"/>
                </a:solidFill>
                <a:latin typeface="Courier"/>
              </a:rPr>
              <a:t>"terminal"</a:t>
            </a:r>
            <a:r>
              <a:rPr>
                <a:latin typeface="Courier"/>
              </a:rPr>
              <a:t>] </a:t>
            </a:r>
            <a:r>
              <a:rPr>
                <a:solidFill>
                  <a:srgbClr val="666666"/>
                </a:solidFill>
                <a:latin typeface="Courier"/>
              </a:rPr>
              <a:t>=</a:t>
            </a:r>
            <a:r>
              <a:rPr>
                <a:latin typeface="Courier"/>
              </a:rPr>
              <a:t> (smart[</a:t>
            </a:r>
            <a:r>
              <a:rPr>
                <a:solidFill>
                  <a:srgbClr val="4070A0"/>
                </a:solidFill>
                <a:latin typeface="Courier"/>
              </a:rPr>
              <a:t>"height_cm"</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a:t>
            </a:r>
            <a:r>
              <a:rPr>
                <a:solidFill>
                  <a:srgbClr val="008000"/>
                </a:solidFill>
                <a:latin typeface="Courier"/>
              </a:rPr>
              <a:t>round</a:t>
            </a:r>
            <a:r>
              <a:rPr>
                <a:latin typeface="Courier"/>
              </a:rPr>
              <a:t>() </a:t>
            </a:r>
            <a:r>
              <a:rPr>
                <a:solidFill>
                  <a:srgbClr val="666666"/>
                </a:solidFill>
                <a:latin typeface="Courier"/>
              </a:rPr>
              <a:t>%</a:t>
            </a:r>
            <a:r>
              <a:rPr>
                <a:latin typeface="Courier"/>
              </a:rPr>
              <a:t> </a:t>
            </a:r>
            <a:r>
              <a:rPr>
                <a:solidFill>
                  <a:srgbClr val="40A070"/>
                </a:solidFill>
                <a:latin typeface="Courier"/>
              </a:rPr>
              <a:t>10</a:t>
            </a:r>
            <a:br/>
            <a:r>
              <a:rPr>
                <a:latin typeface="Courier"/>
              </a:rPr>
              <a:t>by_team </a:t>
            </a:r>
            <a:r>
              <a:rPr>
                <a:solidFill>
                  <a:srgbClr val="666666"/>
                </a:solidFill>
                <a:latin typeface="Courier"/>
              </a:rPr>
              <a:t>=</a:t>
            </a:r>
            <a:r>
              <a:rPr>
                <a:latin typeface="Courier"/>
              </a:rPr>
              <a:t> (</a:t>
            </a:r>
            <a:br/>
            <a:r>
              <a:rPr>
                <a:latin typeface="Courier"/>
              </a:rPr>
              <a:t>    smart.assign(rounded</a:t>
            </a:r>
            <a:r>
              <a:rPr>
                <a:solidFill>
                  <a:srgbClr val="666666"/>
                </a:solidFill>
                <a:latin typeface="Courier"/>
              </a:rPr>
              <a:t>=</a:t>
            </a:r>
            <a:r>
              <a:rPr>
                <a:latin typeface="Courier"/>
              </a:rPr>
              <a:t>smart[</a:t>
            </a:r>
            <a:r>
              <a:rPr>
                <a:solidFill>
                  <a:srgbClr val="4070A0"/>
                </a:solidFill>
                <a:latin typeface="Courier"/>
              </a:rPr>
              <a:t>"terminal"</a:t>
            </a:r>
            <a:r>
              <a:rPr>
                <a:latin typeface="Courier"/>
              </a:rPr>
              <a:t>].isin([</a:t>
            </a:r>
            <a:r>
              <a:rPr>
                <a:solidFill>
                  <a:srgbClr val="40A070"/>
                </a:solidFill>
                <a:latin typeface="Courier"/>
              </a:rPr>
              <a:t>0</a:t>
            </a:r>
            <a:r>
              <a:rPr>
                <a:latin typeface="Courier"/>
              </a:rPr>
              <a:t>, </a:t>
            </a:r>
            <a:r>
              <a:rPr>
                <a:solidFill>
                  <a:srgbClr val="40A070"/>
                </a:solidFill>
                <a:latin typeface="Courier"/>
              </a:rPr>
              <a:t>5</a:t>
            </a:r>
            <a:r>
              <a:rPr>
                <a:latin typeface="Courier"/>
              </a:rPr>
              <a:t>]))</a:t>
            </a:r>
            <a:br/>
            <a:r>
              <a:rPr>
                <a:latin typeface="Courier"/>
              </a:rPr>
              <a:t>    .groupby(</a:t>
            </a:r>
            <a:r>
              <a:rPr>
                <a:solidFill>
                  <a:srgbClr val="4070A0"/>
                </a:solidFill>
                <a:latin typeface="Courier"/>
              </a:rPr>
              <a:t>"team"</a:t>
            </a:r>
            <a:r>
              <a:rPr>
                <a:latin typeface="Courier"/>
              </a:rPr>
              <a:t>)</a:t>
            </a:r>
            <a:br/>
            <a:r>
              <a:rPr>
                <a:latin typeface="Courier"/>
              </a:rPr>
              <a:t>    .agg(rounded_share</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((by_team[</a:t>
            </a:r>
            <a:r>
              <a:rPr>
                <a:solidFill>
                  <a:srgbClr val="4070A0"/>
                </a:solidFill>
                <a:latin typeface="Courier"/>
              </a:rPr>
              <a:t>"rounded_share"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smart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terminal =</a:t>
            </a:r>
            <a:r>
              <a:rPr>
                <a:latin typeface="Courier"/>
              </a:rPr>
              <a:t> </a:t>
            </a:r>
            <a:r>
              <a:rPr>
                <a:solidFill>
                  <a:srgbClr val="06287E"/>
                </a:solidFill>
                <a:latin typeface="Courier"/>
              </a:rPr>
              <a:t>round</a:t>
            </a:r>
            <a:r>
              <a:rPr>
                <a:latin typeface="Courier"/>
              </a:rPr>
              <a:t>(height_cm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10</a:t>
            </a:r>
            <a:r>
              <a:rPr>
                <a:latin typeface="Courier"/>
              </a:rPr>
              <a:t>,</a:t>
            </a:r>
            <a:br/>
            <a:r>
              <a:rPr>
                <a:latin typeface="Courier"/>
              </a:rPr>
              <a:t>         </a:t>
            </a:r>
            <a:r>
              <a:rPr>
                <a:solidFill>
                  <a:srgbClr val="7D9029"/>
                </a:solidFill>
                <a:latin typeface="Courier"/>
              </a:rPr>
              <a:t>rounded =</a:t>
            </a:r>
            <a:r>
              <a:rPr>
                <a:latin typeface="Courier"/>
              </a:rPr>
              <a:t> terminal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0</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rounded_share =</a:t>
            </a:r>
            <a:r>
              <a:rPr>
                <a:latin typeface="Courier"/>
              </a:rPr>
              <a:t> </a:t>
            </a:r>
            <a:r>
              <a:rPr>
                <a:solidFill>
                  <a:srgbClr val="06287E"/>
                </a:solidFill>
                <a:latin typeface="Courier"/>
              </a:rPr>
              <a:t>mean</a:t>
            </a:r>
            <a:r>
              <a:rPr>
                <a:latin typeface="Courier"/>
              </a:rPr>
              <a:t>(rounded),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team)</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Team</a:t>
                      </a:r>
                    </a:p>
                  </a:txBody>
                  <a:tcPr/>
                </a:tc>
                <a:tc>
                  <a:txBody>
                    <a:bodyPr/>
                    <a:lstStyle/>
                    <a:p>
                      <a:pPr lvl="0" indent="0" marL="0">
                        <a:buNone/>
                      </a:pPr>
                      <a:r>
                        <a:rPr/>
                        <a:t>Heights ending .0 or .5</a:t>
                      </a:r>
                    </a:p>
                  </a:txBody>
                  <a:tcPr/>
                </a:tc>
                <a:tc>
                  <a:txBody>
                    <a:bodyPr/>
                    <a:lstStyle/>
                    <a:p>
                      <a:pPr lvl="0" indent="0" marL="0">
                        <a:buNone/>
                      </a:pPr>
                      <a:r>
                        <a:rPr/>
                        <a:t>Children measured</a:t>
                      </a:r>
                    </a:p>
                  </a:txBody>
                  <a:tcPr/>
                </a:tc>
              </a:tr>
              <a:tr h="0">
                <a:tc>
                  <a:txBody>
                    <a:bodyPr/>
                    <a:lstStyle/>
                    <a:p>
                      <a:pPr lvl="0" indent="0" marL="0">
                        <a:buNone/>
                      </a:pPr>
                      <a:r>
                        <a:rPr/>
                        <a:t>1</a:t>
                      </a:r>
                    </a:p>
                  </a:txBody>
                </a:tc>
                <a:tc>
                  <a:txBody>
                    <a:bodyPr/>
                    <a:lstStyle/>
                    <a:p>
                      <a:pPr lvl="0" indent="0" marL="0">
                        <a:buNone/>
                      </a:pPr>
                      <a:r>
                        <a:rPr/>
                        <a:t>18%</a:t>
                      </a:r>
                    </a:p>
                  </a:txBody>
                </a:tc>
                <a:tc>
                  <a:txBody>
                    <a:bodyPr/>
                    <a:lstStyle/>
                    <a:p>
                      <a:pPr lvl="0" indent="0" marL="0">
                        <a:buNone/>
                      </a:pPr>
                      <a:r>
                        <a:rPr/>
                        <a:t>217</a:t>
                      </a:r>
                    </a:p>
                  </a:txBody>
                </a:tc>
              </a:tr>
              <a:tr h="0">
                <a:tc>
                  <a:txBody>
                    <a:bodyPr/>
                    <a:lstStyle/>
                    <a:p>
                      <a:pPr lvl="0" indent="0" marL="0">
                        <a:buNone/>
                      </a:pPr>
                      <a:r>
                        <a:rPr b="1"/>
                        <a:t>2</a:t>
                      </a:r>
                    </a:p>
                  </a:txBody>
                </a:tc>
                <a:tc>
                  <a:txBody>
                    <a:bodyPr/>
                    <a:lstStyle/>
                    <a:p>
                      <a:pPr lvl="0" indent="0" marL="0">
                        <a:buNone/>
                      </a:pPr>
                      <a:r>
                        <a:rPr b="1"/>
                        <a:t>69%</a:t>
                      </a:r>
                    </a:p>
                  </a:txBody>
                </a:tc>
                <a:tc>
                  <a:txBody>
                    <a:bodyPr/>
                    <a:lstStyle/>
                    <a:p>
                      <a:pPr lvl="0" indent="0" marL="0">
                        <a:buNone/>
                      </a:pPr>
                      <a:r>
                        <a:rPr b="1"/>
                        <a:t>248</a:t>
                      </a:r>
                    </a:p>
                  </a:txBody>
                </a:tc>
              </a:tr>
              <a:tr h="0">
                <a:tc>
                  <a:txBody>
                    <a:bodyPr/>
                    <a:lstStyle/>
                    <a:p>
                      <a:pPr lvl="0" indent="0" marL="0">
                        <a:buNone/>
                      </a:pPr>
                      <a:r>
                        <a:rPr/>
                        <a:t>3</a:t>
                      </a:r>
                    </a:p>
                  </a:txBody>
                </a:tc>
                <a:tc>
                  <a:txBody>
                    <a:bodyPr/>
                    <a:lstStyle/>
                    <a:p>
                      <a:pPr lvl="0" indent="0" marL="0">
                        <a:buNone/>
                      </a:pPr>
                      <a:r>
                        <a:rPr/>
                        <a:t>18%</a:t>
                      </a:r>
                    </a:p>
                  </a:txBody>
                </a:tc>
                <a:tc>
                  <a:txBody>
                    <a:bodyPr/>
                    <a:lstStyle/>
                    <a:p>
                      <a:pPr lvl="0" indent="0" marL="0">
                        <a:buNone/>
                      </a:pPr>
                      <a:r>
                        <a:rPr/>
                        <a:t>248</a:t>
                      </a:r>
                    </a:p>
                  </a:txBody>
                </a:tc>
              </a:tr>
              <a:tr h="0">
                <a:tc>
                  <a:txBody>
                    <a:bodyPr/>
                    <a:lstStyle/>
                    <a:p>
                      <a:pPr lvl="0" indent="0" marL="0">
                        <a:buNone/>
                      </a:pPr>
                      <a:r>
                        <a:rPr/>
                        <a:t>4</a:t>
                      </a:r>
                    </a:p>
                  </a:txBody>
                </a:tc>
                <a:tc>
                  <a:txBody>
                    <a:bodyPr/>
                    <a:lstStyle/>
                    <a:p>
                      <a:pPr lvl="0" indent="0" marL="0">
                        <a:buNone/>
                      </a:pPr>
                      <a:r>
                        <a:rPr/>
                        <a:t>23%</a:t>
                      </a:r>
                    </a:p>
                  </a:txBody>
                </a:tc>
                <a:tc>
                  <a:txBody>
                    <a:bodyPr/>
                    <a:lstStyle/>
                    <a:p>
                      <a:pPr lvl="0" indent="0" marL="0">
                        <a:buNone/>
                      </a:pPr>
                      <a:r>
                        <a:rPr/>
                        <a:t>217</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a:t>
            </a:r>
          </a:p>
        </p:txBody>
      </p:sp>
      <p:sp>
        <p:nvSpPr>
          <p:cNvPr id="3" name="Content Placeholder 2"/>
          <p:cNvSpPr>
            <a:spLocks noGrp="1"/>
          </p:cNvSpPr>
          <p:nvPr>
            <p:ph idx="1"/>
          </p:nvPr>
        </p:nvSpPr>
        <p:spPr/>
        <p:txBody>
          <a:bodyPr/>
          <a:lstStyle/>
          <a:p>
            <a:pPr lvl="0"/>
            <a:r>
              <a:rPr/>
              <a:t>That is not a marginal result and it does not need a test — Nothing about a population makes one team’s children’s…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heaping, and why it is usually nobody’s fault — In Python</a:t>
            </a:r>
          </a:p>
        </p:txBody>
      </p:sp>
      <p:sp>
        <p:nvSpPr>
          <p:cNvPr id="3" name="Content Placeholder 2"/>
          <p:cNvSpPr>
            <a:spLocks noGrp="1"/>
          </p:cNvSpPr>
          <p:nvPr>
            <p:ph idx="1"/>
          </p:nvPr>
        </p:nvSpPr>
        <p:spPr/>
        <p:txBody>
          <a:bodyPr/>
          <a:lstStyle/>
          <a:p>
            <a:pPr lvl="0" indent="0">
              <a:buNone/>
            </a:pPr>
            <a:r>
              <a:rPr>
                <a:latin typeface="Courier"/>
              </a:rPr>
              <a:t>ages </a:t>
            </a:r>
            <a:r>
              <a:rPr>
                <a:solidFill>
                  <a:srgbClr val="666666"/>
                </a:solidFill>
                <a:latin typeface="Courier"/>
              </a:rPr>
              <a:t>=</a:t>
            </a:r>
            <a:r>
              <a:rPr>
                <a:latin typeface="Courier"/>
              </a:rPr>
              <a:t> smart[</a:t>
            </a:r>
            <a:r>
              <a:rPr>
                <a:solidFill>
                  <a:srgbClr val="4070A0"/>
                </a:solidFill>
                <a:latin typeface="Courier"/>
              </a:rPr>
              <a:t>"age_months"</a:t>
            </a:r>
            <a:r>
              <a:rPr>
                <a:latin typeface="Courier"/>
              </a:rPr>
              <a:t>].dropna()</a:t>
            </a:r>
            <a:br/>
            <a:r>
              <a:rPr>
                <a:latin typeface="Courier"/>
              </a:rPr>
              <a:t>whole_years </a:t>
            </a:r>
            <a:r>
              <a:rPr>
                <a:solidFill>
                  <a:srgbClr val="666666"/>
                </a:solidFill>
                <a:latin typeface="Courier"/>
              </a:rPr>
              <a:t>=</a:t>
            </a:r>
            <a:r>
              <a:rPr>
                <a:latin typeface="Courier"/>
              </a:rPr>
              <a:t> (ages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whole_years</a:t>
            </a:r>
            <a:r>
              <a:rPr>
                <a:solidFill>
                  <a:srgbClr val="4070A0"/>
                </a:solidFill>
                <a:latin typeface="Courier"/>
              </a:rPr>
              <a:t>:.0%}</a:t>
            </a:r>
            <a:r>
              <a:rPr>
                <a:solidFill>
                  <a:srgbClr val="BB6688"/>
                </a:solidFill>
                <a:latin typeface="Courier"/>
              </a:rPr>
              <a:t> of ages fall on an exact multiple of 12 months"</a:t>
            </a:r>
            <a:r>
              <a:rPr>
                <a:latin typeface="Courier"/>
              </a:rPr>
              <a:t>)</a:t>
            </a:r>
            <a:br/>
            <a:r>
              <a:rPr>
                <a:solidFill>
                  <a:srgbClr val="008000"/>
                </a:solidFill>
                <a:latin typeface="Courier"/>
              </a:rPr>
              <a:t>print</a:t>
            </a:r>
            <a:r>
              <a:rPr>
                <a:latin typeface="Courier"/>
              </a:rPr>
              <a:t>(ages.value_counts().reindex([</a:t>
            </a:r>
            <a:r>
              <a:rPr>
                <a:solidFill>
                  <a:srgbClr val="40A070"/>
                </a:solidFill>
                <a:latin typeface="Courier"/>
              </a:rPr>
              <a:t>22</a:t>
            </a:r>
            <a:r>
              <a:rPr>
                <a:latin typeface="Courier"/>
              </a:rPr>
              <a:t>, </a:t>
            </a:r>
            <a:r>
              <a:rPr>
                <a:solidFill>
                  <a:srgbClr val="40A070"/>
                </a:solidFill>
                <a:latin typeface="Courier"/>
              </a:rPr>
              <a:t>23</a:t>
            </a:r>
            <a:r>
              <a:rPr>
                <a:latin typeface="Courier"/>
              </a:rPr>
              <a:t>, </a:t>
            </a:r>
            <a:r>
              <a:rPr>
                <a:solidFill>
                  <a:srgbClr val="40A070"/>
                </a:solidFill>
                <a:latin typeface="Courier"/>
              </a:rPr>
              <a:t>24</a:t>
            </a:r>
            <a:r>
              <a:rPr>
                <a:latin typeface="Courier"/>
              </a:rPr>
              <a:t>, </a:t>
            </a:r>
            <a:r>
              <a:rPr>
                <a:solidFill>
                  <a:srgbClr val="40A070"/>
                </a:solidFill>
                <a:latin typeface="Courier"/>
              </a:rPr>
              <a:t>25</a:t>
            </a:r>
            <a:r>
              <a:rPr>
                <a:latin typeface="Courier"/>
              </a:rPr>
              <a:t>, </a:t>
            </a:r>
            <a:r>
              <a:rPr>
                <a:solidFill>
                  <a:srgbClr val="40A070"/>
                </a:solidFill>
                <a:latin typeface="Courier"/>
              </a:rPr>
              <a:t>26</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heaping, and why it is usually nobody’s fault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whole_years =</a:t>
            </a:r>
            <a:r>
              <a:rPr>
                <a:latin typeface="Courier"/>
              </a:rPr>
              <a:t> </a:t>
            </a:r>
            <a:r>
              <a:rPr>
                <a:solidFill>
                  <a:srgbClr val="06287E"/>
                </a:solidFill>
                <a:latin typeface="Courier"/>
              </a:rPr>
              <a:t>mean</a:t>
            </a:r>
            <a:r>
              <a:rPr>
                <a:latin typeface="Courier"/>
              </a:rPr>
              <a:t>(age_months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a:t>
            </a:r>
            <a:br/>
            <a:br/>
            <a:r>
              <a:rPr>
                <a:latin typeface="Courier"/>
              </a:rPr>
              <a:t>smart </a:t>
            </a:r>
            <a:r>
              <a:rPr>
                <a:solidFill>
                  <a:srgbClr val="4070A0"/>
                </a:solidFill>
                <a:latin typeface="Courier"/>
              </a:rPr>
              <a:t>|&gt;</a:t>
            </a:r>
            <a:r>
              <a:rPr>
                <a:latin typeface="Courier"/>
              </a:rPr>
              <a:t> </a:t>
            </a:r>
            <a:r>
              <a:rPr>
                <a:solidFill>
                  <a:srgbClr val="06287E"/>
                </a:solidFill>
                <a:latin typeface="Courier"/>
              </a:rPr>
              <a:t>count</a:t>
            </a:r>
            <a:r>
              <a:rPr>
                <a:latin typeface="Courier"/>
              </a:rPr>
              <a:t>(age_months) </a:t>
            </a:r>
            <a:r>
              <a:rPr>
                <a:solidFill>
                  <a:srgbClr val="4070A0"/>
                </a:solidFill>
                <a:latin typeface="Courier"/>
              </a:rPr>
              <a:t>|&gt;</a:t>
            </a:r>
            <a:r>
              <a:rPr>
                <a:latin typeface="Courier"/>
              </a:rPr>
              <a:t> </a:t>
            </a:r>
            <a:r>
              <a:rPr>
                <a:solidFill>
                  <a:srgbClr val="06287E"/>
                </a:solidFill>
                <a:latin typeface="Courier"/>
              </a:rPr>
              <a:t>filter</a:t>
            </a:r>
            <a:r>
              <a:rPr>
                <a:latin typeface="Courier"/>
              </a:rPr>
              <a:t>(age_months </a:t>
            </a:r>
            <a:r>
              <a:rPr>
                <a:solidFill>
                  <a:srgbClr val="4070A0"/>
                </a:solidFill>
                <a:latin typeface="Courier"/>
              </a:rPr>
              <a:t>%in%</a:t>
            </a:r>
            <a:r>
              <a:rPr>
                <a:latin typeface="Courier"/>
              </a:rPr>
              <a:t> </a:t>
            </a:r>
            <a:r>
              <a:rPr>
                <a:solidFill>
                  <a:srgbClr val="40A070"/>
                </a:solidFill>
                <a:latin typeface="Courier"/>
              </a:rPr>
              <a:t>22</a:t>
            </a:r>
            <a:r>
              <a:rPr>
                <a:solidFill>
                  <a:srgbClr val="4070A0"/>
                </a:solidFill>
                <a:latin typeface="Courier"/>
              </a:rPr>
              <a:t>:</a:t>
            </a:r>
            <a:r>
              <a:rPr>
                <a:solidFill>
                  <a:srgbClr val="40A070"/>
                </a:solidFill>
                <a:latin typeface="Courier"/>
              </a:rPr>
              <a:t>26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heaping, and why it is usually nobody’s fault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Age in months</a:t>
                      </a:r>
                    </a:p>
                  </a:txBody>
                  <a:tcPr/>
                </a:tc>
                <a:tc>
                  <a:txBody>
                    <a:bodyPr/>
                    <a:lstStyle/>
                    <a:p>
                      <a:pPr lvl="0" indent="0" marL="0">
                        <a:buNone/>
                      </a:pPr>
                      <a:r>
                        <a:rPr/>
                        <a:t>22</a:t>
                      </a:r>
                    </a:p>
                  </a:txBody>
                  <a:tcPr/>
                </a:tc>
                <a:tc>
                  <a:txBody>
                    <a:bodyPr/>
                    <a:lstStyle/>
                    <a:p>
                      <a:pPr lvl="0" indent="0" marL="0">
                        <a:buNone/>
                      </a:pPr>
                      <a:r>
                        <a:rPr/>
                        <a:t>23</a:t>
                      </a:r>
                    </a:p>
                  </a:txBody>
                  <a:tcPr/>
                </a:tc>
                <a:tc>
                  <a:txBody>
                    <a:bodyPr/>
                    <a:lstStyle/>
                    <a:p>
                      <a:pPr lvl="0" indent="0" marL="0">
                        <a:buNone/>
                      </a:pPr>
                      <a:r>
                        <a:rPr b="1"/>
                        <a:t>24</a:t>
                      </a:r>
                    </a:p>
                  </a:txBody>
                  <a:tcPr/>
                </a:tc>
                <a:tc>
                  <a:txBody>
                    <a:bodyPr/>
                    <a:lstStyle/>
                    <a:p>
                      <a:pPr lvl="0" indent="0" marL="0">
                        <a:buNone/>
                      </a:pPr>
                      <a:r>
                        <a:rPr/>
                        <a:t>25</a:t>
                      </a:r>
                    </a:p>
                  </a:txBody>
                  <a:tcPr/>
                </a:tc>
                <a:tc>
                  <a:txBody>
                    <a:bodyPr/>
                    <a:lstStyle/>
                    <a:p>
                      <a:pPr lvl="0" indent="0" marL="0">
                        <a:buNone/>
                      </a:pPr>
                      <a:r>
                        <a:rPr/>
                        <a:t>26</a:t>
                      </a:r>
                    </a:p>
                  </a:txBody>
                  <a:tcPr/>
                </a:tc>
              </a:tr>
              <a:tr h="0">
                <a:tc>
                  <a:txBody>
                    <a:bodyPr/>
                    <a:lstStyle/>
                    <a:p>
                      <a:pPr lvl="0" indent="0" marL="0">
                        <a:buNone/>
                      </a:pPr>
                      <a:r>
                        <a:rPr/>
                        <a:t>Children</a:t>
                      </a:r>
                    </a:p>
                  </a:txBody>
                </a:tc>
                <a:tc>
                  <a:txBody>
                    <a:bodyPr/>
                    <a:lstStyle/>
                    <a:p>
                      <a:pPr lvl="0" indent="0" marL="0">
                        <a:buNone/>
                      </a:pPr>
                      <a:r>
                        <a:rPr/>
                        <a:t>21</a:t>
                      </a:r>
                    </a:p>
                  </a:txBody>
                </a:tc>
                <a:tc>
                  <a:txBody>
                    <a:bodyPr/>
                    <a:lstStyle/>
                    <a:p>
                      <a:pPr lvl="0" indent="0" marL="0">
                        <a:buNone/>
                      </a:pPr>
                      <a:r>
                        <a:rPr/>
                        <a:t>15</a:t>
                      </a:r>
                    </a:p>
                  </a:txBody>
                </a:tc>
                <a:tc>
                  <a:txBody>
                    <a:bodyPr/>
                    <a:lstStyle/>
                    <a:p>
                      <a:pPr lvl="0" indent="0" marL="0">
                        <a:buNone/>
                      </a:pPr>
                      <a:r>
                        <a:rPr b="1"/>
                        <a:t>66</a:t>
                      </a:r>
                    </a:p>
                  </a:txBody>
                </a:tc>
                <a:tc>
                  <a:txBody>
                    <a:bodyPr/>
                    <a:lstStyle/>
                    <a:p>
                      <a:pPr lvl="0" indent="0" marL="0">
                        <a:buNone/>
                      </a:pPr>
                      <a:r>
                        <a:rPr/>
                        <a:t>19</a:t>
                      </a:r>
                    </a:p>
                  </a:txBody>
                </a:tc>
                <a:tc>
                  <a:txBody>
                    <a:bodyPr/>
                    <a:lstStyle/>
                    <a:p>
                      <a:pPr lvl="0" indent="0" marL="0">
                        <a:buNone/>
                      </a:pPr>
                      <a:r>
                        <a:rPr/>
                        <a:t>17</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Calibrate against what chance produces — In Python</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vax[vax[</a:t>
            </a:r>
            <a:r>
              <a:rPr>
                <a:solidFill>
                  <a:srgbClr val="4070A0"/>
                </a:solidFill>
                <a:latin typeface="Courier"/>
              </a:rPr>
              <a:t>"reported"</a:t>
            </a:r>
            <a:r>
              <a:rPr>
                <a:latin typeface="Courier"/>
              </a:rPr>
              <a:t>]].copy()</a:t>
            </a:r>
            <a:br/>
            <a:r>
              <a:rPr>
                <a:latin typeface="Courier"/>
              </a:rPr>
              <a:t>base_rate </a:t>
            </a:r>
            <a:r>
              <a:rPr>
                <a:solidFill>
                  <a:srgbClr val="666666"/>
                </a:solidFill>
                <a:latin typeface="Courier"/>
              </a:rPr>
              <a:t>=</a:t>
            </a:r>
            <a:r>
              <a:rPr>
                <a:latin typeface="Courier"/>
              </a:rPr>
              <a:t> (reported[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latin typeface="Courier"/>
              </a:rPr>
              <a:t>by_facility </a:t>
            </a:r>
            <a:r>
              <a:rPr>
                <a:solidFill>
                  <a:srgbClr val="666666"/>
                </a:solidFill>
                <a:latin typeface="Courier"/>
              </a:rPr>
              <a:t>=</a:t>
            </a:r>
            <a:r>
              <a:rPr>
                <a:latin typeface="Courier"/>
              </a:rPr>
              <a:t> (</a:t>
            </a:r>
            <a:br/>
            <a:r>
              <a:rPr>
                <a:latin typeface="Courier"/>
              </a:rPr>
              <a:t>    reported.assign(round_number</a:t>
            </a:r>
            <a:r>
              <a:rPr>
                <a:solidFill>
                  <a:srgbClr val="666666"/>
                </a:solidFill>
                <a:latin typeface="Courier"/>
              </a:rPr>
              <a:t>=</a:t>
            </a:r>
            <a:r>
              <a:rPr>
                <a:latin typeface="Courier"/>
              </a:rPr>
              <a:t>reported[</a:t>
            </a:r>
            <a:r>
              <a:rPr>
                <a:solidFill>
                  <a:srgbClr val="4070A0"/>
                </a:solidFill>
                <a:latin typeface="Courier"/>
              </a:rPr>
              <a:t>"doses_administered"</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a:t>
            </a:r>
            <a:br/>
            <a:r>
              <a:rPr>
                <a:latin typeface="Courier"/>
              </a:rPr>
              <a:t>    .groupby(</a:t>
            </a:r>
            <a:r>
              <a:rPr>
                <a:solidFill>
                  <a:srgbClr val="4070A0"/>
                </a:solidFill>
                <a:latin typeface="Courier"/>
              </a:rPr>
              <a:t>"facility_id"</a:t>
            </a:r>
            <a:r>
              <a:rPr>
                <a:latin typeface="Courier"/>
              </a:rPr>
              <a:t>)</a:t>
            </a:r>
            <a:br/>
            <a:r>
              <a:rPr>
                <a:latin typeface="Courier"/>
              </a:rPr>
              <a:t>    .agg(rounds</a:t>
            </a:r>
            <a:r>
              <a:rPr>
                <a:solidFill>
                  <a:srgbClr val="666666"/>
                </a:solidFill>
                <a:latin typeface="Courier"/>
              </a:rPr>
              <a:t>=</a:t>
            </a:r>
            <a:r>
              <a:rPr>
                <a:latin typeface="Courier"/>
              </a:rPr>
              <a:t>(</a:t>
            </a:r>
            <a:r>
              <a:rPr>
                <a:solidFill>
                  <a:srgbClr val="4070A0"/>
                </a:solidFill>
                <a:latin typeface="Courier"/>
              </a:rPr>
              <a:t>"round_number"</a:t>
            </a:r>
            <a:r>
              <a:rPr>
                <a:latin typeface="Courier"/>
              </a:rPr>
              <a:t>, </a:t>
            </a:r>
            <a:r>
              <a:rPr>
                <a:solidFill>
                  <a:srgbClr val="4070A0"/>
                </a:solidFill>
                <a:latin typeface="Courier"/>
              </a:rPr>
              <a:t>"sum"</a:t>
            </a:r>
            <a:r>
              <a:rPr>
                <a:latin typeface="Courier"/>
              </a:rPr>
              <a:t>), n</a:t>
            </a:r>
            <a:r>
              <a:rPr>
                <a:solidFill>
                  <a:srgbClr val="666666"/>
                </a:solidFill>
                <a:latin typeface="Courier"/>
              </a:rPr>
              <a:t>=</a:t>
            </a:r>
            <a:r>
              <a:rPr>
                <a:latin typeface="Courier"/>
              </a:rPr>
              <a:t>(</a:t>
            </a:r>
            <a:r>
              <a:rPr>
                <a:solidFill>
                  <a:srgbClr val="4070A0"/>
                </a:solidFill>
                <a:latin typeface="Courier"/>
              </a:rPr>
              <a:t>"round_number"</a:t>
            </a:r>
            <a:r>
              <a:rPr>
                <a:latin typeface="Courier"/>
              </a:rPr>
              <a:t>, </a:t>
            </a:r>
            <a:r>
              <a:rPr>
                <a:solidFill>
                  <a:srgbClr val="4070A0"/>
                </a:solidFill>
                <a:latin typeface="Courier"/>
              </a:rPr>
              <a:t>"size"</a:t>
            </a:r>
            <a:r>
              <a:rPr>
                <a:latin typeface="Courier"/>
              </a:rPr>
              <a:t>))</a:t>
            </a:r>
            <a:br/>
            <a:r>
              <a:rPr>
                <a:latin typeface="Courier"/>
              </a:rPr>
              <a:t>)</a:t>
            </a:r>
            <a:br/>
            <a:r>
              <a:rPr>
                <a:latin typeface="Courier"/>
              </a:rPr>
              <a:t>by_facility[</a:t>
            </a:r>
            <a:r>
              <a:rPr>
                <a:solidFill>
                  <a:srgbClr val="4070A0"/>
                </a:solidFill>
                <a:latin typeface="Courier"/>
              </a:rPr>
              <a:t>"share"</a:t>
            </a:r>
            <a:r>
              <a:rPr>
                <a:latin typeface="Courier"/>
              </a:rPr>
              <a:t>] </a:t>
            </a:r>
            <a:r>
              <a:rPr>
                <a:solidFill>
                  <a:srgbClr val="666666"/>
                </a:solidFill>
                <a:latin typeface="Courier"/>
              </a:rPr>
              <a:t>=</a:t>
            </a:r>
            <a:r>
              <a:rPr>
                <a:latin typeface="Courier"/>
              </a:rPr>
              <a:t> by_facility[</a:t>
            </a:r>
            <a:r>
              <a:rPr>
                <a:solidFill>
                  <a:srgbClr val="4070A0"/>
                </a:solidFill>
                <a:latin typeface="Courier"/>
              </a:rPr>
              <a:t>"rounds"</a:t>
            </a:r>
            <a:r>
              <a:rPr>
                <a:latin typeface="Courier"/>
              </a:rPr>
              <a:t>] </a:t>
            </a:r>
            <a:r>
              <a:rPr>
                <a:solidFill>
                  <a:srgbClr val="666666"/>
                </a:solidFill>
                <a:latin typeface="Courier"/>
              </a:rPr>
              <a:t>/</a:t>
            </a:r>
            <a:r>
              <a:rPr>
                <a:latin typeface="Courier"/>
              </a:rPr>
              <a:t> by_facility[</a:t>
            </a:r>
            <a:r>
              <a:rPr>
                <a:solidFill>
                  <a:srgbClr val="4070A0"/>
                </a:solidFill>
                <a:latin typeface="Courier"/>
              </a:rPr>
              <a:t>"n"</a:t>
            </a:r>
            <a:r>
              <a:rPr>
                <a:latin typeface="Courier"/>
              </a:rPr>
              <a:t>]</a:t>
            </a:r>
            <a:br/>
            <a:r>
              <a:rPr>
                <a:solidFill>
                  <a:srgbClr val="008000"/>
                </a:solidFill>
                <a:latin typeface="Courier"/>
              </a:rPr>
              <a:t>print</a:t>
            </a:r>
            <a:r>
              <a:rPr>
                <a:latin typeface="Courier"/>
              </a:rPr>
              <a:t>(</a:t>
            </a:r>
            <a:r>
              <a:rPr>
                <a:solidFill>
                  <a:srgbClr val="BB6688"/>
                </a:solidFill>
                <a:latin typeface="Courier"/>
              </a:rPr>
              <a:t>f"district base rate: </a:t>
            </a:r>
            <a:r>
              <a:rPr>
                <a:solidFill>
                  <a:srgbClr val="4070A0"/>
                </a:solidFill>
                <a:latin typeface="Courier"/>
              </a:rPr>
              <a:t>{</a:t>
            </a:r>
            <a:r>
              <a:rPr>
                <a:latin typeface="Courier"/>
              </a:rPr>
              <a:t>base_rate</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(by_facility.nlargest(</a:t>
            </a:r>
            <a:r>
              <a:rPr>
                <a:solidFill>
                  <a:srgbClr val="40A070"/>
                </a:solidFill>
                <a:latin typeface="Courier"/>
              </a:rPr>
              <a:t>3</a:t>
            </a:r>
            <a:r>
              <a:rPr>
                <a:latin typeface="Courier"/>
              </a:rPr>
              <a:t>, </a:t>
            </a:r>
            <a:r>
              <a:rPr>
                <a:solidFill>
                  <a:srgbClr val="4070A0"/>
                </a:solidFill>
                <a:latin typeface="Courier"/>
              </a:rPr>
              <a:t>"share"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Calibrate against what chance produces — In R</a:t>
            </a:r>
          </a:p>
        </p:txBody>
      </p:sp>
      <p:sp>
        <p:nvSpPr>
          <p:cNvPr id="3" name="Content Placeholder 2"/>
          <p:cNvSpPr>
            <a:spLocks noGrp="1"/>
          </p:cNvSpPr>
          <p:nvPr>
            <p:ph idx="1"/>
          </p:nvPr>
        </p:nvSpPr>
        <p:spPr/>
        <p:txBody>
          <a:bodyPr/>
          <a:lstStyle/>
          <a:p>
            <a:pPr lvl="0" indent="0">
              <a:buNone/>
            </a:pPr>
            <a:r>
              <a:rPr>
                <a:latin typeface="Courier"/>
              </a:rPr>
              <a:t>base_rate </a:t>
            </a:r>
            <a:r>
              <a:rPr>
                <a:solidFill>
                  <a:srgbClr val="007020"/>
                </a:solidFill>
                <a:latin typeface="Courier"/>
              </a:rPr>
              <a:t>&lt;-</a:t>
            </a:r>
            <a:r>
              <a:rPr>
                <a:latin typeface="Courier"/>
              </a:rPr>
              <a:t> </a:t>
            </a:r>
            <a:r>
              <a:rPr>
                <a:solidFill>
                  <a:srgbClr val="06287E"/>
                </a:solidFill>
                <a:latin typeface="Courier"/>
              </a:rPr>
              <a:t>mean</a:t>
            </a:r>
            <a:r>
              <a:rPr>
                <a:latin typeface="Courier"/>
              </a:rPr>
              <a:t>(vax</a:t>
            </a:r>
            <a:r>
              <a:rPr>
                <a:solidFill>
                  <a:srgbClr val="4070A0"/>
                </a:solidFill>
                <a:latin typeface="Courier"/>
              </a:rPr>
              <a:t>$</a:t>
            </a:r>
            <a:r>
              <a:rPr>
                <a:latin typeface="Courier"/>
              </a:rPr>
              <a:t>doses_administered[vax</a:t>
            </a:r>
            <a:r>
              <a:rPr>
                <a:solidFill>
                  <a:srgbClr val="4070A0"/>
                </a:solidFill>
                <a:latin typeface="Courier"/>
              </a:rPr>
              <a:t>$</a:t>
            </a:r>
            <a:r>
              <a:rPr>
                <a:latin typeface="Courier"/>
              </a:rPr>
              <a:t>report_submitted]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a:t>
            </a:r>
            <a:br/>
            <a:br/>
            <a:r>
              <a:rPr>
                <a:latin typeface="Courier"/>
              </a:rPr>
              <a:t>by_facility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rounds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rounds </a:t>
            </a:r>
            <a:r>
              <a:rPr>
                <a:solidFill>
                  <a:srgbClr val="4070A0"/>
                </a:solidFill>
                <a:latin typeface="Courier"/>
              </a:rPr>
              <a:t>/</a:t>
            </a:r>
            <a:r>
              <a:rPr>
                <a:latin typeface="Courier"/>
              </a:rPr>
              <a:t> n)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(share))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Calibrate against what chance produces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scipy.stats </a:t>
            </a:r>
            <a:r>
              <a:rPr b="1">
                <a:solidFill>
                  <a:srgbClr val="008000"/>
                </a:solidFill>
                <a:latin typeface="Courier"/>
              </a:rPr>
              <a:t>import</a:t>
            </a:r>
            <a:r>
              <a:rPr>
                <a:latin typeface="Courier"/>
              </a:rPr>
              <a:t> binomtest</a:t>
            </a:r>
            <a:br/>
            <a:br/>
            <a:r>
              <a:rPr>
                <a:latin typeface="Courier"/>
              </a:rPr>
              <a:t>worst </a:t>
            </a:r>
            <a:r>
              <a:rPr>
                <a:solidFill>
                  <a:srgbClr val="666666"/>
                </a:solidFill>
                <a:latin typeface="Courier"/>
              </a:rPr>
              <a:t>=</a:t>
            </a:r>
            <a:r>
              <a:rPr>
                <a:latin typeface="Courier"/>
              </a:rPr>
              <a:t> by_facility.nlargest(</a:t>
            </a:r>
            <a:r>
              <a:rPr>
                <a:solidFill>
                  <a:srgbClr val="40A070"/>
                </a:solidFill>
                <a:latin typeface="Courier"/>
              </a:rPr>
              <a:t>1</a:t>
            </a:r>
            <a:r>
              <a:rPr>
                <a:latin typeface="Courier"/>
              </a:rPr>
              <a:t>, </a:t>
            </a:r>
            <a:r>
              <a:rPr>
                <a:solidFill>
                  <a:srgbClr val="4070A0"/>
                </a:solidFill>
                <a:latin typeface="Courier"/>
              </a:rPr>
              <a:t>"share"</a:t>
            </a:r>
            <a:r>
              <a:rPr>
                <a:latin typeface="Courier"/>
              </a:rPr>
              <a:t>).iloc[</a:t>
            </a:r>
            <a:r>
              <a:rPr>
                <a:solidFill>
                  <a:srgbClr val="40A070"/>
                </a:solidFill>
                <a:latin typeface="Courier"/>
              </a:rPr>
              <a:t>0</a:t>
            </a:r>
            <a:r>
              <a:rPr>
                <a:latin typeface="Courier"/>
              </a:rPr>
              <a:t>]</a:t>
            </a:r>
            <a:br/>
            <a:r>
              <a:rPr>
                <a:latin typeface="Courier"/>
              </a:rPr>
              <a:t>p </a:t>
            </a:r>
            <a:r>
              <a:rPr>
                <a:solidFill>
                  <a:srgbClr val="666666"/>
                </a:solidFill>
                <a:latin typeface="Courier"/>
              </a:rPr>
              <a:t>=</a:t>
            </a:r>
            <a:r>
              <a:rPr>
                <a:latin typeface="Courier"/>
              </a:rPr>
              <a:t> binomtest(</a:t>
            </a:r>
            <a:r>
              <a:rPr>
                <a:solidFill>
                  <a:srgbClr val="008000"/>
                </a:solidFill>
                <a:latin typeface="Courier"/>
              </a:rPr>
              <a:t>int</a:t>
            </a:r>
            <a:r>
              <a:rPr>
                <a:latin typeface="Courier"/>
              </a:rPr>
              <a:t>(worst[</a:t>
            </a:r>
            <a:r>
              <a:rPr>
                <a:solidFill>
                  <a:srgbClr val="4070A0"/>
                </a:solidFill>
                <a:latin typeface="Courier"/>
              </a:rPr>
              <a:t>"rounds"</a:t>
            </a:r>
            <a:r>
              <a:rPr>
                <a:latin typeface="Courier"/>
              </a:rPr>
              <a:t>]), </a:t>
            </a:r>
            <a:r>
              <a:rPr>
                <a:solidFill>
                  <a:srgbClr val="008000"/>
                </a:solidFill>
                <a:latin typeface="Courier"/>
              </a:rPr>
              <a:t>int</a:t>
            </a:r>
            <a:r>
              <a:rPr>
                <a:latin typeface="Courier"/>
              </a:rPr>
              <a:t>(worst[</a:t>
            </a:r>
            <a:r>
              <a:rPr>
                <a:solidFill>
                  <a:srgbClr val="4070A0"/>
                </a:solidFill>
                <a:latin typeface="Courier"/>
              </a:rPr>
              <a:t>"n"</a:t>
            </a:r>
            <a:r>
              <a:rPr>
                <a:latin typeface="Courier"/>
              </a:rPr>
              <a:t>]), base_rate,</a:t>
            </a:r>
            <a:br/>
            <a:r>
              <a:rPr>
                <a:latin typeface="Courier"/>
              </a:rPr>
              <a:t>              alternative</a:t>
            </a:r>
            <a:r>
              <a:rPr>
                <a:solidFill>
                  <a:srgbClr val="666666"/>
                </a:solidFill>
                <a:latin typeface="Courier"/>
              </a:rPr>
              <a:t>=</a:t>
            </a:r>
            <a:r>
              <a:rPr>
                <a:solidFill>
                  <a:srgbClr val="4070A0"/>
                </a:solidFill>
                <a:latin typeface="Courier"/>
              </a:rPr>
              <a:t>"greater"</a:t>
            </a:r>
            <a:r>
              <a:rPr>
                <a:latin typeface="Courier"/>
              </a:rPr>
              <a:t>).pvalue</a:t>
            </a:r>
            <a:br/>
            <a:r>
              <a:rPr>
                <a:solidFill>
                  <a:srgbClr val="008000"/>
                </a:solidFill>
                <a:latin typeface="Courier"/>
              </a:rPr>
              <a:t>print</a:t>
            </a:r>
            <a:r>
              <a:rPr>
                <a:latin typeface="Courier"/>
              </a:rPr>
              <a:t>(</a:t>
            </a:r>
            <a:r>
              <a:rPr>
                <a:solidFill>
                  <a:srgbClr val="BB6688"/>
                </a:solidFill>
                <a:latin typeface="Courier"/>
              </a:rPr>
              <a:t>f"p = </a:t>
            </a:r>
            <a:r>
              <a:rPr>
                <a:solidFill>
                  <a:srgbClr val="4070A0"/>
                </a:solidFill>
                <a:latin typeface="Courier"/>
              </a:rPr>
              <a:t>{</a:t>
            </a:r>
            <a:r>
              <a:rPr>
                <a:latin typeface="Courier"/>
              </a:rPr>
              <a:t>p</a:t>
            </a:r>
            <a:r>
              <a:rPr>
                <a:solidFill>
                  <a:srgbClr val="4070A0"/>
                </a:solidFill>
                <a:latin typeface="Courier"/>
              </a:rPr>
              <a:t>:.4f}</a:t>
            </a:r>
            <a:r>
              <a:rPr>
                <a:solidFill>
                  <a:srgbClr val="BB6688"/>
                </a:solidFill>
                <a:latin typeface="Courier"/>
              </a:rPr>
              <a:t>, Bonferroni across 38 facilities: </a:t>
            </a:r>
            <a:r>
              <a:rPr>
                <a:solidFill>
                  <a:srgbClr val="4070A0"/>
                </a:solidFill>
                <a:latin typeface="Courier"/>
              </a:rPr>
              <a:t>{</a:t>
            </a:r>
            <a:r>
              <a:rPr>
                <a:solidFill>
                  <a:srgbClr val="008000"/>
                </a:solidFill>
                <a:latin typeface="Courier"/>
              </a:rPr>
              <a:t>min</a:t>
            </a:r>
            <a:r>
              <a:rPr>
                <a:latin typeface="Courier"/>
              </a:rPr>
              <a:t>(</a:t>
            </a:r>
            <a:r>
              <a:rPr>
                <a:solidFill>
                  <a:srgbClr val="40A070"/>
                </a:solidFill>
                <a:latin typeface="Courier"/>
              </a:rPr>
              <a:t>1</a:t>
            </a:r>
            <a:r>
              <a:rPr>
                <a:latin typeface="Courier"/>
              </a:rPr>
              <a:t>, p </a:t>
            </a:r>
            <a:r>
              <a:rPr>
                <a:solidFill>
                  <a:srgbClr val="666666"/>
                </a:solidFill>
                <a:latin typeface="Courier"/>
              </a:rPr>
              <a:t>*</a:t>
            </a:r>
            <a:r>
              <a:rPr>
                <a:latin typeface="Courier"/>
              </a:rPr>
              <a:t> </a:t>
            </a:r>
            <a:r>
              <a:rPr>
                <a:solidFill>
                  <a:srgbClr val="40A070"/>
                </a:solidFill>
                <a:latin typeface="Courier"/>
              </a:rPr>
              <a:t>38</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Calibrate against what chance produces — In R</a:t>
            </a:r>
          </a:p>
        </p:txBody>
      </p:sp>
      <p:sp>
        <p:nvSpPr>
          <p:cNvPr id="3" name="Content Placeholder 2"/>
          <p:cNvSpPr>
            <a:spLocks noGrp="1"/>
          </p:cNvSpPr>
          <p:nvPr>
            <p:ph idx="1"/>
          </p:nvPr>
        </p:nvSpPr>
        <p:spPr/>
        <p:txBody>
          <a:bodyPr/>
          <a:lstStyle/>
          <a:p>
            <a:pPr lvl="0" indent="0">
              <a:buNone/>
            </a:pPr>
            <a:r>
              <a:rPr>
                <a:latin typeface="Courier"/>
              </a:rPr>
              <a:t>worst </a:t>
            </a:r>
            <a:r>
              <a:rPr>
                <a:solidFill>
                  <a:srgbClr val="007020"/>
                </a:solidFill>
                <a:latin typeface="Courier"/>
              </a:rPr>
              <a:t>&lt;-</a:t>
            </a:r>
            <a:r>
              <a:rPr>
                <a:latin typeface="Courier"/>
              </a:rPr>
              <a:t> by_facility[</a:t>
            </a:r>
            <a:r>
              <a:rPr>
                <a:solidFill>
                  <a:srgbClr val="40A070"/>
                </a:solidFill>
                <a:latin typeface="Courier"/>
              </a:rPr>
              <a:t>1</a:t>
            </a:r>
            <a:r>
              <a:rPr>
                <a:latin typeface="Courier"/>
              </a:rPr>
              <a:t>, ]</a:t>
            </a:r>
            <a:br/>
            <a:r>
              <a:rPr>
                <a:latin typeface="Courier"/>
              </a:rPr>
              <a:t>p </a:t>
            </a:r>
            <a:r>
              <a:rPr>
                <a:solidFill>
                  <a:srgbClr val="007020"/>
                </a:solidFill>
                <a:latin typeface="Courier"/>
              </a:rPr>
              <a:t>&lt;-</a:t>
            </a:r>
            <a:r>
              <a:rPr>
                <a:latin typeface="Courier"/>
              </a:rPr>
              <a:t> </a:t>
            </a:r>
            <a:r>
              <a:rPr>
                <a:solidFill>
                  <a:srgbClr val="06287E"/>
                </a:solidFill>
                <a:latin typeface="Courier"/>
              </a:rPr>
              <a:t>binom.test</a:t>
            </a:r>
            <a:r>
              <a:rPr>
                <a:latin typeface="Courier"/>
              </a:rPr>
              <a:t>(worst</a:t>
            </a:r>
            <a:r>
              <a:rPr>
                <a:solidFill>
                  <a:srgbClr val="4070A0"/>
                </a:solidFill>
                <a:latin typeface="Courier"/>
              </a:rPr>
              <a:t>$</a:t>
            </a:r>
            <a:r>
              <a:rPr>
                <a:latin typeface="Courier"/>
              </a:rPr>
              <a:t>rounds, worst</a:t>
            </a:r>
            <a:r>
              <a:rPr>
                <a:solidFill>
                  <a:srgbClr val="4070A0"/>
                </a:solidFill>
                <a:latin typeface="Courier"/>
              </a:rPr>
              <a:t>$</a:t>
            </a:r>
            <a:r>
              <a:rPr>
                <a:latin typeface="Courier"/>
              </a:rPr>
              <a:t>n, base_rate, </a:t>
            </a:r>
            <a:r>
              <a:rPr>
                <a:solidFill>
                  <a:srgbClr val="7D9029"/>
                </a:solidFill>
                <a:latin typeface="Courier"/>
              </a:rPr>
              <a:t>alternative =</a:t>
            </a:r>
            <a:r>
              <a:rPr>
                <a:latin typeface="Courier"/>
              </a:rPr>
              <a:t> </a:t>
            </a:r>
            <a:r>
              <a:rPr>
                <a:solidFill>
                  <a:srgbClr val="4070A0"/>
                </a:solidFill>
                <a:latin typeface="Courier"/>
              </a:rPr>
              <a:t>"greater"</a:t>
            </a:r>
            <a:r>
              <a:rPr>
                <a:latin typeface="Courier"/>
              </a:rPr>
              <a:t>)</a:t>
            </a:r>
            <a:r>
              <a:rPr>
                <a:solidFill>
                  <a:srgbClr val="4070A0"/>
                </a:solidFill>
                <a:latin typeface="Courier"/>
              </a:rPr>
              <a:t>$</a:t>
            </a:r>
            <a:r>
              <a:rPr>
                <a:latin typeface="Courier"/>
              </a:rPr>
              <a:t>p.value</a:t>
            </a:r>
            <a:br/>
            <a:r>
              <a:rPr>
                <a:solidFill>
                  <a:srgbClr val="06287E"/>
                </a:solidFill>
                <a:latin typeface="Courier"/>
              </a:rPr>
              <a:t>c</a:t>
            </a:r>
            <a:r>
              <a:rPr>
                <a:latin typeface="Courier"/>
              </a:rPr>
              <a:t>(</a:t>
            </a:r>
            <a:r>
              <a:rPr>
                <a:solidFill>
                  <a:srgbClr val="7D9029"/>
                </a:solidFill>
                <a:latin typeface="Courier"/>
              </a:rPr>
              <a:t>p =</a:t>
            </a:r>
            <a:r>
              <a:rPr>
                <a:latin typeface="Courier"/>
              </a:rPr>
              <a:t> p, </a:t>
            </a:r>
            <a:r>
              <a:rPr>
                <a:solidFill>
                  <a:srgbClr val="7D9029"/>
                </a:solidFill>
                <a:latin typeface="Courier"/>
              </a:rPr>
              <a:t>bonferroni =</a:t>
            </a:r>
            <a:r>
              <a:rPr>
                <a:latin typeface="Courier"/>
              </a:rPr>
              <a:t> </a:t>
            </a:r>
            <a:r>
              <a:rPr>
                <a:solidFill>
                  <a:srgbClr val="06287E"/>
                </a:solidFill>
                <a:latin typeface="Courier"/>
              </a:rPr>
              <a:t>min</a:t>
            </a:r>
            <a:r>
              <a:rPr>
                <a:latin typeface="Courier"/>
              </a:rPr>
              <a:t>(</a:t>
            </a:r>
            <a:r>
              <a:rPr>
                <a:solidFill>
                  <a:srgbClr val="40A070"/>
                </a:solidFill>
                <a:latin typeface="Courier"/>
              </a:rPr>
              <a:t>1</a:t>
            </a:r>
            <a:r>
              <a:rPr>
                <a:latin typeface="Courier"/>
              </a:rPr>
              <a:t>, p </a:t>
            </a:r>
            <a:r>
              <a:rPr>
                <a:solidFill>
                  <a:srgbClr val="4070A0"/>
                </a:solidFill>
                <a:latin typeface="Courier"/>
              </a:rPr>
              <a:t>*</a:t>
            </a:r>
            <a:r>
              <a:rPr>
                <a:latin typeface="Courier"/>
              </a:rPr>
              <a:t> </a:t>
            </a:r>
            <a:r>
              <a:rPr>
                <a:solidFill>
                  <a:srgbClr val="40A070"/>
                </a:solidFill>
                <a:latin typeface="Courier"/>
              </a:rPr>
              <a:t>38</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Calibrate against what chance produces</a:t>
            </a:r>
          </a:p>
        </p:txBody>
      </p:sp>
      <p:sp>
        <p:nvSpPr>
          <p:cNvPr id="3" name="Content Placeholder 2"/>
          <p:cNvSpPr>
            <a:spLocks noGrp="1"/>
          </p:cNvSpPr>
          <p:nvPr>
            <p:ph idx="1"/>
          </p:nvPr>
        </p:nvSpPr>
        <p:spPr/>
        <p:txBody>
          <a:bodyPr/>
          <a:lstStyle/>
          <a:p>
            <a:pPr lvl="0"/>
            <a:r>
              <a:rPr/>
              <a:t>p = 0.003 on its own, and 0.11 after correcting for having looked at thirty-eight facilities — Three facilities fall…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Calibrate against what chance produces</a:t>
            </a:r>
          </a:p>
        </p:txBody>
      </p:sp>
      <p:sp>
        <p:nvSpPr>
          <p:cNvPr id="3" name="Content Placeholder 2"/>
          <p:cNvSpPr>
            <a:spLocks noGrp="1"/>
          </p:cNvSpPr>
          <p:nvPr>
            <p:ph idx="1"/>
          </p:nvPr>
        </p:nvSpPr>
        <p:spPr/>
        <p:txBody>
          <a:bodyPr/>
          <a:lstStyle/>
          <a:p>
            <a:pPr lvl="0" indent="0" marL="1270000">
              <a:buNone/>
            </a:pPr>
            <a:r>
              <a:rPr sz="2000"/>
              <a:t>The result is: </a:t>
            </a:r>
            <a:r>
              <a:rPr sz="2000" b="1"/>
              <a:t>no evidence of digit preference in the vaccination reporting.</a:t>
            </a:r>
            <a:r>
              <a:rPr sz="2000"/>
              <a:t> That is a real finding, it took four lines, and it is the one you should hope for.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null case matters more</a:t>
            </a:r>
          </a:p>
        </p:txBody>
      </p:sp>
      <p:sp>
        <p:nvSpPr>
          <p:cNvPr id="3" name="Content Placeholder 2"/>
          <p:cNvSpPr>
            <a:spLocks noGrp="1"/>
          </p:cNvSpPr>
          <p:nvPr>
            <p:ph idx="1"/>
          </p:nvPr>
        </p:nvSpPr>
        <p:spPr/>
        <p:txBody>
          <a:bodyPr/>
          <a:lstStyle/>
          <a:p>
            <a:pPr lvl="0"/>
            <a:r>
              <a:rPr b="1"/>
              <a:t>Compute the base rate from the data</a:t>
            </a:r>
            <a:r>
              <a:rPr/>
              <a:t>, not from theory. Terminal digits are not uniform when counts are small, when a…</a:t>
            </a:r>
          </a:p>
          <a:p>
            <a:pPr lvl="0"/>
            <a:r>
              <a:rPr b="1"/>
              <a:t>Correct for the number of units you looked at.</a:t>
            </a:r>
            <a:r>
              <a:rPr/>
              <a:t> Testing thirty-eight facilities at 5% produces about two positives…</a:t>
            </a:r>
          </a:p>
          <a:p>
            <a:pPr lvl="0"/>
            <a:r>
              <a:rPr b="1"/>
              <a:t>Require a mechanism.</a:t>
            </a:r>
            <a:r>
              <a:rPr/>
              <a:t> Team 2’s 69% has one — the team read the measuring board to the nearest half centimetre. If…</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you may write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Do not write</a:t>
                      </a:r>
                    </a:p>
                  </a:txBody>
                  <a:tcPr/>
                </a:tc>
                <a:tc>
                  <a:txBody>
                    <a:bodyPr/>
                    <a:lstStyle/>
                    <a:p>
                      <a:pPr lvl="0" indent="0" marL="0">
                        <a:buNone/>
                      </a:pPr>
                      <a:r>
                        <a:rPr/>
                        <a:t>Write</a:t>
                      </a:r>
                    </a:p>
                  </a:txBody>
                  <a:tcPr/>
                </a:tc>
              </a:tr>
              <a:tr h="0">
                <a:tc>
                  <a:txBody>
                    <a:bodyPr/>
                    <a:lstStyle/>
                    <a:p>
                      <a:pPr lvl="0" indent="0" marL="0">
                        <a:buNone/>
                      </a:pPr>
                      <a:r>
                        <a:rPr/>
                        <a:t>“FAC020’s data appear fabricated”</a:t>
                      </a:r>
                    </a:p>
                  </a:txBody>
                </a:tc>
                <a:tc>
                  <a:txBody>
                    <a:bodyPr/>
                    <a:lstStyle/>
                    <a:p>
                      <a:pPr lvl="0" indent="0" marL="0">
                        <a:buNone/>
                      </a:pPr>
                      <a:r>
                        <a:rPr/>
                        <a:t>“FAC020 reports round numbers more often than the district average; the difference is not significant after adjusting for the number of facilities examined”</a:t>
                      </a:r>
                    </a:p>
                  </a:txBody>
                </a:tc>
              </a:tr>
              <a:tr h="0">
                <a:tc>
                  <a:txBody>
                    <a:bodyPr/>
                    <a:lstStyle/>
                    <a:p>
                      <a:pPr lvl="0" indent="0" marL="0">
                        <a:buNone/>
                      </a:pPr>
                      <a:r>
                        <a:rPr/>
                        <a:t>“Team 2’s measurements are unreliable”</a:t>
                      </a:r>
                    </a:p>
                  </a:txBody>
                </a:tc>
                <a:tc>
                  <a:txBody>
                    <a:bodyPr/>
                    <a:lstStyle/>
                    <a:p>
                      <a:pPr lvl="0" indent="0" marL="0">
                        <a:buNone/>
                      </a:pPr>
                      <a:r>
                        <a:rPr/>
                        <a:t>“Team 2’s height readings end in .0 or .5 in 69% of cases against 18–23% for other teams, consistent with reading the board to the nearest half centimetre”</a:t>
                      </a:r>
                    </a:p>
                  </a:txBody>
                </a:tc>
              </a:tr>
              <a:tr h="0">
                <a:tc>
                  <a:txBody>
                    <a:bodyPr/>
                    <a:lstStyle/>
                    <a:p>
                      <a:pPr lvl="0" indent="0" marL="0">
                        <a:buNone/>
                      </a:pPr>
                      <a:r>
                        <a:rPr/>
                        <a:t>“Ages are inaccurate”</a:t>
                      </a:r>
                    </a:p>
                  </a:txBody>
                </a:tc>
                <a:tc>
                  <a:txBody>
                    <a:bodyPr/>
                    <a:lstStyle/>
                    <a:p>
                      <a:pPr lvl="0" indent="0" marL="0">
                        <a:buNone/>
                      </a:pPr>
                      <a:r>
                        <a:rPr/>
                        <a:t>“24% of ages fall on an exact whole year against 9% expected, indicating age was estimated rather than documented for a substantial share of children”</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have findings — a completeness collapse, a verification factor of 1.42, a team rounding its heights.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https://data-analysis.cassion.dev/courses/data-quality-assessment/dqa-06-digit-preference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the last digit tells you</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Digit preference, heaping and the calibration that separates a finding from noise. One team’s heights end in .0 or .5 sixty-nine percent of the time; the district’s most suspicious facility turns out to be chance.</vt:lpwstr>
  </property>
</Properties>
</file>