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Préférence de chiffres, attraction des valeurs rondes, et l’étalonnage qui sépare un constat du bruit. Les tailles d’une équipe se terminent par ,0 ou ,5 dans soixante-neuf pour cent des cas ; la formation la plus suspecte du district se révèle être du hasard.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nombre produit par la lecture d’un instrument a une texture particulière — son dernier chiffre est quasi uniforme, car la valeur vraie a autant de chances de tomber n’importe où dans la plus petite division de l’échelle. Un nombre produit par estimation, arrondi ou souvenir a une autre texture. Il se regroupe sur les cinq et les zéros, sur les années entières, sur les multiples de dix. Ce regroupement est la préférence de chiffres, et il se mesure sans se déplacer. C’est l’outil principal de la dimension d’intégrité, et cette leçon consacre autant de temps à ce qu’il ne peut pas montrer qu’à ce qu’il montre.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chiffres terminaux possibles sur dix font 20 % en l’absence de préférence. Les équipes 1, 3 et 4 sont à 18 %, 18 % et 23 % — ce à quoi ressemble une mesure. L’équipe 2 est à 69 %. Ce n’est pas un résultat marginal et cela n’exige aucun test. Rien dans une population ne fait tomber les tailles des enfants d’une équipe sur des demi-centimètres trois fois et demie plus souvent que celles de tout le monde. C’est la façon dont l’équipe a lu la toise — arrondir au demi-centimètre le plus proche au lieu de lire le millimètre.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même phénomène sur les âges, où il est quasi universel dans ce secteur.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Soixante-six enfants à exactement vingt-quatre mois contre quinze et dix-neuf de part et d’autre, et quatre-vingts à trente-six contre vingt-huit et dix-sept. Sur l’ensemble de l’enquête, 24 % des âges tombent sur une année entière exacte, contre environ 9 % attendus si les âges étaient répartis uniformément. Cela compte pour une raison précise et concrète, non par curiosité. Les normes de croissance de l’OMS changent de table de référence à 24 mois, et les groupes d’âge SMART sont bornés aux multiples de 12 mois — l’attraction dépose donc un gros paquet d’enfants exactement sur les bornes où la classification change. Et la cause n’est presque jamais la négligence. Les actes de naissance ne sont pas universels ; une accompagnante à qui l’on demande l’âge d’un enfant répondra « deux ans » ; un calendrier d’événements locaux aide mais a ses limites. Consignez-le comme un constat sur la méthode de détermination de l’âge, avec une action corrective portant sur les calendriers et le questionnement, non comme une erreur d’enquêteur.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Vient maintenant ce qui sépare un contrôle exploitable d’une machine à accuser. Exécutez le contrôle des nombres ronds sur l’extraction vaccinale.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taux de base du district est de 10,4 % — exactement l’attendu. La pire formation, FAC020, rapporte un nombre rond 14 fois sur 60, soit 23 %. Plus du double du taux du district. En soi cela ressemble à un constat. Testez-le.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 = 0,003 pris isolément, et 0,11 après correction pour avoir regardé trente-huit formations. Trois formations passent sous p = 0,05 sans correction, et 1,9 sont attendues par hasard. Trois contre 1,9, cela ne veut rien dire. Une seconde raison de laisser tomber. Les doses mensuelles de FAC020 vont de cinq à treize, si bien que « se termine par zéro » signifie presque toujours que la valeur était exactement dix. Sur des effectifs aussi petits, le contrôle n’a aucune puissance pour distinguer l’arrondi de l’arithmétique.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qui rend ce contrôle dangereux tient surtout à ce qu’on l’exécute presque toujours sur des données où rien ne cloche, avec l’espoir de trouver quelque chose. Trois règles qui le maintiennent honnête.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formulation n’est pas une politesse ; elle décide de la suite. La colonne de droite dit ce qui a été observé, son ampleur, et le mécanisme avec lequel c’est compatible. Celle de gauche dit ce que quelqu’un a fait. Une seule des deux produit une action corrective, et une seule survit à sa présentation à l’équipe qu’elle décrit.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maintenant des constats — un effondrement de complétude, un facteur de vérification de 1,42, une équipe qui arrondit ses tailles. Aucun n’est encore une cause, et aucun n’est actionnable. La leçon suivante montre comment passer d’un défaut à ce qui l’a produit, et pourquoi « il faut former le personnel » est presque toujours la mauvaise réponse.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quality-assessment/dqa-06-digit-prefer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Ce que dit le dernier chiffre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Préférence de chiffres, attraction des valeurs rondes, et l’étalonnage qui sépare un constat du bruit. Les tailles d’une équipe se terminent par ,0 ou ,5 dans soixante-neuf pour cent des cas ; la formation la plus suspecte du district se révèle être du hasard.</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Les mesures ont une texture</a:t>
            </a:r>
          </a:p>
          <a:p>
            <a:pPr lvl="0"/>
            <a:r>
              <a:rPr/>
              <a:t>Le contrôle</a:t>
            </a:r>
          </a:p>
          <a:p>
            <a:pPr lvl="0"/>
            <a:r>
              <a:rPr/>
              <a:t>L’attraction des âges, et pourquoi ce n’est la faute de personne</a:t>
            </a:r>
          </a:p>
          <a:p>
            <a:pPr lvl="0"/>
            <a:r>
              <a:rPr/>
              <a:t>Étalonnez sur ce que produit le hasard</a:t>
            </a:r>
          </a:p>
          <a:p>
            <a:pPr lvl="0"/>
            <a:r>
              <a:rPr/>
              <a:t>Pourquoi le cas négatif compte davantage</a:t>
            </a:r>
          </a:p>
          <a:p>
            <a:pPr lvl="0"/>
            <a:r>
              <a:rPr/>
              <a:t>Ce que vous avez le droit d’écrire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mesures ont une texture</a:t>
            </a:r>
          </a:p>
        </p:txBody>
      </p:sp>
      <p:sp>
        <p:nvSpPr>
          <p:cNvPr id="3" name="Content Placeholder 2"/>
          <p:cNvSpPr>
            <a:spLocks noGrp="1"/>
          </p:cNvSpPr>
          <p:nvPr>
            <p:ph idx="1"/>
          </p:nvPr>
        </p:nvSpPr>
        <p:spPr/>
        <p:txBody>
          <a:bodyPr/>
          <a:lstStyle/>
          <a:p>
            <a:pPr lvl="0"/>
            <a:r>
              <a:rPr/>
              <a:t>Un nombre produit par la lecture d’un instrument a une texture particulière — son dernier chiffre est quasi uniforme, car la valeur vraie a autant de chances de tomber n’importe où dans la plus petite division de l’échelle.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smart </a:t>
            </a:r>
            <a:r>
              <a:rPr>
                <a:solidFill>
                  <a:srgbClr val="666666"/>
                </a:solidFill>
                <a:latin typeface="Courier"/>
              </a:rPr>
              <a:t>=</a:t>
            </a:r>
            <a:r>
              <a:rPr>
                <a:latin typeface="Courier"/>
              </a:rPr>
              <a:t> pd.read_csv(</a:t>
            </a:r>
            <a:r>
              <a:rPr>
                <a:solidFill>
                  <a:srgbClr val="4070A0"/>
                </a:solidFill>
                <a:latin typeface="Courier"/>
              </a:rPr>
              <a:t>"smart-nutrition-survey-2024.v1.csv"</a:t>
            </a:r>
            <a:r>
              <a:rPr>
                <a:latin typeface="Courier"/>
              </a:rPr>
              <a:t>)</a:t>
            </a:r>
            <a:br/>
            <a:br/>
            <a:r>
              <a:rPr>
                <a:latin typeface="Courier"/>
              </a:rPr>
              <a:t>smart[</a:t>
            </a:r>
            <a:r>
              <a:rPr>
                <a:solidFill>
                  <a:srgbClr val="4070A0"/>
                </a:solidFill>
                <a:latin typeface="Courier"/>
              </a:rPr>
              <a:t>"terminal"</a:t>
            </a:r>
            <a:r>
              <a:rPr>
                <a:latin typeface="Courier"/>
              </a:rPr>
              <a:t>] </a:t>
            </a:r>
            <a:r>
              <a:rPr>
                <a:solidFill>
                  <a:srgbClr val="666666"/>
                </a:solidFill>
                <a:latin typeface="Courier"/>
              </a:rPr>
              <a:t>=</a:t>
            </a:r>
            <a:r>
              <a:rPr>
                <a:latin typeface="Courier"/>
              </a:rPr>
              <a:t> (smart[</a:t>
            </a:r>
            <a:r>
              <a:rPr>
                <a:solidFill>
                  <a:srgbClr val="4070A0"/>
                </a:solidFill>
                <a:latin typeface="Courier"/>
              </a:rPr>
              <a:t>"height_cm"</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a:t>
            </a:r>
            <a:r>
              <a:rPr>
                <a:solidFill>
                  <a:srgbClr val="008000"/>
                </a:solidFill>
                <a:latin typeface="Courier"/>
              </a:rPr>
              <a:t>round</a:t>
            </a:r>
            <a:r>
              <a:rPr>
                <a:latin typeface="Courier"/>
              </a:rPr>
              <a:t>() </a:t>
            </a:r>
            <a:r>
              <a:rPr>
                <a:solidFill>
                  <a:srgbClr val="666666"/>
                </a:solidFill>
                <a:latin typeface="Courier"/>
              </a:rPr>
              <a:t>%</a:t>
            </a:r>
            <a:r>
              <a:rPr>
                <a:latin typeface="Courier"/>
              </a:rPr>
              <a:t> </a:t>
            </a:r>
            <a:r>
              <a:rPr>
                <a:solidFill>
                  <a:srgbClr val="40A070"/>
                </a:solidFill>
                <a:latin typeface="Courier"/>
              </a:rPr>
              <a:t>10</a:t>
            </a:r>
            <a:br/>
            <a:r>
              <a:rPr>
                <a:latin typeface="Courier"/>
              </a:rPr>
              <a:t>by_team </a:t>
            </a:r>
            <a:r>
              <a:rPr>
                <a:solidFill>
                  <a:srgbClr val="666666"/>
                </a:solidFill>
                <a:latin typeface="Courier"/>
              </a:rPr>
              <a:t>=</a:t>
            </a:r>
            <a:r>
              <a:rPr>
                <a:latin typeface="Courier"/>
              </a:rPr>
              <a:t> (</a:t>
            </a:r>
            <a:br/>
            <a:r>
              <a:rPr>
                <a:latin typeface="Courier"/>
              </a:rPr>
              <a:t>    smart.assign(rounded</a:t>
            </a:r>
            <a:r>
              <a:rPr>
                <a:solidFill>
                  <a:srgbClr val="666666"/>
                </a:solidFill>
                <a:latin typeface="Courier"/>
              </a:rPr>
              <a:t>=</a:t>
            </a:r>
            <a:r>
              <a:rPr>
                <a:latin typeface="Courier"/>
              </a:rPr>
              <a:t>smart[</a:t>
            </a:r>
            <a:r>
              <a:rPr>
                <a:solidFill>
                  <a:srgbClr val="4070A0"/>
                </a:solidFill>
                <a:latin typeface="Courier"/>
              </a:rPr>
              <a:t>"terminal"</a:t>
            </a:r>
            <a:r>
              <a:rPr>
                <a:latin typeface="Courier"/>
              </a:rPr>
              <a:t>].isin([</a:t>
            </a:r>
            <a:r>
              <a:rPr>
                <a:solidFill>
                  <a:srgbClr val="40A070"/>
                </a:solidFill>
                <a:latin typeface="Courier"/>
              </a:rPr>
              <a:t>0</a:t>
            </a:r>
            <a:r>
              <a:rPr>
                <a:latin typeface="Courier"/>
              </a:rPr>
              <a:t>, </a:t>
            </a:r>
            <a:r>
              <a:rPr>
                <a:solidFill>
                  <a:srgbClr val="40A070"/>
                </a:solidFill>
                <a:latin typeface="Courier"/>
              </a:rPr>
              <a:t>5</a:t>
            </a:r>
            <a:r>
              <a:rPr>
                <a:latin typeface="Courier"/>
              </a:rPr>
              <a:t>]))</a:t>
            </a:r>
            <a:br/>
            <a:r>
              <a:rPr>
                <a:latin typeface="Courier"/>
              </a:rPr>
              <a:t>    .groupby(</a:t>
            </a:r>
            <a:r>
              <a:rPr>
                <a:solidFill>
                  <a:srgbClr val="4070A0"/>
                </a:solidFill>
                <a:latin typeface="Courier"/>
              </a:rPr>
              <a:t>"team"</a:t>
            </a:r>
            <a:r>
              <a:rPr>
                <a:latin typeface="Courier"/>
              </a:rPr>
              <a:t>)</a:t>
            </a:r>
            <a:br/>
            <a:r>
              <a:rPr>
                <a:latin typeface="Courier"/>
              </a:rPr>
              <a:t>    .agg(rounded_share</a:t>
            </a:r>
            <a:r>
              <a:rPr>
                <a:solidFill>
                  <a:srgbClr val="666666"/>
                </a:solidFill>
                <a:latin typeface="Courier"/>
              </a:rPr>
              <a:t>=</a:t>
            </a:r>
            <a:r>
              <a:rPr>
                <a:latin typeface="Courier"/>
              </a:rPr>
              <a:t>(</a:t>
            </a:r>
            <a:r>
              <a:rPr>
                <a:solidFill>
                  <a:srgbClr val="4070A0"/>
                </a:solidFill>
                <a:latin typeface="Courier"/>
              </a:rPr>
              <a:t>"rounded"</a:t>
            </a:r>
            <a:r>
              <a:rPr>
                <a:latin typeface="Courier"/>
              </a:rPr>
              <a:t>, </a:t>
            </a:r>
            <a:r>
              <a:rPr>
                <a:solidFill>
                  <a:srgbClr val="4070A0"/>
                </a:solidFill>
                <a:latin typeface="Courier"/>
              </a:rPr>
              <a:t>"mean"</a:t>
            </a:r>
            <a:r>
              <a:rPr>
                <a:latin typeface="Courier"/>
              </a:rPr>
              <a:t>), n</a:t>
            </a:r>
            <a:r>
              <a:rPr>
                <a:solidFill>
                  <a:srgbClr val="666666"/>
                </a:solidFill>
                <a:latin typeface="Courier"/>
              </a:rPr>
              <a:t>=</a:t>
            </a:r>
            <a:r>
              <a:rPr>
                <a:latin typeface="Courier"/>
              </a:rPr>
              <a:t>(</a:t>
            </a:r>
            <a:r>
              <a:rPr>
                <a:solidFill>
                  <a:srgbClr val="4070A0"/>
                </a:solidFill>
                <a:latin typeface="Courier"/>
              </a:rPr>
              <a:t>"rounded"</a:t>
            </a:r>
            <a:r>
              <a:rPr>
                <a:latin typeface="Courier"/>
              </a:rPr>
              <a:t>, </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((by_team[</a:t>
            </a:r>
            <a:r>
              <a:rPr>
                <a:solidFill>
                  <a:srgbClr val="4070A0"/>
                </a:solidFill>
                <a:latin typeface="Courier"/>
              </a:rPr>
              <a:t>"rounded_share"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smart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terminal =</a:t>
            </a:r>
            <a:r>
              <a:rPr>
                <a:latin typeface="Courier"/>
              </a:rPr>
              <a:t> </a:t>
            </a:r>
            <a:r>
              <a:rPr>
                <a:solidFill>
                  <a:srgbClr val="06287E"/>
                </a:solidFill>
                <a:latin typeface="Courier"/>
              </a:rPr>
              <a:t>round</a:t>
            </a:r>
            <a:r>
              <a:rPr>
                <a:latin typeface="Courier"/>
              </a:rPr>
              <a:t>(height_cm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10</a:t>
            </a:r>
            <a:r>
              <a:rPr>
                <a:latin typeface="Courier"/>
              </a:rPr>
              <a:t>,</a:t>
            </a:r>
            <a:br/>
            <a:r>
              <a:rPr>
                <a:latin typeface="Courier"/>
              </a:rPr>
              <a:t>         </a:t>
            </a:r>
            <a:r>
              <a:rPr>
                <a:solidFill>
                  <a:srgbClr val="7D9029"/>
                </a:solidFill>
                <a:latin typeface="Courier"/>
              </a:rPr>
              <a:t>rounded =</a:t>
            </a:r>
            <a:r>
              <a:rPr>
                <a:latin typeface="Courier"/>
              </a:rPr>
              <a:t> terminal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A070"/>
                </a:solidFill>
                <a:latin typeface="Courier"/>
              </a:rPr>
              <a:t>0</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rounded_share =</a:t>
            </a:r>
            <a:r>
              <a:rPr>
                <a:latin typeface="Courier"/>
              </a:rPr>
              <a:t> </a:t>
            </a:r>
            <a:r>
              <a:rPr>
                <a:solidFill>
                  <a:srgbClr val="06287E"/>
                </a:solidFill>
                <a:latin typeface="Courier"/>
              </a:rPr>
              <a:t>mean</a:t>
            </a:r>
            <a:r>
              <a:rPr>
                <a:latin typeface="Courier"/>
              </a:rPr>
              <a:t>(rounded),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team)</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Équipe</a:t>
                      </a:r>
                    </a:p>
                  </a:txBody>
                  <a:tcPr/>
                </a:tc>
                <a:tc>
                  <a:txBody>
                    <a:bodyPr/>
                    <a:lstStyle/>
                    <a:p>
                      <a:pPr lvl="0" indent="0" marL="0">
                        <a:buNone/>
                      </a:pPr>
                      <a:r>
                        <a:rPr/>
                        <a:t>Tailles finissant par ,0 ou ,5</a:t>
                      </a:r>
                    </a:p>
                  </a:txBody>
                  <a:tcPr/>
                </a:tc>
                <a:tc>
                  <a:txBody>
                    <a:bodyPr/>
                    <a:lstStyle/>
                    <a:p>
                      <a:pPr lvl="0" indent="0" marL="0">
                        <a:buNone/>
                      </a:pPr>
                      <a:r>
                        <a:rPr/>
                        <a:t>Enfants mesurés</a:t>
                      </a:r>
                    </a:p>
                  </a:txBody>
                  <a:tcPr/>
                </a:tc>
              </a:tr>
              <a:tr h="0">
                <a:tc>
                  <a:txBody>
                    <a:bodyPr/>
                    <a:lstStyle/>
                    <a:p>
                      <a:pPr lvl="0" indent="0" marL="0">
                        <a:buNone/>
                      </a:pPr>
                      <a:r>
                        <a:rPr/>
                        <a:t>1</a:t>
                      </a:r>
                    </a:p>
                  </a:txBody>
                </a:tc>
                <a:tc>
                  <a:txBody>
                    <a:bodyPr/>
                    <a:lstStyle/>
                    <a:p>
                      <a:pPr lvl="0" indent="0" marL="0">
                        <a:buNone/>
                      </a:pPr>
                      <a:r>
                        <a:rPr/>
                        <a:t>18 %</a:t>
                      </a:r>
                    </a:p>
                  </a:txBody>
                </a:tc>
                <a:tc>
                  <a:txBody>
                    <a:bodyPr/>
                    <a:lstStyle/>
                    <a:p>
                      <a:pPr lvl="0" indent="0" marL="0">
                        <a:buNone/>
                      </a:pPr>
                      <a:r>
                        <a:rPr/>
                        <a:t>217</a:t>
                      </a:r>
                    </a:p>
                  </a:txBody>
                </a:tc>
              </a:tr>
              <a:tr h="0">
                <a:tc>
                  <a:txBody>
                    <a:bodyPr/>
                    <a:lstStyle/>
                    <a:p>
                      <a:pPr lvl="0" indent="0" marL="0">
                        <a:buNone/>
                      </a:pPr>
                      <a:r>
                        <a:rPr b="1"/>
                        <a:t>2</a:t>
                      </a:r>
                    </a:p>
                  </a:txBody>
                </a:tc>
                <a:tc>
                  <a:txBody>
                    <a:bodyPr/>
                    <a:lstStyle/>
                    <a:p>
                      <a:pPr lvl="0" indent="0" marL="0">
                        <a:buNone/>
                      </a:pPr>
                      <a:r>
                        <a:rPr b="1"/>
                        <a:t>69 %</a:t>
                      </a:r>
                    </a:p>
                  </a:txBody>
                </a:tc>
                <a:tc>
                  <a:txBody>
                    <a:bodyPr/>
                    <a:lstStyle/>
                    <a:p>
                      <a:pPr lvl="0" indent="0" marL="0">
                        <a:buNone/>
                      </a:pPr>
                      <a:r>
                        <a:rPr b="1"/>
                        <a:t>248</a:t>
                      </a:r>
                    </a:p>
                  </a:txBody>
                </a:tc>
              </a:tr>
              <a:tr h="0">
                <a:tc>
                  <a:txBody>
                    <a:bodyPr/>
                    <a:lstStyle/>
                    <a:p>
                      <a:pPr lvl="0" indent="0" marL="0">
                        <a:buNone/>
                      </a:pPr>
                      <a:r>
                        <a:rPr/>
                        <a:t>3</a:t>
                      </a:r>
                    </a:p>
                  </a:txBody>
                </a:tc>
                <a:tc>
                  <a:txBody>
                    <a:bodyPr/>
                    <a:lstStyle/>
                    <a:p>
                      <a:pPr lvl="0" indent="0" marL="0">
                        <a:buNone/>
                      </a:pPr>
                      <a:r>
                        <a:rPr/>
                        <a:t>18 %</a:t>
                      </a:r>
                    </a:p>
                  </a:txBody>
                </a:tc>
                <a:tc>
                  <a:txBody>
                    <a:bodyPr/>
                    <a:lstStyle/>
                    <a:p>
                      <a:pPr lvl="0" indent="0" marL="0">
                        <a:buNone/>
                      </a:pPr>
                      <a:r>
                        <a:rPr/>
                        <a:t>248</a:t>
                      </a:r>
                    </a:p>
                  </a:txBody>
                </a:tc>
              </a:tr>
              <a:tr h="0">
                <a:tc>
                  <a:txBody>
                    <a:bodyPr/>
                    <a:lstStyle/>
                    <a:p>
                      <a:pPr lvl="0" indent="0" marL="0">
                        <a:buNone/>
                      </a:pPr>
                      <a:r>
                        <a:rPr/>
                        <a:t>4</a:t>
                      </a:r>
                    </a:p>
                  </a:txBody>
                </a:tc>
                <a:tc>
                  <a:txBody>
                    <a:bodyPr/>
                    <a:lstStyle/>
                    <a:p>
                      <a:pPr lvl="0" indent="0" marL="0">
                        <a:buNone/>
                      </a:pPr>
                      <a:r>
                        <a:rPr/>
                        <a:t>23 %</a:t>
                      </a:r>
                    </a:p>
                  </a:txBody>
                </a:tc>
                <a:tc>
                  <a:txBody>
                    <a:bodyPr/>
                    <a:lstStyle/>
                    <a:p>
                      <a:pPr lvl="0" indent="0" marL="0">
                        <a:buNone/>
                      </a:pPr>
                      <a:r>
                        <a:rPr/>
                        <a:t>217</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a:t>
            </a:r>
          </a:p>
        </p:txBody>
      </p:sp>
      <p:sp>
        <p:nvSpPr>
          <p:cNvPr id="3" name="Content Placeholder 2"/>
          <p:cNvSpPr>
            <a:spLocks noGrp="1"/>
          </p:cNvSpPr>
          <p:nvPr>
            <p:ph idx="1"/>
          </p:nvPr>
        </p:nvSpPr>
        <p:spPr/>
        <p:txBody>
          <a:bodyPr/>
          <a:lstStyle/>
          <a:p>
            <a:pPr lvl="0"/>
            <a:r>
              <a:rPr/>
              <a:t>Ce n’est pas un résultat marginal et cela n’exige aucun test — Rien dans une population ne fait tomber les tailles des…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L’attraction des âges, et pourquoi ce n’est la faute de personne — En Python</a:t>
            </a:r>
          </a:p>
        </p:txBody>
      </p:sp>
      <p:sp>
        <p:nvSpPr>
          <p:cNvPr id="3" name="Content Placeholder 2"/>
          <p:cNvSpPr>
            <a:spLocks noGrp="1"/>
          </p:cNvSpPr>
          <p:nvPr>
            <p:ph idx="1"/>
          </p:nvPr>
        </p:nvSpPr>
        <p:spPr/>
        <p:txBody>
          <a:bodyPr/>
          <a:lstStyle/>
          <a:p>
            <a:pPr lvl="0" indent="0">
              <a:buNone/>
            </a:pPr>
            <a:r>
              <a:rPr>
                <a:latin typeface="Courier"/>
              </a:rPr>
              <a:t>ages </a:t>
            </a:r>
            <a:r>
              <a:rPr>
                <a:solidFill>
                  <a:srgbClr val="666666"/>
                </a:solidFill>
                <a:latin typeface="Courier"/>
              </a:rPr>
              <a:t>=</a:t>
            </a:r>
            <a:r>
              <a:rPr>
                <a:latin typeface="Courier"/>
              </a:rPr>
              <a:t> smart[</a:t>
            </a:r>
            <a:r>
              <a:rPr>
                <a:solidFill>
                  <a:srgbClr val="4070A0"/>
                </a:solidFill>
                <a:latin typeface="Courier"/>
              </a:rPr>
              <a:t>"age_months"</a:t>
            </a:r>
            <a:r>
              <a:rPr>
                <a:latin typeface="Courier"/>
              </a:rPr>
              <a:t>].dropna()</a:t>
            </a:r>
            <a:br/>
            <a:r>
              <a:rPr>
                <a:latin typeface="Courier"/>
              </a:rPr>
              <a:t>whole_years </a:t>
            </a:r>
            <a:r>
              <a:rPr>
                <a:solidFill>
                  <a:srgbClr val="666666"/>
                </a:solidFill>
                <a:latin typeface="Courier"/>
              </a:rPr>
              <a:t>=</a:t>
            </a:r>
            <a:r>
              <a:rPr>
                <a:latin typeface="Courier"/>
              </a:rPr>
              <a:t> (ages </a:t>
            </a:r>
            <a:r>
              <a:rPr>
                <a:solidFill>
                  <a:srgbClr val="666666"/>
                </a:solidFill>
                <a:latin typeface="Courier"/>
              </a:rPr>
              <a:t>%</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).mean()</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whole_years</a:t>
            </a:r>
            <a:r>
              <a:rPr>
                <a:solidFill>
                  <a:srgbClr val="4070A0"/>
                </a:solidFill>
                <a:latin typeface="Courier"/>
              </a:rPr>
              <a:t>:.0%}</a:t>
            </a:r>
            <a:r>
              <a:rPr>
                <a:solidFill>
                  <a:srgbClr val="BB6688"/>
                </a:solidFill>
                <a:latin typeface="Courier"/>
              </a:rPr>
              <a:t> of ages fall on an exact multiple of 12 months"</a:t>
            </a:r>
            <a:r>
              <a:rPr>
                <a:latin typeface="Courier"/>
              </a:rPr>
              <a:t>)</a:t>
            </a:r>
            <a:br/>
            <a:r>
              <a:rPr>
                <a:solidFill>
                  <a:srgbClr val="008000"/>
                </a:solidFill>
                <a:latin typeface="Courier"/>
              </a:rPr>
              <a:t>print</a:t>
            </a:r>
            <a:r>
              <a:rPr>
                <a:latin typeface="Courier"/>
              </a:rPr>
              <a:t>(ages.value_counts().reindex([</a:t>
            </a:r>
            <a:r>
              <a:rPr>
                <a:solidFill>
                  <a:srgbClr val="40A070"/>
                </a:solidFill>
                <a:latin typeface="Courier"/>
              </a:rPr>
              <a:t>22</a:t>
            </a:r>
            <a:r>
              <a:rPr>
                <a:latin typeface="Courier"/>
              </a:rPr>
              <a:t>, </a:t>
            </a:r>
            <a:r>
              <a:rPr>
                <a:solidFill>
                  <a:srgbClr val="40A070"/>
                </a:solidFill>
                <a:latin typeface="Courier"/>
              </a:rPr>
              <a:t>23</a:t>
            </a:r>
            <a:r>
              <a:rPr>
                <a:latin typeface="Courier"/>
              </a:rPr>
              <a:t>, </a:t>
            </a:r>
            <a:r>
              <a:rPr>
                <a:solidFill>
                  <a:srgbClr val="40A070"/>
                </a:solidFill>
                <a:latin typeface="Courier"/>
              </a:rPr>
              <a:t>24</a:t>
            </a:r>
            <a:r>
              <a:rPr>
                <a:latin typeface="Courier"/>
              </a:rPr>
              <a:t>, </a:t>
            </a:r>
            <a:r>
              <a:rPr>
                <a:solidFill>
                  <a:srgbClr val="40A070"/>
                </a:solidFill>
                <a:latin typeface="Courier"/>
              </a:rPr>
              <a:t>25</a:t>
            </a:r>
            <a:r>
              <a:rPr>
                <a:latin typeface="Courier"/>
              </a:rPr>
              <a:t>, </a:t>
            </a:r>
            <a:r>
              <a:rPr>
                <a:solidFill>
                  <a:srgbClr val="40A070"/>
                </a:solidFill>
                <a:latin typeface="Courier"/>
              </a:rPr>
              <a:t>26</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L’attraction des âges, et pourquoi ce n’est la faute de personne — En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(age_months))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whole_years =</a:t>
            </a:r>
            <a:r>
              <a:rPr>
                <a:latin typeface="Courier"/>
              </a:rPr>
              <a:t> </a:t>
            </a:r>
            <a:r>
              <a:rPr>
                <a:solidFill>
                  <a:srgbClr val="06287E"/>
                </a:solidFill>
                <a:latin typeface="Courier"/>
              </a:rPr>
              <a:t>mean</a:t>
            </a:r>
            <a:r>
              <a:rPr>
                <a:latin typeface="Courier"/>
              </a:rPr>
              <a:t>(age_months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4070A0"/>
                </a:solidFill>
                <a:latin typeface="Courier"/>
              </a:rPr>
              <a:t>==</a:t>
            </a:r>
            <a:r>
              <a:rPr>
                <a:latin typeface="Courier"/>
              </a:rPr>
              <a:t> </a:t>
            </a:r>
            <a:r>
              <a:rPr>
                <a:solidFill>
                  <a:srgbClr val="40A070"/>
                </a:solidFill>
                <a:latin typeface="Courier"/>
              </a:rPr>
              <a:t>0</a:t>
            </a:r>
            <a:r>
              <a:rPr>
                <a:latin typeface="Courier"/>
              </a:rPr>
              <a:t>))</a:t>
            </a:r>
            <a:br/>
            <a:br/>
            <a:r>
              <a:rPr>
                <a:latin typeface="Courier"/>
              </a:rPr>
              <a:t>smart </a:t>
            </a:r>
            <a:r>
              <a:rPr>
                <a:solidFill>
                  <a:srgbClr val="4070A0"/>
                </a:solidFill>
                <a:latin typeface="Courier"/>
              </a:rPr>
              <a:t>|&gt;</a:t>
            </a:r>
            <a:r>
              <a:rPr>
                <a:latin typeface="Courier"/>
              </a:rPr>
              <a:t> </a:t>
            </a:r>
            <a:r>
              <a:rPr>
                <a:solidFill>
                  <a:srgbClr val="06287E"/>
                </a:solidFill>
                <a:latin typeface="Courier"/>
              </a:rPr>
              <a:t>count</a:t>
            </a:r>
            <a:r>
              <a:rPr>
                <a:latin typeface="Courier"/>
              </a:rPr>
              <a:t>(age_months) </a:t>
            </a:r>
            <a:r>
              <a:rPr>
                <a:solidFill>
                  <a:srgbClr val="4070A0"/>
                </a:solidFill>
                <a:latin typeface="Courier"/>
              </a:rPr>
              <a:t>|&gt;</a:t>
            </a:r>
            <a:r>
              <a:rPr>
                <a:latin typeface="Courier"/>
              </a:rPr>
              <a:t> </a:t>
            </a:r>
            <a:r>
              <a:rPr>
                <a:solidFill>
                  <a:srgbClr val="06287E"/>
                </a:solidFill>
                <a:latin typeface="Courier"/>
              </a:rPr>
              <a:t>filter</a:t>
            </a:r>
            <a:r>
              <a:rPr>
                <a:latin typeface="Courier"/>
              </a:rPr>
              <a:t>(age_months </a:t>
            </a:r>
            <a:r>
              <a:rPr>
                <a:solidFill>
                  <a:srgbClr val="4070A0"/>
                </a:solidFill>
                <a:latin typeface="Courier"/>
              </a:rPr>
              <a:t>%in%</a:t>
            </a:r>
            <a:r>
              <a:rPr>
                <a:latin typeface="Courier"/>
              </a:rPr>
              <a:t> </a:t>
            </a:r>
            <a:r>
              <a:rPr>
                <a:solidFill>
                  <a:srgbClr val="40A070"/>
                </a:solidFill>
                <a:latin typeface="Courier"/>
              </a:rPr>
              <a:t>22</a:t>
            </a:r>
            <a:r>
              <a:rPr>
                <a:solidFill>
                  <a:srgbClr val="4070A0"/>
                </a:solidFill>
                <a:latin typeface="Courier"/>
              </a:rPr>
              <a:t>:</a:t>
            </a:r>
            <a:r>
              <a:rPr>
                <a:solidFill>
                  <a:srgbClr val="40A070"/>
                </a:solidFill>
                <a:latin typeface="Courier"/>
              </a:rPr>
              <a:t>26</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L’attraction des âges, et pourquoi ce n’est la faute de personne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buNone/>
                      </a:pPr>
                      <a:r>
                        <a:rPr/>
                        <a:t>Âge en mois</a:t>
                      </a:r>
                    </a:p>
                  </a:txBody>
                  <a:tcPr/>
                </a:tc>
                <a:tc>
                  <a:txBody>
                    <a:bodyPr/>
                    <a:lstStyle/>
                    <a:p>
                      <a:pPr lvl="0" indent="0" marL="0">
                        <a:buNone/>
                      </a:pPr>
                      <a:r>
                        <a:rPr/>
                        <a:t>22</a:t>
                      </a:r>
                    </a:p>
                  </a:txBody>
                  <a:tcPr/>
                </a:tc>
                <a:tc>
                  <a:txBody>
                    <a:bodyPr/>
                    <a:lstStyle/>
                    <a:p>
                      <a:pPr lvl="0" indent="0" marL="0">
                        <a:buNone/>
                      </a:pPr>
                      <a:r>
                        <a:rPr/>
                        <a:t>23</a:t>
                      </a:r>
                    </a:p>
                  </a:txBody>
                  <a:tcPr/>
                </a:tc>
                <a:tc>
                  <a:txBody>
                    <a:bodyPr/>
                    <a:lstStyle/>
                    <a:p>
                      <a:pPr lvl="0" indent="0" marL="0">
                        <a:buNone/>
                      </a:pPr>
                      <a:r>
                        <a:rPr b="1"/>
                        <a:t>24</a:t>
                      </a:r>
                    </a:p>
                  </a:txBody>
                  <a:tcPr/>
                </a:tc>
                <a:tc>
                  <a:txBody>
                    <a:bodyPr/>
                    <a:lstStyle/>
                    <a:p>
                      <a:pPr lvl="0" indent="0" marL="0">
                        <a:buNone/>
                      </a:pPr>
                      <a:r>
                        <a:rPr/>
                        <a:t>25</a:t>
                      </a:r>
                    </a:p>
                  </a:txBody>
                  <a:tcPr/>
                </a:tc>
                <a:tc>
                  <a:txBody>
                    <a:bodyPr/>
                    <a:lstStyle/>
                    <a:p>
                      <a:pPr lvl="0" indent="0" marL="0">
                        <a:buNone/>
                      </a:pPr>
                      <a:r>
                        <a:rPr/>
                        <a:t>26</a:t>
                      </a:r>
                    </a:p>
                  </a:txBody>
                  <a:tcPr/>
                </a:tc>
              </a:tr>
              <a:tr h="0">
                <a:tc>
                  <a:txBody>
                    <a:bodyPr/>
                    <a:lstStyle/>
                    <a:p>
                      <a:pPr lvl="0" indent="0" marL="0">
                        <a:buNone/>
                      </a:pPr>
                      <a:r>
                        <a:rPr/>
                        <a:t>Enfants</a:t>
                      </a:r>
                    </a:p>
                  </a:txBody>
                </a:tc>
                <a:tc>
                  <a:txBody>
                    <a:bodyPr/>
                    <a:lstStyle/>
                    <a:p>
                      <a:pPr lvl="0" indent="0" marL="0">
                        <a:buNone/>
                      </a:pPr>
                      <a:r>
                        <a:rPr/>
                        <a:t>21</a:t>
                      </a:r>
                    </a:p>
                  </a:txBody>
                </a:tc>
                <a:tc>
                  <a:txBody>
                    <a:bodyPr/>
                    <a:lstStyle/>
                    <a:p>
                      <a:pPr lvl="0" indent="0" marL="0">
                        <a:buNone/>
                      </a:pPr>
                      <a:r>
                        <a:rPr/>
                        <a:t>15</a:t>
                      </a:r>
                    </a:p>
                  </a:txBody>
                </a:tc>
                <a:tc>
                  <a:txBody>
                    <a:bodyPr/>
                    <a:lstStyle/>
                    <a:p>
                      <a:pPr lvl="0" indent="0" marL="0">
                        <a:buNone/>
                      </a:pPr>
                      <a:r>
                        <a:rPr b="1"/>
                        <a:t>66</a:t>
                      </a:r>
                    </a:p>
                  </a:txBody>
                </a:tc>
                <a:tc>
                  <a:txBody>
                    <a:bodyPr/>
                    <a:lstStyle/>
                    <a:p>
                      <a:pPr lvl="0" indent="0" marL="0">
                        <a:buNone/>
                      </a:pPr>
                      <a:r>
                        <a:rPr/>
                        <a:t>19</a:t>
                      </a:r>
                    </a:p>
                  </a:txBody>
                </a:tc>
                <a:tc>
                  <a:txBody>
                    <a:bodyPr/>
                    <a:lstStyle/>
                    <a:p>
                      <a:pPr lvl="0" indent="0" marL="0">
                        <a:buNone/>
                      </a:pPr>
                      <a:r>
                        <a:rPr/>
                        <a:t>17</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Étalonnez sur ce que produit le hasard — En Python</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666666"/>
                </a:solidFill>
                <a:latin typeface="Courier"/>
              </a:rPr>
              <a:t>=</a:t>
            </a:r>
            <a:r>
              <a:rPr>
                <a:latin typeface="Courier"/>
              </a:rPr>
              <a:t> vax[vax[</a:t>
            </a:r>
            <a:r>
              <a:rPr>
                <a:solidFill>
                  <a:srgbClr val="4070A0"/>
                </a:solidFill>
                <a:latin typeface="Courier"/>
              </a:rPr>
              <a:t>"reported"</a:t>
            </a:r>
            <a:r>
              <a:rPr>
                <a:latin typeface="Courier"/>
              </a:rPr>
              <a:t>]].copy()</a:t>
            </a:r>
            <a:br/>
            <a:r>
              <a:rPr>
                <a:latin typeface="Courier"/>
              </a:rPr>
              <a:t>base_rate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).mean()</a:t>
            </a:r>
            <a:br/>
            <a:br/>
            <a:r>
              <a:rPr>
                <a:latin typeface="Courier"/>
              </a:rPr>
              <a:t>by_facility </a:t>
            </a:r>
            <a:r>
              <a:rPr>
                <a:solidFill>
                  <a:srgbClr val="666666"/>
                </a:solidFill>
                <a:latin typeface="Courier"/>
              </a:rPr>
              <a:t>=</a:t>
            </a:r>
            <a:r>
              <a:rPr>
                <a:latin typeface="Courier"/>
              </a:rPr>
              <a:t> (</a:t>
            </a:r>
            <a:br/>
            <a:r>
              <a:rPr>
                <a:latin typeface="Courier"/>
              </a:rPr>
              <a:t>    reported.assign(round_number</a:t>
            </a:r>
            <a:r>
              <a:rPr>
                <a:solidFill>
                  <a:srgbClr val="666666"/>
                </a:solidFill>
                <a:latin typeface="Courier"/>
              </a:rPr>
              <a:t>=</a:t>
            </a:r>
            <a:r>
              <a:rPr>
                <a:latin typeface="Courier"/>
              </a:rPr>
              <a:t>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a:t>
            </a:r>
            <a:br/>
            <a:r>
              <a:rPr>
                <a:latin typeface="Courier"/>
              </a:rPr>
              <a:t>    .groupby(</a:t>
            </a:r>
            <a:r>
              <a:rPr>
                <a:solidFill>
                  <a:srgbClr val="4070A0"/>
                </a:solidFill>
                <a:latin typeface="Courier"/>
              </a:rPr>
              <a:t>"facility_id"</a:t>
            </a:r>
            <a:r>
              <a:rPr>
                <a:latin typeface="Courier"/>
              </a:rPr>
              <a:t>)</a:t>
            </a:r>
            <a:br/>
            <a:r>
              <a:rPr>
                <a:latin typeface="Courier"/>
              </a:rPr>
              <a:t>    .agg(rounds</a:t>
            </a:r>
            <a:r>
              <a:rPr>
                <a:solidFill>
                  <a:srgbClr val="666666"/>
                </a:solidFill>
                <a:latin typeface="Courier"/>
              </a:rPr>
              <a:t>=</a:t>
            </a:r>
            <a:r>
              <a:rPr>
                <a:latin typeface="Courier"/>
              </a:rPr>
              <a:t>(</a:t>
            </a:r>
            <a:r>
              <a:rPr>
                <a:solidFill>
                  <a:srgbClr val="4070A0"/>
                </a:solidFill>
                <a:latin typeface="Courier"/>
              </a:rPr>
              <a:t>"round_number"</a:t>
            </a:r>
            <a:r>
              <a:rPr>
                <a:latin typeface="Courier"/>
              </a:rPr>
              <a:t>, </a:t>
            </a:r>
            <a:r>
              <a:rPr>
                <a:solidFill>
                  <a:srgbClr val="4070A0"/>
                </a:solidFill>
                <a:latin typeface="Courier"/>
              </a:rPr>
              <a:t>"sum"</a:t>
            </a:r>
            <a:r>
              <a:rPr>
                <a:latin typeface="Courier"/>
              </a:rPr>
              <a:t>), n</a:t>
            </a:r>
            <a:r>
              <a:rPr>
                <a:solidFill>
                  <a:srgbClr val="666666"/>
                </a:solidFill>
                <a:latin typeface="Courier"/>
              </a:rPr>
              <a:t>=</a:t>
            </a:r>
            <a:r>
              <a:rPr>
                <a:latin typeface="Courier"/>
              </a:rPr>
              <a:t>(</a:t>
            </a:r>
            <a:r>
              <a:rPr>
                <a:solidFill>
                  <a:srgbClr val="4070A0"/>
                </a:solidFill>
                <a:latin typeface="Courier"/>
              </a:rPr>
              <a:t>"round_number"</a:t>
            </a:r>
            <a:r>
              <a:rPr>
                <a:latin typeface="Courier"/>
              </a:rPr>
              <a:t>, </a:t>
            </a:r>
            <a:r>
              <a:rPr>
                <a:solidFill>
                  <a:srgbClr val="4070A0"/>
                </a:solidFill>
                <a:latin typeface="Courier"/>
              </a:rPr>
              <a:t>"size"</a:t>
            </a:r>
            <a:r>
              <a:rPr>
                <a:latin typeface="Courier"/>
              </a:rPr>
              <a:t>))</a:t>
            </a:r>
            <a:br/>
            <a:r>
              <a:rPr>
                <a:latin typeface="Courier"/>
              </a:rPr>
              <a:t>)</a:t>
            </a:r>
            <a:br/>
            <a:r>
              <a:rPr>
                <a:latin typeface="Courier"/>
              </a:rPr>
              <a:t>by_facility[</a:t>
            </a:r>
            <a:r>
              <a:rPr>
                <a:solidFill>
                  <a:srgbClr val="4070A0"/>
                </a:solidFill>
                <a:latin typeface="Courier"/>
              </a:rPr>
              <a:t>"share"</a:t>
            </a:r>
            <a:r>
              <a:rPr>
                <a:latin typeface="Courier"/>
              </a:rPr>
              <a:t>] </a:t>
            </a:r>
            <a:r>
              <a:rPr>
                <a:solidFill>
                  <a:srgbClr val="666666"/>
                </a:solidFill>
                <a:latin typeface="Courier"/>
              </a:rPr>
              <a:t>=</a:t>
            </a:r>
            <a:r>
              <a:rPr>
                <a:latin typeface="Courier"/>
              </a:rPr>
              <a:t> by_facility[</a:t>
            </a:r>
            <a:r>
              <a:rPr>
                <a:solidFill>
                  <a:srgbClr val="4070A0"/>
                </a:solidFill>
                <a:latin typeface="Courier"/>
              </a:rPr>
              <a:t>"rounds"</a:t>
            </a:r>
            <a:r>
              <a:rPr>
                <a:latin typeface="Courier"/>
              </a:rPr>
              <a:t>] </a:t>
            </a:r>
            <a:r>
              <a:rPr>
                <a:solidFill>
                  <a:srgbClr val="666666"/>
                </a:solidFill>
                <a:latin typeface="Courier"/>
              </a:rPr>
              <a:t>/</a:t>
            </a:r>
            <a:r>
              <a:rPr>
                <a:latin typeface="Courier"/>
              </a:rPr>
              <a:t> by_facility[</a:t>
            </a:r>
            <a:r>
              <a:rPr>
                <a:solidFill>
                  <a:srgbClr val="4070A0"/>
                </a:solidFill>
                <a:latin typeface="Courier"/>
              </a:rPr>
              <a:t>"n"</a:t>
            </a:r>
            <a:r>
              <a:rPr>
                <a:latin typeface="Courier"/>
              </a:rPr>
              <a:t>]</a:t>
            </a:r>
            <a:br/>
            <a:r>
              <a:rPr>
                <a:solidFill>
                  <a:srgbClr val="008000"/>
                </a:solidFill>
                <a:latin typeface="Courier"/>
              </a:rPr>
              <a:t>print</a:t>
            </a:r>
            <a:r>
              <a:rPr>
                <a:latin typeface="Courier"/>
              </a:rPr>
              <a:t>(</a:t>
            </a:r>
            <a:r>
              <a:rPr>
                <a:solidFill>
                  <a:srgbClr val="BB6688"/>
                </a:solidFill>
                <a:latin typeface="Courier"/>
              </a:rPr>
              <a:t>f"district base rate: </a:t>
            </a:r>
            <a:r>
              <a:rPr>
                <a:solidFill>
                  <a:srgbClr val="4070A0"/>
                </a:solidFill>
                <a:latin typeface="Courier"/>
              </a:rPr>
              <a:t>{</a:t>
            </a:r>
            <a:r>
              <a:rPr>
                <a:latin typeface="Courier"/>
              </a:rPr>
              <a:t>base_rate</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(by_facility.nlargest(</a:t>
            </a:r>
            <a:r>
              <a:rPr>
                <a:solidFill>
                  <a:srgbClr val="40A070"/>
                </a:solidFill>
                <a:latin typeface="Courier"/>
              </a:rPr>
              <a:t>3</a:t>
            </a:r>
            <a:r>
              <a:rPr>
                <a:latin typeface="Courier"/>
              </a:rPr>
              <a:t>, </a:t>
            </a:r>
            <a:r>
              <a:rPr>
                <a:solidFill>
                  <a:srgbClr val="4070A0"/>
                </a:solidFill>
                <a:latin typeface="Courier"/>
              </a:rPr>
              <a:t>"share"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Étalonnez sur ce que produit le hasard — En R</a:t>
            </a:r>
          </a:p>
        </p:txBody>
      </p:sp>
      <p:sp>
        <p:nvSpPr>
          <p:cNvPr id="3" name="Content Placeholder 2"/>
          <p:cNvSpPr>
            <a:spLocks noGrp="1"/>
          </p:cNvSpPr>
          <p:nvPr>
            <p:ph idx="1"/>
          </p:nvPr>
        </p:nvSpPr>
        <p:spPr/>
        <p:txBody>
          <a:bodyPr/>
          <a:lstStyle/>
          <a:p>
            <a:pPr lvl="0" indent="0">
              <a:buNone/>
            </a:pPr>
            <a:r>
              <a:rPr>
                <a:latin typeface="Courier"/>
              </a:rPr>
              <a:t>base_rate </a:t>
            </a:r>
            <a:r>
              <a:rPr>
                <a:solidFill>
                  <a:srgbClr val="007020"/>
                </a:solidFill>
                <a:latin typeface="Courier"/>
              </a:rPr>
              <a:t>&lt;-</a:t>
            </a:r>
            <a:r>
              <a:rPr>
                <a:latin typeface="Courier"/>
              </a:rPr>
              <a:t> </a:t>
            </a:r>
            <a:r>
              <a:rPr>
                <a:solidFill>
                  <a:srgbClr val="06287E"/>
                </a:solidFill>
                <a:latin typeface="Courier"/>
              </a:rPr>
              <a:t>mean</a:t>
            </a:r>
            <a:r>
              <a:rPr>
                <a:latin typeface="Courier"/>
              </a:rPr>
              <a:t>(vax</a:t>
            </a:r>
            <a:r>
              <a:rPr>
                <a:solidFill>
                  <a:srgbClr val="4070A0"/>
                </a:solidFill>
                <a:latin typeface="Courier"/>
              </a:rPr>
              <a:t>$</a:t>
            </a:r>
            <a:r>
              <a:rPr>
                <a:latin typeface="Courier"/>
              </a:rPr>
              <a:t>doses_administered[vax</a:t>
            </a:r>
            <a:r>
              <a:rPr>
                <a:solidFill>
                  <a:srgbClr val="4070A0"/>
                </a:solidFill>
                <a:latin typeface="Courier"/>
              </a:rPr>
              <a:t>$</a:t>
            </a:r>
            <a:r>
              <a:rPr>
                <a:latin typeface="Courier"/>
              </a:rPr>
              <a:t>report_submitted]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0</a:t>
            </a:r>
            <a:r>
              <a:rPr>
                <a:latin typeface="Courier"/>
              </a:rPr>
              <a:t>)</a:t>
            </a:r>
            <a:br/>
            <a:br/>
            <a:r>
              <a:rPr>
                <a:latin typeface="Courier"/>
              </a:rPr>
              <a:t>by_facility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rounds =</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0</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rounds </a:t>
            </a:r>
            <a:r>
              <a:rPr>
                <a:solidFill>
                  <a:srgbClr val="4070A0"/>
                </a:solidFill>
                <a:latin typeface="Courier"/>
              </a:rPr>
              <a:t>/</a:t>
            </a:r>
            <a:r>
              <a:rPr>
                <a:latin typeface="Courier"/>
              </a:rPr>
              <a:t> n)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(share))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Étalonnez sur ce que produit le hasard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scipy.stats </a:t>
            </a:r>
            <a:r>
              <a:rPr b="1">
                <a:solidFill>
                  <a:srgbClr val="008000"/>
                </a:solidFill>
                <a:latin typeface="Courier"/>
              </a:rPr>
              <a:t>import</a:t>
            </a:r>
            <a:r>
              <a:rPr>
                <a:latin typeface="Courier"/>
              </a:rPr>
              <a:t> binomtest</a:t>
            </a:r>
            <a:br/>
            <a:br/>
            <a:r>
              <a:rPr>
                <a:latin typeface="Courier"/>
              </a:rPr>
              <a:t>worst </a:t>
            </a:r>
            <a:r>
              <a:rPr>
                <a:solidFill>
                  <a:srgbClr val="666666"/>
                </a:solidFill>
                <a:latin typeface="Courier"/>
              </a:rPr>
              <a:t>=</a:t>
            </a:r>
            <a:r>
              <a:rPr>
                <a:latin typeface="Courier"/>
              </a:rPr>
              <a:t> by_facility.nlargest(</a:t>
            </a:r>
            <a:r>
              <a:rPr>
                <a:solidFill>
                  <a:srgbClr val="40A070"/>
                </a:solidFill>
                <a:latin typeface="Courier"/>
              </a:rPr>
              <a:t>1</a:t>
            </a:r>
            <a:r>
              <a:rPr>
                <a:latin typeface="Courier"/>
              </a:rPr>
              <a:t>, </a:t>
            </a:r>
            <a:r>
              <a:rPr>
                <a:solidFill>
                  <a:srgbClr val="4070A0"/>
                </a:solidFill>
                <a:latin typeface="Courier"/>
              </a:rPr>
              <a:t>"share"</a:t>
            </a:r>
            <a:r>
              <a:rPr>
                <a:latin typeface="Courier"/>
              </a:rPr>
              <a:t>).iloc[</a:t>
            </a:r>
            <a:r>
              <a:rPr>
                <a:solidFill>
                  <a:srgbClr val="40A070"/>
                </a:solidFill>
                <a:latin typeface="Courier"/>
              </a:rPr>
              <a:t>0</a:t>
            </a:r>
            <a:r>
              <a:rPr>
                <a:latin typeface="Courier"/>
              </a:rPr>
              <a:t>]</a:t>
            </a:r>
            <a:br/>
            <a:r>
              <a:rPr>
                <a:latin typeface="Courier"/>
              </a:rPr>
              <a:t>p </a:t>
            </a:r>
            <a:r>
              <a:rPr>
                <a:solidFill>
                  <a:srgbClr val="666666"/>
                </a:solidFill>
                <a:latin typeface="Courier"/>
              </a:rPr>
              <a:t>=</a:t>
            </a:r>
            <a:r>
              <a:rPr>
                <a:latin typeface="Courier"/>
              </a:rPr>
              <a:t> binomtest(</a:t>
            </a:r>
            <a:r>
              <a:rPr>
                <a:solidFill>
                  <a:srgbClr val="008000"/>
                </a:solidFill>
                <a:latin typeface="Courier"/>
              </a:rPr>
              <a:t>int</a:t>
            </a:r>
            <a:r>
              <a:rPr>
                <a:latin typeface="Courier"/>
              </a:rPr>
              <a:t>(worst[</a:t>
            </a:r>
            <a:r>
              <a:rPr>
                <a:solidFill>
                  <a:srgbClr val="4070A0"/>
                </a:solidFill>
                <a:latin typeface="Courier"/>
              </a:rPr>
              <a:t>"rounds"</a:t>
            </a:r>
            <a:r>
              <a:rPr>
                <a:latin typeface="Courier"/>
              </a:rPr>
              <a:t>]), </a:t>
            </a:r>
            <a:r>
              <a:rPr>
                <a:solidFill>
                  <a:srgbClr val="008000"/>
                </a:solidFill>
                <a:latin typeface="Courier"/>
              </a:rPr>
              <a:t>int</a:t>
            </a:r>
            <a:r>
              <a:rPr>
                <a:latin typeface="Courier"/>
              </a:rPr>
              <a:t>(worst[</a:t>
            </a:r>
            <a:r>
              <a:rPr>
                <a:solidFill>
                  <a:srgbClr val="4070A0"/>
                </a:solidFill>
                <a:latin typeface="Courier"/>
              </a:rPr>
              <a:t>"n"</a:t>
            </a:r>
            <a:r>
              <a:rPr>
                <a:latin typeface="Courier"/>
              </a:rPr>
              <a:t>]), base_rate,</a:t>
            </a:r>
            <a:br/>
            <a:r>
              <a:rPr>
                <a:latin typeface="Courier"/>
              </a:rPr>
              <a:t>              alternative</a:t>
            </a:r>
            <a:r>
              <a:rPr>
                <a:solidFill>
                  <a:srgbClr val="666666"/>
                </a:solidFill>
                <a:latin typeface="Courier"/>
              </a:rPr>
              <a:t>=</a:t>
            </a:r>
            <a:r>
              <a:rPr>
                <a:solidFill>
                  <a:srgbClr val="4070A0"/>
                </a:solidFill>
                <a:latin typeface="Courier"/>
              </a:rPr>
              <a:t>"greater"</a:t>
            </a:r>
            <a:r>
              <a:rPr>
                <a:latin typeface="Courier"/>
              </a:rPr>
              <a:t>).pvalue</a:t>
            </a:r>
            <a:br/>
            <a:r>
              <a:rPr>
                <a:solidFill>
                  <a:srgbClr val="008000"/>
                </a:solidFill>
                <a:latin typeface="Courier"/>
              </a:rPr>
              <a:t>print</a:t>
            </a:r>
            <a:r>
              <a:rPr>
                <a:latin typeface="Courier"/>
              </a:rPr>
              <a:t>(</a:t>
            </a:r>
            <a:r>
              <a:rPr>
                <a:solidFill>
                  <a:srgbClr val="BB6688"/>
                </a:solidFill>
                <a:latin typeface="Courier"/>
              </a:rPr>
              <a:t>f"p = </a:t>
            </a:r>
            <a:r>
              <a:rPr>
                <a:solidFill>
                  <a:srgbClr val="4070A0"/>
                </a:solidFill>
                <a:latin typeface="Courier"/>
              </a:rPr>
              <a:t>{</a:t>
            </a:r>
            <a:r>
              <a:rPr>
                <a:latin typeface="Courier"/>
              </a:rPr>
              <a:t>p</a:t>
            </a:r>
            <a:r>
              <a:rPr>
                <a:solidFill>
                  <a:srgbClr val="4070A0"/>
                </a:solidFill>
                <a:latin typeface="Courier"/>
              </a:rPr>
              <a:t>:.4f}</a:t>
            </a:r>
            <a:r>
              <a:rPr>
                <a:solidFill>
                  <a:srgbClr val="BB6688"/>
                </a:solidFill>
                <a:latin typeface="Courier"/>
              </a:rPr>
              <a:t>, Bonferroni across 38 facilities: </a:t>
            </a:r>
            <a:r>
              <a:rPr>
                <a:solidFill>
                  <a:srgbClr val="4070A0"/>
                </a:solidFill>
                <a:latin typeface="Courier"/>
              </a:rPr>
              <a:t>{</a:t>
            </a:r>
            <a:r>
              <a:rPr>
                <a:solidFill>
                  <a:srgbClr val="008000"/>
                </a:solidFill>
                <a:latin typeface="Courier"/>
              </a:rPr>
              <a:t>min</a:t>
            </a:r>
            <a:r>
              <a:rPr>
                <a:latin typeface="Courier"/>
              </a:rPr>
              <a:t>(</a:t>
            </a:r>
            <a:r>
              <a:rPr>
                <a:solidFill>
                  <a:srgbClr val="40A070"/>
                </a:solidFill>
                <a:latin typeface="Courier"/>
              </a:rPr>
              <a:t>1</a:t>
            </a:r>
            <a:r>
              <a:rPr>
                <a:latin typeface="Courier"/>
              </a:rPr>
              <a:t>, p </a:t>
            </a:r>
            <a:r>
              <a:rPr>
                <a:solidFill>
                  <a:srgbClr val="666666"/>
                </a:solidFill>
                <a:latin typeface="Courier"/>
              </a:rPr>
              <a:t>*</a:t>
            </a:r>
            <a:r>
              <a:rPr>
                <a:latin typeface="Courier"/>
              </a:rPr>
              <a:t> </a:t>
            </a:r>
            <a:r>
              <a:rPr>
                <a:solidFill>
                  <a:srgbClr val="40A070"/>
                </a:solidFill>
                <a:latin typeface="Courier"/>
              </a:rPr>
              <a:t>38</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Étalonnez sur ce que produit le hasard — En R</a:t>
            </a:r>
          </a:p>
        </p:txBody>
      </p:sp>
      <p:sp>
        <p:nvSpPr>
          <p:cNvPr id="3" name="Content Placeholder 2"/>
          <p:cNvSpPr>
            <a:spLocks noGrp="1"/>
          </p:cNvSpPr>
          <p:nvPr>
            <p:ph idx="1"/>
          </p:nvPr>
        </p:nvSpPr>
        <p:spPr/>
        <p:txBody>
          <a:bodyPr/>
          <a:lstStyle/>
          <a:p>
            <a:pPr lvl="0" indent="0">
              <a:buNone/>
            </a:pPr>
            <a:r>
              <a:rPr>
                <a:latin typeface="Courier"/>
              </a:rPr>
              <a:t>worst </a:t>
            </a:r>
            <a:r>
              <a:rPr>
                <a:solidFill>
                  <a:srgbClr val="007020"/>
                </a:solidFill>
                <a:latin typeface="Courier"/>
              </a:rPr>
              <a:t>&lt;-</a:t>
            </a:r>
            <a:r>
              <a:rPr>
                <a:latin typeface="Courier"/>
              </a:rPr>
              <a:t> by_facility[</a:t>
            </a:r>
            <a:r>
              <a:rPr>
                <a:solidFill>
                  <a:srgbClr val="40A070"/>
                </a:solidFill>
                <a:latin typeface="Courier"/>
              </a:rPr>
              <a:t>1</a:t>
            </a:r>
            <a:r>
              <a:rPr>
                <a:latin typeface="Courier"/>
              </a:rPr>
              <a:t>, ]</a:t>
            </a:r>
            <a:br/>
            <a:r>
              <a:rPr>
                <a:latin typeface="Courier"/>
              </a:rPr>
              <a:t>p </a:t>
            </a:r>
            <a:r>
              <a:rPr>
                <a:solidFill>
                  <a:srgbClr val="007020"/>
                </a:solidFill>
                <a:latin typeface="Courier"/>
              </a:rPr>
              <a:t>&lt;-</a:t>
            </a:r>
            <a:r>
              <a:rPr>
                <a:latin typeface="Courier"/>
              </a:rPr>
              <a:t> </a:t>
            </a:r>
            <a:r>
              <a:rPr>
                <a:solidFill>
                  <a:srgbClr val="06287E"/>
                </a:solidFill>
                <a:latin typeface="Courier"/>
              </a:rPr>
              <a:t>binom.test</a:t>
            </a:r>
            <a:r>
              <a:rPr>
                <a:latin typeface="Courier"/>
              </a:rPr>
              <a:t>(worst</a:t>
            </a:r>
            <a:r>
              <a:rPr>
                <a:solidFill>
                  <a:srgbClr val="4070A0"/>
                </a:solidFill>
                <a:latin typeface="Courier"/>
              </a:rPr>
              <a:t>$</a:t>
            </a:r>
            <a:r>
              <a:rPr>
                <a:latin typeface="Courier"/>
              </a:rPr>
              <a:t>rounds, worst</a:t>
            </a:r>
            <a:r>
              <a:rPr>
                <a:solidFill>
                  <a:srgbClr val="4070A0"/>
                </a:solidFill>
                <a:latin typeface="Courier"/>
              </a:rPr>
              <a:t>$</a:t>
            </a:r>
            <a:r>
              <a:rPr>
                <a:latin typeface="Courier"/>
              </a:rPr>
              <a:t>n, base_rate, </a:t>
            </a:r>
            <a:r>
              <a:rPr>
                <a:solidFill>
                  <a:srgbClr val="7D9029"/>
                </a:solidFill>
                <a:latin typeface="Courier"/>
              </a:rPr>
              <a:t>alternative =</a:t>
            </a:r>
            <a:r>
              <a:rPr>
                <a:latin typeface="Courier"/>
              </a:rPr>
              <a:t> </a:t>
            </a:r>
            <a:r>
              <a:rPr>
                <a:solidFill>
                  <a:srgbClr val="4070A0"/>
                </a:solidFill>
                <a:latin typeface="Courier"/>
              </a:rPr>
              <a:t>"greater"</a:t>
            </a:r>
            <a:r>
              <a:rPr>
                <a:latin typeface="Courier"/>
              </a:rPr>
              <a:t>)</a:t>
            </a:r>
            <a:r>
              <a:rPr>
                <a:solidFill>
                  <a:srgbClr val="4070A0"/>
                </a:solidFill>
                <a:latin typeface="Courier"/>
              </a:rPr>
              <a:t>$</a:t>
            </a:r>
            <a:r>
              <a:rPr>
                <a:latin typeface="Courier"/>
              </a:rPr>
              <a:t>p.value</a:t>
            </a:r>
            <a:br/>
            <a:r>
              <a:rPr>
                <a:solidFill>
                  <a:srgbClr val="06287E"/>
                </a:solidFill>
                <a:latin typeface="Courier"/>
              </a:rPr>
              <a:t>c</a:t>
            </a:r>
            <a:r>
              <a:rPr>
                <a:latin typeface="Courier"/>
              </a:rPr>
              <a:t>(</a:t>
            </a:r>
            <a:r>
              <a:rPr>
                <a:solidFill>
                  <a:srgbClr val="7D9029"/>
                </a:solidFill>
                <a:latin typeface="Courier"/>
              </a:rPr>
              <a:t>p =</a:t>
            </a:r>
            <a:r>
              <a:rPr>
                <a:latin typeface="Courier"/>
              </a:rPr>
              <a:t> p, </a:t>
            </a:r>
            <a:r>
              <a:rPr>
                <a:solidFill>
                  <a:srgbClr val="7D9029"/>
                </a:solidFill>
                <a:latin typeface="Courier"/>
              </a:rPr>
              <a:t>bonferroni =</a:t>
            </a:r>
            <a:r>
              <a:rPr>
                <a:latin typeface="Courier"/>
              </a:rPr>
              <a:t> </a:t>
            </a:r>
            <a:r>
              <a:rPr>
                <a:solidFill>
                  <a:srgbClr val="06287E"/>
                </a:solidFill>
                <a:latin typeface="Courier"/>
              </a:rPr>
              <a:t>min</a:t>
            </a:r>
            <a:r>
              <a:rPr>
                <a:latin typeface="Courier"/>
              </a:rPr>
              <a:t>(</a:t>
            </a:r>
            <a:r>
              <a:rPr>
                <a:solidFill>
                  <a:srgbClr val="40A070"/>
                </a:solidFill>
                <a:latin typeface="Courier"/>
              </a:rPr>
              <a:t>1</a:t>
            </a:r>
            <a:r>
              <a:rPr>
                <a:latin typeface="Courier"/>
              </a:rPr>
              <a:t>, p </a:t>
            </a:r>
            <a:r>
              <a:rPr>
                <a:solidFill>
                  <a:srgbClr val="4070A0"/>
                </a:solidFill>
                <a:latin typeface="Courier"/>
              </a:rPr>
              <a:t>*</a:t>
            </a:r>
            <a:r>
              <a:rPr>
                <a:latin typeface="Courier"/>
              </a:rPr>
              <a:t> </a:t>
            </a:r>
            <a:r>
              <a:rPr>
                <a:solidFill>
                  <a:srgbClr val="40A070"/>
                </a:solidFill>
                <a:latin typeface="Courier"/>
              </a:rPr>
              <a:t>38</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Étalonnez sur ce que produit le hasard</a:t>
            </a:r>
          </a:p>
        </p:txBody>
      </p:sp>
      <p:sp>
        <p:nvSpPr>
          <p:cNvPr id="3" name="Content Placeholder 2"/>
          <p:cNvSpPr>
            <a:spLocks noGrp="1"/>
          </p:cNvSpPr>
          <p:nvPr>
            <p:ph idx="1"/>
          </p:nvPr>
        </p:nvSpPr>
        <p:spPr/>
        <p:txBody>
          <a:bodyPr/>
          <a:lstStyle/>
          <a:p>
            <a:pPr lvl="0"/>
            <a:r>
              <a:rPr/>
              <a:t>p = 0,003 pris isolément, et 0,11 après correction pour avoir regardé trente-huit formations — Trois formations passent…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Étalonnez sur ce que produit le hasard</a:t>
            </a:r>
          </a:p>
        </p:txBody>
      </p:sp>
      <p:sp>
        <p:nvSpPr>
          <p:cNvPr id="3" name="Content Placeholder 2"/>
          <p:cNvSpPr>
            <a:spLocks noGrp="1"/>
          </p:cNvSpPr>
          <p:nvPr>
            <p:ph idx="1"/>
          </p:nvPr>
        </p:nvSpPr>
        <p:spPr/>
        <p:txBody>
          <a:bodyPr/>
          <a:lstStyle/>
          <a:p>
            <a:pPr lvl="0" indent="0" marL="1270000">
              <a:buNone/>
            </a:pPr>
            <a:r>
              <a:rPr sz="2000"/>
              <a:t>Le résultat est : </a:t>
            </a:r>
            <a:r>
              <a:rPr sz="2000" b="1"/>
              <a:t>aucun indice de préférence de chiffres dans le rapportage vaccinal.</a:t>
            </a:r>
            <a:r>
              <a:rPr sz="2000"/>
              <a:t> C’est un vrai constat, il a pris quatre lignes, et c’est celui qu’il faut espérer.</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 cas négatif compte davantage</a:t>
            </a:r>
          </a:p>
        </p:txBody>
      </p:sp>
      <p:sp>
        <p:nvSpPr>
          <p:cNvPr id="3" name="Content Placeholder 2"/>
          <p:cNvSpPr>
            <a:spLocks noGrp="1"/>
          </p:cNvSpPr>
          <p:nvPr>
            <p:ph idx="1"/>
          </p:nvPr>
        </p:nvSpPr>
        <p:spPr/>
        <p:txBody>
          <a:bodyPr/>
          <a:lstStyle/>
          <a:p>
            <a:pPr lvl="0"/>
            <a:r>
              <a:rPr b="1"/>
              <a:t>Calculez le taux de base sur les données</a:t>
            </a:r>
            <a:r>
              <a:rPr/>
              <a:t>, pas sur la théorie. Les chiffres terminaux ne sont pas uniformes quand…</a:t>
            </a:r>
          </a:p>
          <a:p>
            <a:pPr lvl="0"/>
            <a:r>
              <a:rPr b="1"/>
              <a:t>Corrigez du nombre d’unités examinées.</a:t>
            </a:r>
            <a:r>
              <a:rPr/>
              <a:t> Tester trente-huit formations à 5 % produit environ deux positifs sur des…</a:t>
            </a:r>
          </a:p>
          <a:p>
            <a:pPr lvl="0"/>
            <a:r>
              <a:rPr b="1"/>
              <a:t>Exigez un mécanisme.</a:t>
            </a:r>
            <a:r>
              <a:rPr/>
              <a:t> Les 69 % de l’équipe 2 en ont un — l’équipe a lu la toise au demi-centimètre le plus proche.…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vous avez le droit d’écrire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N’écrivez pas</a:t>
                      </a:r>
                    </a:p>
                  </a:txBody>
                  <a:tcPr/>
                </a:tc>
                <a:tc>
                  <a:txBody>
                    <a:bodyPr/>
                    <a:lstStyle/>
                    <a:p>
                      <a:pPr lvl="0" indent="0" marL="0">
                        <a:buNone/>
                      </a:pPr>
                      <a:r>
                        <a:rPr/>
                        <a:t>Écrivez</a:t>
                      </a:r>
                    </a:p>
                  </a:txBody>
                  <a:tcPr/>
                </a:tc>
              </a:tr>
              <a:tr h="0">
                <a:tc>
                  <a:txBody>
                    <a:bodyPr/>
                    <a:lstStyle/>
                    <a:p>
                      <a:pPr lvl="0" indent="0" marL="0">
                        <a:buNone/>
                      </a:pPr>
                      <a:r>
                        <a:rPr/>
                        <a:t>« Les données de FAC020 semblent fabriquées »</a:t>
                      </a:r>
                    </a:p>
                  </a:txBody>
                </a:tc>
                <a:tc>
                  <a:txBody>
                    <a:bodyPr/>
                    <a:lstStyle/>
                    <a:p>
                      <a:pPr lvl="0" indent="0" marL="0">
                        <a:buNone/>
                      </a:pPr>
                      <a:r>
                        <a:rPr/>
                        <a:t>« FAC020 rapporte des nombres ronds plus souvent que la moyenne du district ; l’écart n’est pas significatif après ajustement pour le nombre de formations examinées »</a:t>
                      </a:r>
                    </a:p>
                  </a:txBody>
                </a:tc>
              </a:tr>
              <a:tr h="0">
                <a:tc>
                  <a:txBody>
                    <a:bodyPr/>
                    <a:lstStyle/>
                    <a:p>
                      <a:pPr lvl="0" indent="0" marL="0">
                        <a:buNone/>
                      </a:pPr>
                      <a:r>
                        <a:rPr/>
                        <a:t>« Les mesures de l’équipe 2 ne sont pas fiables »</a:t>
                      </a:r>
                    </a:p>
                  </a:txBody>
                </a:tc>
                <a:tc>
                  <a:txBody>
                    <a:bodyPr/>
                    <a:lstStyle/>
                    <a:p>
                      <a:pPr lvl="0" indent="0" marL="0">
                        <a:buNone/>
                      </a:pPr>
                      <a:r>
                        <a:rPr/>
                        <a:t>« Les tailles de l’équipe 2 se terminent par ,0 ou ,5 dans 69 % des cas contre 18 à 23 % pour les autres équipes, ce qui est compatible avec une lecture de la toise au demi-centimètre »</a:t>
                      </a:r>
                    </a:p>
                  </a:txBody>
                </a:tc>
              </a:tr>
              <a:tr h="0">
                <a:tc>
                  <a:txBody>
                    <a:bodyPr/>
                    <a:lstStyle/>
                    <a:p>
                      <a:pPr lvl="0" indent="0" marL="0">
                        <a:buNone/>
                      </a:pPr>
                      <a:r>
                        <a:rPr/>
                        <a:t>« Les âges sont inexacts »</a:t>
                      </a:r>
                    </a:p>
                  </a:txBody>
                </a:tc>
                <a:tc>
                  <a:txBody>
                    <a:bodyPr/>
                    <a:lstStyle/>
                    <a:p>
                      <a:pPr lvl="0" indent="0" marL="0">
                        <a:buNone/>
                      </a:pPr>
                      <a:r>
                        <a:rPr/>
                        <a:t>« 24 % des âges tombent sur une année entière exacte contre 9 % attendus, ce qui indique que l’âge a été estimé plutôt que documenté pour une part substantielle des enfants »</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maintenant des constats — un effondrement de complétude, un facteur de vérification de 1,42, une équipe qui arrondit ses tailles.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https://data-analysis.cassion.dev/fr/cours/data-quality-assessment/dqa-06-digit-preference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que dit le dernier chiffre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Préférence de chiffres, attraction des valeurs rondes, et l’étalonnage qui sépare un constat du bruit. Les tailles d’une équipe se terminent par ,0 ou ,5 dans soixante-neuf pour cent des cas ; la formation la plus suspecte du district se révèle être du hasard.</vt:lpwstr>
  </property>
</Properties>
</file>