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notesMaster" Target="notesMasters/notesMaster1.xml" /><Relationship Id="rId21" Type="http://schemas.openxmlformats.org/officeDocument/2006/relationships/viewProps" Target="viewProps.xml" /><Relationship Id="rId20" Type="http://schemas.openxmlformats.org/officeDocument/2006/relationships/presProps" Target="presProps.xml" /><Relationship Id="rId1" Type="http://schemas.openxmlformats.org/officeDocument/2006/relationships/slideMaster" Target="slideMasters/slideMaster1.xml" /><Relationship Id="rId23" Type="http://schemas.openxmlformats.org/officeDocument/2006/relationships/tableStyles" Target="tableStyles.xml" /><Relationship Id="rId2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Five categories of cause, a stopping rule for the five whys, and why “the staff need training” is the answer that gets written when nobody looked. Test the cause against the data before you put it in the report.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At this point you have findings. Reporting collapsed to 29% in August. One school under-reported attendance by 42%. One survey team rounds heights to the nearest half centimetre. Twenty-four percent of ages are whole years. Every one of those is a </a:t>
            </a:r>
            <a:r>
              <a:rPr i="1"/>
              <a:t>what</a:t>
            </a:r>
            <a:r>
              <a:rPr/>
              <a:t>. None of them is a </a:t>
            </a:r>
            <a:r>
              <a:rPr i="1"/>
              <a:t>why</a:t>
            </a:r>
            <a:r>
              <a:rPr/>
              <a:t>, and a corrective action plan written against a </a:t>
            </a:r>
            <a:r>
              <a:rPr i="1"/>
              <a:t>what</a:t>
            </a:r>
            <a:r>
              <a:rPr/>
              <a:t> produces the sentence that appears in most DQA reports in this sector: That sentence is written when nobody looked for a cause. It is unfalsifiable, it is expensive, and it will not change August’s reporting rate, because nothing about August was caused by staff not knowing what they were doing.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Almost every data quality cause in routine programme data falls into one of five categories. Naming which one you are in tells you who has to fix it.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observations about that table, and both come up in every assessment. Definition is the largest category and the least suspected. A verification factor far from 1 is more often two people counting different things than anyone counting wrongly. It is also the cheapest to fix, and the fix — writing the definition down — prevents recurrence permanently. Capacity is the smallest category and the most frequently blamed, because it is the only one where the fix is a workshop and a workshop is procurable.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pattern of a defect tells you which category it is in, and you already have the data to see the pattern.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shapes, three categories: Write the shape down before you propose a cause. It rules out three of the five categories for free, and it is the step that stops a system failure being written up as twenty-seven capacity failures.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For anything local, look at the instrument before you look at the person.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technique is standard. What is usually missing is a rule for when to stop, which is why five whys so often terminates at “staff are not motivated”. Stop when you reach something a named person can change with a budget you can estimate. Anything past that point is philosophy.</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Going further — </a:t>
            </a:r>
            <a:r>
              <a:rPr i="1"/>
              <a:t>why were they designed separately?</a:t>
            </a:r>
            <a:r>
              <a:rPr/>
              <a:t> — produces true statements about institutional coordination that no one in this assessment can act 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proposed cause makes a prediction. Check it before you write it down; it takes one query and it is the difference between a finding and a story.</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the </a:t>
            </a:r>
            <a:r>
              <a:rPr>
                <a:latin typeface="Courier"/>
              </a:rPr>
              <a:t>Y</a:t>
            </a:r>
            <a:r>
              <a:rPr/>
              <a:t>/</a:t>
            </a:r>
            <a:r>
              <a:rPr>
                <a:latin typeface="Courier"/>
              </a:rPr>
              <a:t>N</a:t>
            </a:r>
            <a:r>
              <a:rPr/>
              <a:t> values turned out to be spread across six schools, the cause is not one register — it is a regional convention, and the fix is different. A cause that survives its own test is worth writing; one that was never tested is a guess in the voice of a conclusion.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discipline, and it decides whether the report is fair. Attributing a district-level cause to facilities is the single most damaging error in DQA writing. It produces defensive reporting, the numbers get smoothed, and next quarter’s assessment finds a cleaner dataset that is less true.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findings, and now each has a cause with a level and a test behind it. The last lesson is the document — what goes in it, in what order, and the four columns that turn a finding into something that is still true when somebody checks in three months.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quality-assessment/dqa-07-root-caus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From a defect to the thing that caused 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Five categories of cause, a stopping rule for the five whys, and why “the staff need training” is the answer that gets written when nobody looked. Test the cause against the data before you put it in the report.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 finding is not a cause, and only a cause can be fixed</a:t>
            </a:r>
          </a:p>
          <a:p>
            <a:pPr lvl="0"/>
            <a:r>
              <a:rPr/>
              <a:t>Five categories, and they need different money</a:t>
            </a:r>
          </a:p>
          <a:p>
            <a:pPr lvl="0"/>
            <a:r>
              <a:rPr/>
              <a:t>Let the data narrow it before you ask anyone</a:t>
            </a:r>
          </a:p>
          <a:p>
            <a:pPr lvl="0"/>
            <a:r>
              <a:rPr/>
              <a:t>Then ask the form</a:t>
            </a:r>
          </a:p>
          <a:p>
            <a:pPr lvl="0"/>
            <a:r>
              <a:rPr/>
              <a:t>The five whys, with a stopping rule</a:t>
            </a:r>
          </a:p>
          <a:p>
            <a:pPr lvl="0"/>
            <a:r>
              <a:rPr/>
              <a:t>Test the cause against the data</a:t>
            </a:r>
          </a:p>
          <a:p>
            <a:pPr lvl="0"/>
            <a:r>
              <a:rPr/>
              <a:t>Put the cause at the level the fix lives at</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finding is not a cause, and only a cause can be fixed</a:t>
            </a:r>
          </a:p>
        </p:txBody>
      </p:sp>
      <p:sp>
        <p:nvSpPr>
          <p:cNvPr id="3" name="Content Placeholder 2"/>
          <p:cNvSpPr>
            <a:spLocks noGrp="1"/>
          </p:cNvSpPr>
          <p:nvPr>
            <p:ph idx="1"/>
          </p:nvPr>
        </p:nvSpPr>
        <p:spPr/>
        <p:txBody>
          <a:bodyPr/>
          <a:lstStyle/>
          <a:p>
            <a:pPr lvl="0" indent="0" marL="1270000">
              <a:buNone/>
            </a:pPr>
            <a:r>
              <a:rPr sz="2000" b="1"/>
              <a:t>Recommendation.</a:t>
            </a:r>
            <a:r>
              <a:rPr sz="2000"/>
              <a:t> Train staff on data quality.</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Five categories, and they need different money</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Category</a:t>
                      </a:r>
                    </a:p>
                  </a:txBody>
                  <a:tcPr/>
                </a:tc>
                <a:tc>
                  <a:txBody>
                    <a:bodyPr/>
                    <a:lstStyle/>
                    <a:p>
                      <a:pPr lvl="0" indent="0" marL="0">
                        <a:buNone/>
                      </a:pPr>
                      <a:r>
                        <a:rPr/>
                        <a:t>Looks like</a:t>
                      </a:r>
                    </a:p>
                  </a:txBody>
                  <a:tcPr/>
                </a:tc>
                <a:tc>
                  <a:txBody>
                    <a:bodyPr/>
                    <a:lstStyle/>
                    <a:p>
                      <a:pPr lvl="0" indent="0" marL="0">
                        <a:buNone/>
                      </a:pPr>
                      <a:r>
                        <a:rPr/>
                        <a:t>Fixed by</a:t>
                      </a:r>
                    </a:p>
                  </a:txBody>
                  <a:tcPr/>
                </a:tc>
              </a:tr>
              <a:tr h="0">
                <a:tc>
                  <a:txBody>
                    <a:bodyPr/>
                    <a:lstStyle/>
                    <a:p>
                      <a:pPr lvl="0" indent="0" marL="0">
                        <a:buNone/>
                      </a:pPr>
                      <a:r>
                        <a:rPr b="1"/>
                        <a:t>Definition</a:t>
                      </a:r>
                    </a:p>
                  </a:txBody>
                </a:tc>
                <a:tc>
                  <a:txBody>
                    <a:bodyPr/>
                    <a:lstStyle/>
                    <a:p>
                      <a:pPr lvl="0" indent="0" marL="0">
                        <a:buNone/>
                      </a:pPr>
                      <a:r>
                        <a:rPr/>
                        <a:t>Two sites counting different things under one indicator name</a:t>
                      </a:r>
                    </a:p>
                  </a:txBody>
                </a:tc>
                <a:tc>
                  <a:txBody>
                    <a:bodyPr/>
                    <a:lstStyle/>
                    <a:p>
                      <a:pPr lvl="0" indent="0" marL="0">
                        <a:buNone/>
                      </a:pPr>
                      <a:r>
                        <a:rPr/>
                        <a:t>A written indicator reference sheet</a:t>
                      </a:r>
                    </a:p>
                  </a:txBody>
                </a:tc>
              </a:tr>
              <a:tr h="0">
                <a:tc>
                  <a:txBody>
                    <a:bodyPr/>
                    <a:lstStyle/>
                    <a:p>
                      <a:pPr lvl="0" indent="0" marL="0">
                        <a:buNone/>
                      </a:pPr>
                      <a:r>
                        <a:rPr b="1"/>
                        <a:t>Tool</a:t>
                      </a:r>
                    </a:p>
                  </a:txBody>
                </a:tc>
                <a:tc>
                  <a:txBody>
                    <a:bodyPr/>
                    <a:lstStyle/>
                    <a:p>
                      <a:pPr lvl="0" indent="0" marL="0">
                        <a:buNone/>
                      </a:pPr>
                      <a:r>
                        <a:rPr/>
                        <a:t>A form that cannot express what happened, or a system that drops values</a:t>
                      </a:r>
                    </a:p>
                  </a:txBody>
                </a:tc>
                <a:tc>
                  <a:txBody>
                    <a:bodyPr/>
                    <a:lstStyle/>
                    <a:p>
                      <a:pPr lvl="0" indent="0" marL="0">
                        <a:buNone/>
                      </a:pPr>
                      <a:r>
                        <a:rPr/>
                        <a:t>A form or configuration change</a:t>
                      </a:r>
                    </a:p>
                  </a:txBody>
                </a:tc>
              </a:tr>
              <a:tr h="0">
                <a:tc>
                  <a:txBody>
                    <a:bodyPr/>
                    <a:lstStyle/>
                    <a:p>
                      <a:pPr lvl="0" indent="0" marL="0">
                        <a:buNone/>
                      </a:pPr>
                      <a:r>
                        <a:rPr b="1"/>
                        <a:t>Capacity</a:t>
                      </a:r>
                    </a:p>
                  </a:txBody>
                </a:tc>
                <a:tc>
                  <a:txBody>
                    <a:bodyPr/>
                    <a:lstStyle/>
                    <a:p>
                      <a:pPr lvl="0" indent="0" marL="0">
                        <a:buNone/>
                      </a:pPr>
                      <a:r>
                        <a:rPr/>
                        <a:t>The right tool used wrongly, consistently, by someone who was never shown</a:t>
                      </a:r>
                    </a:p>
                  </a:txBody>
                </a:tc>
                <a:tc>
                  <a:txBody>
                    <a:bodyPr/>
                    <a:lstStyle/>
                    <a:p>
                      <a:pPr lvl="0" indent="0" marL="0">
                        <a:buNone/>
                      </a:pPr>
                      <a:r>
                        <a:rPr/>
                        <a:t>Supervision and job aids, occasionally training</a:t>
                      </a:r>
                    </a:p>
                  </a:txBody>
                </a:tc>
              </a:tr>
              <a:tr h="0">
                <a:tc>
                  <a:txBody>
                    <a:bodyPr/>
                    <a:lstStyle/>
                    <a:p>
                      <a:pPr lvl="0" indent="0" marL="0">
                        <a:buNone/>
                      </a:pPr>
                      <a:r>
                        <a:rPr b="1"/>
                        <a:t>Incentive</a:t>
                      </a:r>
                    </a:p>
                  </a:txBody>
                </a:tc>
                <a:tc>
                  <a:txBody>
                    <a:bodyPr/>
                    <a:lstStyle/>
                    <a:p>
                      <a:pPr lvl="0" indent="0" marL="0">
                        <a:buNone/>
                      </a:pPr>
                      <a:r>
                        <a:rPr/>
                        <a:t>Reporting that improves when it is looked at, or numbers that meet a target exactly</a:t>
                      </a:r>
                    </a:p>
                  </a:txBody>
                </a:tc>
                <a:tc>
                  <a:txBody>
                    <a:bodyPr/>
                    <a:lstStyle/>
                    <a:p>
                      <a:pPr lvl="0" indent="0" marL="0">
                        <a:buNone/>
                      </a:pPr>
                      <a:r>
                        <a:rPr/>
                        <a:t>Changing what the number is used for</a:t>
                      </a:r>
                    </a:p>
                  </a:txBody>
                </a:tc>
              </a:tr>
              <a:tr h="0">
                <a:tc>
                  <a:txBody>
                    <a:bodyPr/>
                    <a:lstStyle/>
                    <a:p>
                      <a:pPr lvl="0" indent="0" marL="0">
                        <a:buNone/>
                      </a:pPr>
                      <a:r>
                        <a:rPr b="1"/>
                        <a:t>System</a:t>
                      </a:r>
                    </a:p>
                  </a:txBody>
                </a:tc>
                <a:tc>
                  <a:txBody>
                    <a:bodyPr/>
                    <a:lstStyle/>
                    <a:p>
                      <a:pPr lvl="0" indent="0" marL="0">
                        <a:buNone/>
                      </a:pPr>
                      <a:r>
                        <a:rPr/>
                        <a:t>Everyone fails at once — no forms, no fuel, no network, no supervisor</a:t>
                      </a:r>
                    </a:p>
                  </a:txBody>
                </a:tc>
                <a:tc>
                  <a:txBody>
                    <a:bodyPr/>
                    <a:lstStyle/>
                    <a:p>
                      <a:pPr lvl="0" indent="0" marL="0">
                        <a:buNone/>
                      </a:pPr>
                      <a:r>
                        <a:rPr/>
                        <a:t>Logistics, budget, staffing</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Five categories, and they need different money</a:t>
            </a:r>
          </a:p>
        </p:txBody>
      </p:sp>
      <p:sp>
        <p:nvSpPr>
          <p:cNvPr id="3" name="Content Placeholder 2"/>
          <p:cNvSpPr>
            <a:spLocks noGrp="1"/>
          </p:cNvSpPr>
          <p:nvPr>
            <p:ph idx="1"/>
          </p:nvPr>
        </p:nvSpPr>
        <p:spPr/>
        <p:txBody>
          <a:bodyPr/>
          <a:lstStyle/>
          <a:p>
            <a:pPr lvl="0"/>
            <a:r>
              <a:rPr/>
              <a:t>Definition is the largest category and the least suspected — A verification factor far from 1 is more often two people…</a:t>
            </a:r>
          </a:p>
          <a:p>
            <a:pPr lvl="0"/>
            <a:r>
              <a:rPr/>
              <a:t>Capacity is the smallest category and the most frequently blamed — because it is the only one where the fix is a…</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Let the data narrow it before you ask anyone — In Python</a:t>
            </a:r>
          </a:p>
        </p:txBody>
      </p:sp>
      <p:sp>
        <p:nvSpPr>
          <p:cNvPr id="3" name="Content Placeholder 2"/>
          <p:cNvSpPr>
            <a:spLocks noGrp="1"/>
          </p:cNvSpPr>
          <p:nvPr>
            <p:ph idx="1"/>
          </p:nvPr>
        </p:nvSpPr>
        <p:spPr/>
        <p:txBody>
          <a:bodyPr/>
          <a:lstStyle/>
          <a:p>
            <a:pPr lvl="0" indent="0">
              <a:buNone/>
            </a:pPr>
            <a:r>
              <a:rPr>
                <a:latin typeface="Courier"/>
              </a:rPr>
              <a:t>by_month </a:t>
            </a:r>
            <a:r>
              <a:rPr>
                <a:solidFill>
                  <a:srgbClr val="666666"/>
                </a:solidFill>
                <a:latin typeface="Courier"/>
              </a:rPr>
              <a:t>=</a:t>
            </a:r>
            <a:r>
              <a:rPr>
                <a:latin typeface="Courier"/>
              </a:rPr>
              <a:t> vax.groupby(vax[</a:t>
            </a:r>
            <a:r>
              <a:rPr>
                <a:solidFill>
                  <a:srgbClr val="4070A0"/>
                </a:solidFill>
                <a:latin typeface="Courier"/>
              </a:rPr>
              <a:t>"period"</a:t>
            </a:r>
            <a:r>
              <a:rPr>
                <a:latin typeface="Courier"/>
              </a:rPr>
              <a:t>].dt.strftime(</a:t>
            </a:r>
            <a:r>
              <a:rPr>
                <a:solidFill>
                  <a:srgbClr val="4070A0"/>
                </a:solidFill>
                <a:latin typeface="Courier"/>
              </a:rPr>
              <a:t>"%Y-%m"</a:t>
            </a:r>
            <a:r>
              <a:rPr>
                <a:latin typeface="Courier"/>
              </a:rPr>
              <a:t>))[</a:t>
            </a:r>
            <a:r>
              <a:rPr>
                <a:solidFill>
                  <a:srgbClr val="4070A0"/>
                </a:solidFill>
                <a:latin typeface="Courier"/>
              </a:rPr>
              <a:t>"reported"</a:t>
            </a:r>
            <a:r>
              <a:rPr>
                <a:latin typeface="Courier"/>
              </a:rPr>
              <a:t>].mean()</a:t>
            </a:r>
            <a:br/>
            <a:r>
              <a:rPr>
                <a:latin typeface="Courier"/>
              </a:rPr>
              <a:t>by_facility </a:t>
            </a:r>
            <a:r>
              <a:rPr>
                <a:solidFill>
                  <a:srgbClr val="666666"/>
                </a:solidFill>
                <a:latin typeface="Courier"/>
              </a:rPr>
              <a:t>=</a:t>
            </a:r>
            <a:r>
              <a:rPr>
                <a:latin typeface="Courier"/>
              </a:rPr>
              <a:t> vax.groupby(</a:t>
            </a:r>
            <a:r>
              <a:rPr>
                <a:solidFill>
                  <a:srgbClr val="4070A0"/>
                </a:solidFill>
                <a:latin typeface="Courier"/>
              </a:rPr>
              <a:t>"facility_id"</a:t>
            </a:r>
            <a:r>
              <a:rPr>
                <a:latin typeface="Courier"/>
              </a:rPr>
              <a:t>)[</a:t>
            </a:r>
            <a:r>
              <a:rPr>
                <a:solidFill>
                  <a:srgbClr val="4070A0"/>
                </a:solidFill>
                <a:latin typeface="Courier"/>
              </a:rPr>
              <a:t>"reported"</a:t>
            </a:r>
            <a:r>
              <a:rPr>
                <a:latin typeface="Courier"/>
              </a:rPr>
              <a:t>].mean()</a:t>
            </a:r>
            <a:br/>
            <a:br/>
            <a:r>
              <a:rPr>
                <a:solidFill>
                  <a:srgbClr val="008000"/>
                </a:solidFill>
                <a:latin typeface="Courier"/>
              </a:rPr>
              <a:t>print</a:t>
            </a:r>
            <a:r>
              <a:rPr>
                <a:latin typeface="Courier"/>
              </a:rPr>
              <a:t>(</a:t>
            </a:r>
            <a:r>
              <a:rPr>
                <a:solidFill>
                  <a:srgbClr val="4070A0"/>
                </a:solidFill>
                <a:latin typeface="Courier"/>
              </a:rPr>
              <a:t>"spread across months:  "</a:t>
            </a:r>
            <a:r>
              <a:rPr>
                <a:latin typeface="Courier"/>
              </a:rPr>
              <a:t>, </a:t>
            </a:r>
            <a:r>
              <a:rPr>
                <a:solidFill>
                  <a:srgbClr val="008000"/>
                </a:solidFill>
                <a:latin typeface="Courier"/>
              </a:rPr>
              <a:t>round</a:t>
            </a:r>
            <a:r>
              <a:rPr>
                <a:latin typeface="Courier"/>
              </a:rPr>
              <a:t>(by_month.</a:t>
            </a:r>
            <a:r>
              <a:rPr>
                <a:solidFill>
                  <a:srgbClr val="008000"/>
                </a:solidFill>
                <a:latin typeface="Courier"/>
              </a:rPr>
              <a:t>max</a:t>
            </a:r>
            <a:r>
              <a:rPr>
                <a:latin typeface="Courier"/>
              </a:rPr>
              <a:t>() </a:t>
            </a:r>
            <a:r>
              <a:rPr>
                <a:solidFill>
                  <a:srgbClr val="666666"/>
                </a:solidFill>
                <a:latin typeface="Courier"/>
              </a:rPr>
              <a:t>-</a:t>
            </a:r>
            <a:r>
              <a:rPr>
                <a:latin typeface="Courier"/>
              </a:rPr>
              <a:t> by_month.</a:t>
            </a:r>
            <a:r>
              <a:rPr>
                <a:solidFill>
                  <a:srgbClr val="008000"/>
                </a:solidFill>
                <a:latin typeface="Courier"/>
              </a:rPr>
              <a:t>min</a:t>
            </a:r>
            <a:r>
              <a:rPr>
                <a:latin typeface="Courier"/>
              </a:rPr>
              <a:t>(), </a:t>
            </a:r>
            <a:r>
              <a:rPr>
                <a:solidFill>
                  <a:srgbClr val="40A070"/>
                </a:solidFill>
                <a:latin typeface="Courier"/>
              </a:rPr>
              <a:t>2</a:t>
            </a:r>
            <a:r>
              <a:rPr>
                <a:latin typeface="Courier"/>
              </a:rPr>
              <a:t>))</a:t>
            </a:r>
            <a:br/>
            <a:r>
              <a:rPr>
                <a:solidFill>
                  <a:srgbClr val="008000"/>
                </a:solidFill>
                <a:latin typeface="Courier"/>
              </a:rPr>
              <a:t>print</a:t>
            </a:r>
            <a:r>
              <a:rPr>
                <a:latin typeface="Courier"/>
              </a:rPr>
              <a:t>(</a:t>
            </a:r>
            <a:r>
              <a:rPr>
                <a:solidFill>
                  <a:srgbClr val="4070A0"/>
                </a:solidFill>
                <a:latin typeface="Courier"/>
              </a:rPr>
              <a:t>"spread across facilities:"</a:t>
            </a:r>
            <a:r>
              <a:rPr>
                <a:latin typeface="Courier"/>
              </a:rPr>
              <a:t>, </a:t>
            </a:r>
            <a:r>
              <a:rPr>
                <a:solidFill>
                  <a:srgbClr val="008000"/>
                </a:solidFill>
                <a:latin typeface="Courier"/>
              </a:rPr>
              <a:t>round</a:t>
            </a:r>
            <a:r>
              <a:rPr>
                <a:latin typeface="Courier"/>
              </a:rPr>
              <a:t>(by_facility.</a:t>
            </a:r>
            <a:r>
              <a:rPr>
                <a:solidFill>
                  <a:srgbClr val="008000"/>
                </a:solidFill>
                <a:latin typeface="Courier"/>
              </a:rPr>
              <a:t>max</a:t>
            </a:r>
            <a:r>
              <a:rPr>
                <a:latin typeface="Courier"/>
              </a:rPr>
              <a:t>() </a:t>
            </a:r>
            <a:r>
              <a:rPr>
                <a:solidFill>
                  <a:srgbClr val="666666"/>
                </a:solidFill>
                <a:latin typeface="Courier"/>
              </a:rPr>
              <a:t>-</a:t>
            </a:r>
            <a:r>
              <a:rPr>
                <a:latin typeface="Courier"/>
              </a:rPr>
              <a:t> by_facility.</a:t>
            </a:r>
            <a:r>
              <a:rPr>
                <a:solidFill>
                  <a:srgbClr val="008000"/>
                </a:solidFill>
                <a:latin typeface="Courier"/>
              </a:rPr>
              <a:t>min</a:t>
            </a:r>
            <a:r>
              <a:rPr>
                <a:latin typeface="Courier"/>
              </a:rPr>
              <a:t>(), </a:t>
            </a:r>
            <a:r>
              <a:rPr>
                <a:solidFill>
                  <a:srgbClr val="40A070"/>
                </a:solidFill>
                <a:latin typeface="Courier"/>
              </a:rPr>
              <a:t>2</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Let the data narrow it before you ask anyone — In R</a:t>
            </a:r>
          </a:p>
        </p:txBody>
      </p:sp>
      <p:sp>
        <p:nvSpPr>
          <p:cNvPr id="3" name="Content Placeholder 2"/>
          <p:cNvSpPr>
            <a:spLocks noGrp="1"/>
          </p:cNvSpPr>
          <p:nvPr>
            <p:ph idx="1"/>
          </p:nvPr>
        </p:nvSpPr>
        <p:spPr/>
        <p:txBody>
          <a:bodyPr/>
          <a:lstStyle/>
          <a:p>
            <a:pPr lvl="0" indent="0">
              <a:buNone/>
            </a:pPr>
            <a:r>
              <a:rPr>
                <a:latin typeface="Courier"/>
              </a:rPr>
              <a:t>by_month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m =</a:t>
            </a:r>
            <a:r>
              <a:rPr>
                <a:latin typeface="Courier"/>
              </a:rPr>
              <a:t> </a:t>
            </a:r>
            <a:r>
              <a:rPr>
                <a:solidFill>
                  <a:srgbClr val="06287E"/>
                </a:solidFill>
                <a:latin typeface="Courier"/>
              </a:rPr>
              <a:t>format</a:t>
            </a:r>
            <a:r>
              <a:rPr>
                <a:latin typeface="Courier"/>
              </a:rPr>
              <a:t>(period, </a:t>
            </a:r>
            <a:r>
              <a:rPr>
                <a:solidFill>
                  <a:srgbClr val="4070A0"/>
                </a:solidFill>
                <a:latin typeface="Courier"/>
              </a:rPr>
              <a:t>"%Y-%m"</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 =</a:t>
            </a:r>
            <a:r>
              <a:rPr>
                <a:latin typeface="Courier"/>
              </a:rPr>
              <a:t> </a:t>
            </a:r>
            <a:r>
              <a:rPr>
                <a:solidFill>
                  <a:srgbClr val="06287E"/>
                </a:solidFill>
                <a:latin typeface="Courier"/>
              </a:rPr>
              <a:t>mean</a:t>
            </a:r>
            <a:r>
              <a:rPr>
                <a:latin typeface="Courier"/>
              </a:rPr>
              <a:t>(report_submitted), </a:t>
            </a:r>
            <a:r>
              <a:rPr>
                <a:solidFill>
                  <a:srgbClr val="7D9029"/>
                </a:solidFill>
                <a:latin typeface="Courier"/>
              </a:rPr>
              <a:t>.by =</a:t>
            </a:r>
            <a:r>
              <a:rPr>
                <a:latin typeface="Courier"/>
              </a:rPr>
              <a:t> m)</a:t>
            </a:r>
            <a:br/>
            <a:r>
              <a:rPr>
                <a:latin typeface="Courier"/>
              </a:rPr>
              <a:t>by_facility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r =</a:t>
            </a:r>
            <a:r>
              <a:rPr>
                <a:latin typeface="Courier"/>
              </a:rPr>
              <a:t> </a:t>
            </a:r>
            <a:r>
              <a:rPr>
                <a:solidFill>
                  <a:srgbClr val="06287E"/>
                </a:solidFill>
                <a:latin typeface="Courier"/>
              </a:rPr>
              <a:t>mean</a:t>
            </a:r>
            <a:r>
              <a:rPr>
                <a:latin typeface="Courier"/>
              </a:rPr>
              <a:t>(report_submitted), </a:t>
            </a:r>
            <a:r>
              <a:rPr>
                <a:solidFill>
                  <a:srgbClr val="7D9029"/>
                </a:solidFill>
                <a:latin typeface="Courier"/>
              </a:rPr>
              <a:t>.by =</a:t>
            </a:r>
            <a:r>
              <a:rPr>
                <a:latin typeface="Courier"/>
              </a:rPr>
              <a:t> facility_id)</a:t>
            </a:r>
            <a:br/>
            <a:br/>
            <a:r>
              <a:rPr>
                <a:solidFill>
                  <a:srgbClr val="06287E"/>
                </a:solidFill>
                <a:latin typeface="Courier"/>
              </a:rPr>
              <a:t>c</a:t>
            </a:r>
            <a:r>
              <a:rPr>
                <a:latin typeface="Courier"/>
              </a:rPr>
              <a:t>(</a:t>
            </a:r>
            <a:r>
              <a:rPr>
                <a:solidFill>
                  <a:srgbClr val="7D9029"/>
                </a:solidFill>
                <a:latin typeface="Courier"/>
              </a:rPr>
              <a:t>months =</a:t>
            </a:r>
            <a:r>
              <a:rPr>
                <a:latin typeface="Courier"/>
              </a:rPr>
              <a:t> </a:t>
            </a:r>
            <a:r>
              <a:rPr>
                <a:solidFill>
                  <a:srgbClr val="06287E"/>
                </a:solidFill>
                <a:latin typeface="Courier"/>
              </a:rPr>
              <a:t>diff</a:t>
            </a:r>
            <a:r>
              <a:rPr>
                <a:latin typeface="Courier"/>
              </a:rPr>
              <a:t>(</a:t>
            </a:r>
            <a:r>
              <a:rPr>
                <a:solidFill>
                  <a:srgbClr val="06287E"/>
                </a:solidFill>
                <a:latin typeface="Courier"/>
              </a:rPr>
              <a:t>range</a:t>
            </a:r>
            <a:r>
              <a:rPr>
                <a:latin typeface="Courier"/>
              </a:rPr>
              <a:t>(by_month</a:t>
            </a:r>
            <a:r>
              <a:rPr>
                <a:solidFill>
                  <a:srgbClr val="4070A0"/>
                </a:solidFill>
                <a:latin typeface="Courier"/>
              </a:rPr>
              <a:t>$</a:t>
            </a:r>
            <a:r>
              <a:rPr>
                <a:latin typeface="Courier"/>
              </a:rPr>
              <a:t>r)), </a:t>
            </a:r>
            <a:r>
              <a:rPr>
                <a:solidFill>
                  <a:srgbClr val="7D9029"/>
                </a:solidFill>
                <a:latin typeface="Courier"/>
              </a:rPr>
              <a:t>facilities =</a:t>
            </a:r>
            <a:r>
              <a:rPr>
                <a:latin typeface="Courier"/>
              </a:rPr>
              <a:t> </a:t>
            </a:r>
            <a:r>
              <a:rPr>
                <a:solidFill>
                  <a:srgbClr val="06287E"/>
                </a:solidFill>
                <a:latin typeface="Courier"/>
              </a:rPr>
              <a:t>diff</a:t>
            </a:r>
            <a:r>
              <a:rPr>
                <a:latin typeface="Courier"/>
              </a:rPr>
              <a:t>(</a:t>
            </a:r>
            <a:r>
              <a:rPr>
                <a:solidFill>
                  <a:srgbClr val="06287E"/>
                </a:solidFill>
                <a:latin typeface="Courier"/>
              </a:rPr>
              <a:t>range</a:t>
            </a:r>
            <a:r>
              <a:rPr>
                <a:latin typeface="Courier"/>
              </a:rPr>
              <a:t>(by_facility</a:t>
            </a:r>
            <a:r>
              <a:rPr>
                <a:solidFill>
                  <a:srgbClr val="4070A0"/>
                </a:solidFill>
                <a:latin typeface="Courier"/>
              </a:rPr>
              <a:t>$</a:t>
            </a:r>
            <a:r>
              <a:rPr>
                <a:latin typeface="Courier"/>
              </a:rPr>
              <a:t>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Let the data narrow it before you ask anyone</a:t>
            </a:r>
          </a:p>
        </p:txBody>
      </p:sp>
      <p:sp>
        <p:nvSpPr>
          <p:cNvPr id="3" name="Content Placeholder 2"/>
          <p:cNvSpPr>
            <a:spLocks noGrp="1"/>
          </p:cNvSpPr>
          <p:nvPr>
            <p:ph idx="1"/>
          </p:nvPr>
        </p:nvSpPr>
        <p:spPr/>
        <p:txBody>
          <a:bodyPr/>
          <a:lstStyle/>
          <a:p>
            <a:pPr lvl="0"/>
            <a:r>
              <a:rPr b="1"/>
              <a:t>Concentrated in time, spread across units.</a:t>
            </a:r>
            <a:r>
              <a:rPr/>
              <a:t> August, everywhere. That is a system cause — something failed for the…</a:t>
            </a:r>
          </a:p>
          <a:p>
            <a:pPr lvl="0"/>
            <a:r>
              <a:rPr b="1"/>
              <a:t>Concentrated in one unit, spread across time.</a:t>
            </a:r>
            <a:r>
              <a:rPr/>
              <a:t> SCH09’s </a:t>
            </a:r>
            <a:r>
              <a:rPr>
                <a:latin typeface="Courier"/>
              </a:rPr>
              <a:t>Y</a:t>
            </a:r>
            <a:r>
              <a:rPr/>
              <a:t>/</a:t>
            </a:r>
            <a:r>
              <a:rPr>
                <a:latin typeface="Courier"/>
              </a:rPr>
              <a:t>N</a:t>
            </a:r>
            <a:r>
              <a:rPr/>
              <a:t> coding, every month. That is a tool or definition…</a:t>
            </a:r>
          </a:p>
          <a:p>
            <a:pPr lvl="0"/>
            <a:r>
              <a:rPr b="1"/>
              <a:t>Spread across both.</a:t>
            </a:r>
            <a:r>
              <a:rPr/>
              <a:t> Age heaping, every team, all year. That is a method cause, inherent to how the measurement is…</a:t>
            </a:r>
          </a:p>
          <a:p>
            <a:pPr lvl="0"/>
            <a:r>
              <a:rPr/>
              <a:t>Write the shape down before you propose a cause — It rules out three of the five categories for free, and it is the…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Then ask the form</a:t>
            </a:r>
          </a:p>
        </p:txBody>
      </p:sp>
      <p:sp>
        <p:nvSpPr>
          <p:cNvPr id="3" name="Content Placeholder 2"/>
          <p:cNvSpPr>
            <a:spLocks noGrp="1"/>
          </p:cNvSpPr>
          <p:nvPr>
            <p:ph idx="1"/>
          </p:nvPr>
        </p:nvSpPr>
        <p:spPr/>
        <p:txBody>
          <a:bodyPr/>
          <a:lstStyle/>
          <a:p>
            <a:pPr lvl="0"/>
            <a:r>
              <a:rPr/>
              <a:t>What values can the form actually accept? SCH09’s registers offered </a:t>
            </a:r>
            <a:r>
              <a:rPr>
                <a:latin typeface="Courier"/>
              </a:rPr>
              <a:t>Y</a:t>
            </a:r>
            <a:r>
              <a:rPr/>
              <a:t>/</a:t>
            </a:r>
            <a:r>
              <a:rPr>
                <a:latin typeface="Courier"/>
              </a:rPr>
              <a:t>N</a:t>
            </a:r>
            <a:r>
              <a:rPr/>
              <a:t> boxes; the extract’s boolean cast…</a:t>
            </a:r>
          </a:p>
          <a:p>
            <a:pPr lvl="0"/>
            <a:r>
              <a:rPr/>
              <a:t>Is the field required? An optional field with a 40% missing rate is a form design decision, not a compliance problem.</a:t>
            </a:r>
          </a:p>
          <a:p>
            <a:pPr lvl="0"/>
            <a:r>
              <a:rPr/>
              <a:t>What does the field label say? A column headed “cases” collects whatever the person filling it believes a case is.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five whys, with a stopping rule</a:t>
            </a:r>
          </a:p>
        </p:txBody>
      </p:sp>
      <p:sp>
        <p:nvSpPr>
          <p:cNvPr id="3" name="Content Placeholder 2"/>
          <p:cNvSpPr>
            <a:spLocks noGrp="1"/>
          </p:cNvSpPr>
          <p:nvPr>
            <p:ph idx="1"/>
          </p:nvPr>
        </p:nvSpPr>
        <p:spPr/>
        <p:txBody>
          <a:bodyPr/>
          <a:lstStyle/>
          <a:p>
            <a:pPr lvl="0"/>
            <a:r>
              <a:rPr/>
              <a:t>Stop when you reach something a named person can change with a budget you can estimate — Anything past that point is…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five whys, with a stopping rule</a:t>
            </a:r>
          </a:p>
        </p:txBody>
      </p:sp>
      <p:sp>
        <p:nvSpPr>
          <p:cNvPr id="3" name="Content Placeholder 2"/>
          <p:cNvSpPr>
            <a:spLocks noGrp="1"/>
          </p:cNvSpPr>
          <p:nvPr>
            <p:ph idx="1"/>
          </p:nvPr>
        </p:nvSpPr>
        <p:spPr/>
        <p:txBody>
          <a:bodyPr/>
          <a:lstStyle/>
          <a:p>
            <a:pPr lvl="0" indent="0" marL="1270000">
              <a:buNone/>
            </a:pPr>
            <a:r>
              <a:rPr sz="2000"/>
              <a:t>Attendance was under-reported by 42% in SCH09. — </a:t>
            </a:r>
            <a:r>
              <a:rPr sz="2000" i="1"/>
              <a:t>Why?</a:t>
            </a:r>
            <a:r>
              <a:rPr sz="2000"/>
              <a:t> The extract read </a:t>
            </a:r>
            <a:r>
              <a:rPr sz="2000">
                <a:latin typeface="Courier"/>
              </a:rPr>
              <a:t>Y</a:t>
            </a:r>
            <a:r>
              <a:rPr sz="2000"/>
              <a:t> as missing. — </a:t>
            </a:r>
            <a:r>
              <a:rPr sz="2000" i="1"/>
              <a:t>Why?</a:t>
            </a:r>
            <a:r>
              <a:rPr sz="2000"/>
              <a:t> The register used </a:t>
            </a:r>
            <a:r>
              <a:rPr sz="2000">
                <a:latin typeface="Courier"/>
              </a:rPr>
              <a:t>Y</a:t>
            </a:r>
            <a:r>
              <a:rPr sz="2000"/>
              <a:t>/</a:t>
            </a:r>
            <a:r>
              <a:rPr sz="2000">
                <a:latin typeface="Courier"/>
              </a:rPr>
              <a:t>N</a:t>
            </a:r>
            <a:r>
              <a:rPr sz="2000"/>
              <a:t> and the form expected </a:t>
            </a:r>
            <a:r>
              <a:rPr sz="2000">
                <a:latin typeface="Courier"/>
              </a:rPr>
              <a:t>true</a:t>
            </a:r>
            <a:r>
              <a:rPr sz="2000"/>
              <a:t>/</a:t>
            </a:r>
            <a:r>
              <a:rPr sz="2000">
                <a:latin typeface="Courier"/>
              </a:rPr>
              <a:t>false</a:t>
            </a:r>
            <a:r>
              <a:rPr sz="2000"/>
              <a:t>. — </a:t>
            </a:r>
            <a:r>
              <a:rPr sz="2000" i="1"/>
              <a:t>Why?</a:t>
            </a:r>
            <a:r>
              <a:rPr sz="2000"/>
              <a:t> The paper register printed in 2019 has yes/no boxes; the digital form was designed later, separately. — </a:t>
            </a:r>
            <a:r>
              <a:rPr sz="2000" b="1"/>
              <a:t>Stop.</a:t>
            </a:r>
            <a:r>
              <a:rPr sz="2000"/>
              <a:t> The education office can reprint the register or the HMIS team can accept both codings. Both are costed in an afternoon.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 the cause against the data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Cause: one school's register uses Y/N. Prediction: Y/N appears in that</a:t>
            </a:r>
            <a:br/>
            <a:r>
              <a:rPr i="1">
                <a:solidFill>
                  <a:srgbClr val="60A0B0"/>
                </a:solidFill>
                <a:latin typeface="Courier"/>
              </a:rPr>
              <a:t># school only, and in most of its months.</a:t>
            </a:r>
            <a:br/>
            <a:r>
              <a:rPr>
                <a:latin typeface="Courier"/>
              </a:rPr>
              <a:t>yn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a:t>
            </a:r>
            <a:r>
              <a:rPr>
                <a:solidFill>
                  <a:srgbClr val="4070A0"/>
                </a:solidFill>
                <a:latin typeface="Courier"/>
              </a:rPr>
              <a:t>"Y"</a:t>
            </a:r>
            <a:r>
              <a:rPr>
                <a:latin typeface="Courier"/>
              </a:rPr>
              <a:t>, </a:t>
            </a:r>
            <a:r>
              <a:rPr>
                <a:solidFill>
                  <a:srgbClr val="4070A0"/>
                </a:solidFill>
                <a:latin typeface="Courier"/>
              </a:rPr>
              <a:t>"N"</a:t>
            </a:r>
            <a:r>
              <a:rPr>
                <a:latin typeface="Courier"/>
              </a:rPr>
              <a:t>])].merge(</a:t>
            </a:r>
            <a:br/>
            <a:r>
              <a:rPr>
                <a:latin typeface="Courier"/>
              </a:rPr>
              <a:t>    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"left"</a:t>
            </a:r>
            <a:br/>
            <a:r>
              <a:rPr>
                <a:latin typeface="Courier"/>
              </a:rPr>
              <a:t>)</a:t>
            </a:r>
            <a:br/>
            <a:r>
              <a:rPr>
                <a:solidFill>
                  <a:srgbClr val="008000"/>
                </a:solidFill>
                <a:latin typeface="Courier"/>
              </a:rPr>
              <a:t>print</a:t>
            </a:r>
            <a:r>
              <a:rPr>
                <a:latin typeface="Courier"/>
              </a:rPr>
              <a:t>(yn[</a:t>
            </a:r>
            <a:r>
              <a:rPr>
                <a:solidFill>
                  <a:srgbClr val="4070A0"/>
                </a:solidFill>
                <a:latin typeface="Courier"/>
              </a:rPr>
              <a:t>"school_id"</a:t>
            </a:r>
            <a:r>
              <a:rPr>
                <a:latin typeface="Courier"/>
              </a:rPr>
              <a:t>].value_counts())</a:t>
            </a:r>
            <a:br/>
            <a:r>
              <a:rPr>
                <a:solidFill>
                  <a:srgbClr val="008000"/>
                </a:solidFill>
                <a:latin typeface="Courier"/>
              </a:rPr>
              <a:t>print</a:t>
            </a:r>
            <a:r>
              <a:rPr>
                <a:latin typeface="Courier"/>
              </a:rPr>
              <a:t>(yn.groupby(</a:t>
            </a:r>
            <a:r>
              <a:rPr>
                <a:solidFill>
                  <a:srgbClr val="4070A0"/>
                </a:solidFill>
                <a:latin typeface="Courier"/>
              </a:rPr>
              <a:t>"school_id"</a:t>
            </a:r>
            <a:r>
              <a:rPr>
                <a:latin typeface="Courier"/>
              </a:rPr>
              <a:t>)[</a:t>
            </a:r>
            <a:r>
              <a:rPr>
                <a:solidFill>
                  <a:srgbClr val="4070A0"/>
                </a:solidFill>
                <a:latin typeface="Courier"/>
              </a:rPr>
              <a:t>"attendance_date"</a:t>
            </a:r>
            <a:r>
              <a:rPr>
                <a:latin typeface="Courier"/>
              </a:rPr>
              <a:t>].nunique())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 the cause against the data — In R</a:t>
            </a:r>
          </a:p>
        </p:txBody>
      </p:sp>
      <p:sp>
        <p:nvSpPr>
          <p:cNvPr id="3" name="Content Placeholder 2"/>
          <p:cNvSpPr>
            <a:spLocks noGrp="1"/>
          </p:cNvSpPr>
          <p:nvPr>
            <p:ph idx="1"/>
          </p:nvPr>
        </p:nvSpPr>
        <p:spPr/>
        <p:txBody>
          <a:bodyPr/>
          <a:lstStyle/>
          <a:p>
            <a:pPr lvl="0" indent="0">
              <a:buNone/>
            </a:pPr>
            <a:r>
              <a:rPr>
                <a:latin typeface="Courier"/>
              </a:rPr>
              <a:t>attendance </a:t>
            </a:r>
            <a:r>
              <a:rPr>
                <a:solidFill>
                  <a:srgbClr val="4070A0"/>
                </a:solidFill>
                <a:latin typeface="Courier"/>
              </a:rPr>
              <a:t>|&gt;</a:t>
            </a:r>
            <a:br/>
            <a:r>
              <a:rPr>
                <a:latin typeface="Courier"/>
              </a:rPr>
              <a:t>  </a:t>
            </a:r>
            <a:r>
              <a:rPr>
                <a:solidFill>
                  <a:srgbClr val="06287E"/>
                </a:solidFill>
                <a:latin typeface="Courier"/>
              </a:rPr>
              <a:t>filter</a:t>
            </a:r>
            <a:r>
              <a:rPr>
                <a:latin typeface="Courier"/>
              </a:rPr>
              <a: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"Y"</a:t>
            </a:r>
            <a:r>
              <a:rPr>
                <a:latin typeface="Courier"/>
              </a:rPr>
              <a:t>, </a:t>
            </a:r>
            <a:r>
              <a:rPr>
                <a:solidFill>
                  <a:srgbClr val="4070A0"/>
                </a:solidFill>
                <a:latin typeface="Courier"/>
              </a:rPr>
              <a:t>"N"</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(roster, student_id, school_id),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(school_id)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 the cause at the level the fix lives at</a:t>
            </a:r>
          </a:p>
        </p:txBody>
      </p:sp>
      <p:sp>
        <p:nvSpPr>
          <p:cNvPr id="3" name="Content Placeholder 2"/>
          <p:cNvSpPr>
            <a:spLocks noGrp="1"/>
          </p:cNvSpPr>
          <p:nvPr>
            <p:ph idx="1"/>
          </p:nvPr>
        </p:nvSpPr>
        <p:spPr/>
        <p:txBody>
          <a:bodyPr/>
          <a:lstStyle/>
          <a:p>
            <a:pPr lvl="0"/>
            <a:r>
              <a:rPr/>
              <a:t>A </a:t>
            </a:r>
            <a:r>
              <a:rPr b="1"/>
              <a:t>facility-level</a:t>
            </a:r>
            <a:r>
              <a:rPr/>
              <a:t> cause needs a facility-level action. “FAC020’s tally sheet is missing” is fixed by delivering a…</a:t>
            </a:r>
          </a:p>
          <a:p>
            <a:pPr lvl="0"/>
            <a:r>
              <a:rPr/>
              <a:t>A </a:t>
            </a:r>
            <a:r>
              <a:rPr b="1"/>
              <a:t>district-level</a:t>
            </a:r>
            <a:r>
              <a:rPr/>
              <a:t> cause needs a district-level action. “No facility received forms in August” is not thirty-eight…</a:t>
            </a:r>
          </a:p>
          <a:p>
            <a:pPr lvl="0"/>
            <a:r>
              <a:rPr/>
              <a:t>A </a:t>
            </a:r>
            <a:r>
              <a:rPr b="1"/>
              <a:t>system-level</a:t>
            </a:r>
            <a:r>
              <a:rPr/>
              <a:t> cause needs a system-level action, and naming it is often the most valuable thing in the report even…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Put the cause at the level the fix lives at</a:t>
            </a:r>
          </a:p>
        </p:txBody>
      </p:sp>
      <p:sp>
        <p:nvSpPr>
          <p:cNvPr id="3" name="Content Placeholder 2"/>
          <p:cNvSpPr>
            <a:spLocks noGrp="1"/>
          </p:cNvSpPr>
          <p:nvPr>
            <p:ph idx="1"/>
          </p:nvPr>
        </p:nvSpPr>
        <p:spPr/>
        <p:txBody>
          <a:bodyPr/>
          <a:lstStyle/>
          <a:p>
            <a:pPr lvl="0" indent="0" marL="1270000">
              <a:buNone/>
            </a:pPr>
            <a:r>
              <a:rPr sz="2000"/>
              <a:t>The purpose of naming causes is that the next round is better. A report that assigns blame accurately and changes nothing has failed at the only thing it was for.</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have findings, and now each has a cause with a level and a test behind it.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https://data-analysis.cassion.dev/courses/data-quality-assessment/dqa-07-root-cause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a defect to the thing that caused it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Five categories of cause, a stopping rule for the five whys, and why “the staff need training” is the answer that gets written when nobody looked. Test the cause against the data before you put it in the report.</vt:lpwstr>
  </property>
</Properties>
</file>